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1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bin" ContentType="application/vnd.openxmlformats-officedocument.oleObject"/>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Default Extension="xls" ContentType="application/vnd.ms-exce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2"/>
  </p:notesMasterIdLst>
  <p:handoutMasterIdLst>
    <p:handoutMasterId r:id="rId123"/>
  </p:handoutMasterIdLst>
  <p:sldIdLst>
    <p:sldId id="360" r:id="rId2"/>
    <p:sldId id="361" r:id="rId3"/>
    <p:sldId id="362" r:id="rId4"/>
    <p:sldId id="363" r:id="rId5"/>
    <p:sldId id="364" r:id="rId6"/>
    <p:sldId id="365" r:id="rId7"/>
    <p:sldId id="366" r:id="rId8"/>
    <p:sldId id="367" r:id="rId9"/>
    <p:sldId id="368" r:id="rId10"/>
    <p:sldId id="274" r:id="rId11"/>
    <p:sldId id="280" r:id="rId12"/>
    <p:sldId id="279" r:id="rId13"/>
    <p:sldId id="284" r:id="rId14"/>
    <p:sldId id="285" r:id="rId15"/>
    <p:sldId id="286" r:id="rId16"/>
    <p:sldId id="289" r:id="rId17"/>
    <p:sldId id="290" r:id="rId18"/>
    <p:sldId id="291" r:id="rId19"/>
    <p:sldId id="278" r:id="rId20"/>
    <p:sldId id="277" r:id="rId21"/>
    <p:sldId id="281" r:id="rId22"/>
    <p:sldId id="292" r:id="rId23"/>
    <p:sldId id="293" r:id="rId24"/>
    <p:sldId id="294" r:id="rId25"/>
    <p:sldId id="295" r:id="rId26"/>
    <p:sldId id="410" r:id="rId27"/>
    <p:sldId id="411" r:id="rId28"/>
    <p:sldId id="412" r:id="rId29"/>
    <p:sldId id="374" r:id="rId30"/>
    <p:sldId id="375" r:id="rId31"/>
    <p:sldId id="376" r:id="rId32"/>
    <p:sldId id="377" r:id="rId33"/>
    <p:sldId id="378" r:id="rId34"/>
    <p:sldId id="379" r:id="rId35"/>
    <p:sldId id="380"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82" r:id="rId49"/>
    <p:sldId id="383" r:id="rId50"/>
    <p:sldId id="384" r:id="rId51"/>
    <p:sldId id="312" r:id="rId52"/>
    <p:sldId id="313" r:id="rId53"/>
    <p:sldId id="314" r:id="rId54"/>
    <p:sldId id="315" r:id="rId55"/>
    <p:sldId id="316" r:id="rId56"/>
    <p:sldId id="317" r:id="rId57"/>
    <p:sldId id="318" r:id="rId58"/>
    <p:sldId id="319" r:id="rId59"/>
    <p:sldId id="320" r:id="rId60"/>
    <p:sldId id="321" r:id="rId61"/>
    <p:sldId id="322" r:id="rId62"/>
    <p:sldId id="323" r:id="rId63"/>
    <p:sldId id="413" r:id="rId64"/>
    <p:sldId id="414" r:id="rId65"/>
    <p:sldId id="415" r:id="rId66"/>
    <p:sldId id="388" r:id="rId67"/>
    <p:sldId id="326" r:id="rId68"/>
    <p:sldId id="327" r:id="rId69"/>
    <p:sldId id="328" r:id="rId70"/>
    <p:sldId id="329" r:id="rId71"/>
    <p:sldId id="330" r:id="rId72"/>
    <p:sldId id="331" r:id="rId73"/>
    <p:sldId id="332" r:id="rId74"/>
    <p:sldId id="333" r:id="rId75"/>
    <p:sldId id="334" r:id="rId76"/>
    <p:sldId id="335" r:id="rId77"/>
    <p:sldId id="336" r:id="rId78"/>
    <p:sldId id="337" r:id="rId79"/>
    <p:sldId id="338" r:id="rId80"/>
    <p:sldId id="449" r:id="rId81"/>
    <p:sldId id="339" r:id="rId82"/>
    <p:sldId id="340" r:id="rId83"/>
    <p:sldId id="341" r:id="rId84"/>
    <p:sldId id="342" r:id="rId85"/>
    <p:sldId id="343" r:id="rId86"/>
    <p:sldId id="344" r:id="rId87"/>
    <p:sldId id="451" r:id="rId88"/>
    <p:sldId id="452" r:id="rId89"/>
    <p:sldId id="453" r:id="rId90"/>
    <p:sldId id="454" r:id="rId91"/>
    <p:sldId id="455" r:id="rId92"/>
    <p:sldId id="456" r:id="rId93"/>
    <p:sldId id="395" r:id="rId94"/>
    <p:sldId id="396" r:id="rId95"/>
    <p:sldId id="397" r:id="rId96"/>
    <p:sldId id="398" r:id="rId97"/>
    <p:sldId id="399" r:id="rId98"/>
    <p:sldId id="447" r:id="rId99"/>
    <p:sldId id="448" r:id="rId100"/>
    <p:sldId id="401" r:id="rId101"/>
    <p:sldId id="402" r:id="rId102"/>
    <p:sldId id="428" r:id="rId103"/>
    <p:sldId id="429" r:id="rId104"/>
    <p:sldId id="430" r:id="rId105"/>
    <p:sldId id="431" r:id="rId106"/>
    <p:sldId id="432" r:id="rId107"/>
    <p:sldId id="433" r:id="rId108"/>
    <p:sldId id="445" r:id="rId109"/>
    <p:sldId id="435" r:id="rId110"/>
    <p:sldId id="436" r:id="rId111"/>
    <p:sldId id="437" r:id="rId112"/>
    <p:sldId id="438" r:id="rId113"/>
    <p:sldId id="439" r:id="rId114"/>
    <p:sldId id="457" r:id="rId115"/>
    <p:sldId id="440" r:id="rId116"/>
    <p:sldId id="441" r:id="rId117"/>
    <p:sldId id="442" r:id="rId118"/>
    <p:sldId id="443" r:id="rId119"/>
    <p:sldId id="404" r:id="rId120"/>
    <p:sldId id="446" r:id="rId121"/>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99CC"/>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1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014"/>
    </p:cViewPr>
  </p:sorterViewPr>
  <p:notesViewPr>
    <p:cSldViewPr>
      <p:cViewPr varScale="1">
        <p:scale>
          <a:sx n="58" d="100"/>
          <a:sy n="58" d="100"/>
        </p:scale>
        <p:origin x="-1764" y="-78"/>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handoutMaster" Target="handoutMasters/handout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419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64195"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64196"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64197"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F96668B-7A4F-4C72-9EE2-EB4BB2B29CE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6387" name="Rectangle 3"/>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638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914400" y="4416425"/>
            <a:ext cx="50292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6"/>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6391" name="Rectangle 7"/>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5F27AEC-7A67-48F0-857A-CD75CFE7B7F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7721CD-2522-49B9-A84F-D3C187F3E803}" type="slidenum">
              <a:rPr lang="en-US"/>
              <a:pPr/>
              <a:t>1</a:t>
            </a:fld>
            <a:endParaRPr lang="en-US"/>
          </a:p>
        </p:txBody>
      </p:sp>
      <p:sp>
        <p:nvSpPr>
          <p:cNvPr id="113666"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113667"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59718D-F74E-4CA2-BC9D-0ABBB86811BB}" type="slidenum">
              <a:rPr lang="en-US"/>
              <a:pPr/>
              <a:t>28</a:t>
            </a:fld>
            <a:endParaRPr lang="en-US"/>
          </a:p>
        </p:txBody>
      </p:sp>
      <p:sp>
        <p:nvSpPr>
          <p:cNvPr id="218114" name="Rectangle 2"/>
          <p:cNvSpPr>
            <a:spLocks noGrp="1" noRot="1" noChangeAspect="1" noChangeArrowheads="1" noTextEdit="1"/>
          </p:cNvSpPr>
          <p:nvPr>
            <p:ph type="sldImg"/>
          </p:nvPr>
        </p:nvSpPr>
        <p:spPr>
          <a:xfrm>
            <a:off x="1114425" y="703263"/>
            <a:ext cx="4630738" cy="3473450"/>
          </a:xfrm>
          <a:ln w="12700" cap="flat"/>
        </p:spPr>
      </p:sp>
      <p:sp>
        <p:nvSpPr>
          <p:cNvPr id="218115"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A0E4B1-4E56-46C3-AB90-DD5901F27A3D}" type="slidenum">
              <a:rPr lang="en-US"/>
              <a:pPr/>
              <a:t>29</a:t>
            </a:fld>
            <a:endParaRPr lang="en-US"/>
          </a:p>
        </p:txBody>
      </p:sp>
      <p:sp>
        <p:nvSpPr>
          <p:cNvPr id="140290"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140291"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951BC1-9093-465C-8EC5-3DB66182F45D}" type="slidenum">
              <a:rPr lang="en-US"/>
              <a:pPr/>
              <a:t>30</a:t>
            </a:fld>
            <a:endParaRPr lang="en-US"/>
          </a:p>
        </p:txBody>
      </p:sp>
      <p:sp>
        <p:nvSpPr>
          <p:cNvPr id="142338"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142339"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5EAB18-AADF-4053-A632-9AAFA9DBBF91}" type="slidenum">
              <a:rPr lang="en-US"/>
              <a:pPr/>
              <a:t>31</a:t>
            </a:fld>
            <a:endParaRPr lang="en-US"/>
          </a:p>
        </p:txBody>
      </p:sp>
      <p:sp>
        <p:nvSpPr>
          <p:cNvPr id="144386"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144387"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DAC605-10EB-414C-883B-F6E3AF5E7380}" type="slidenum">
              <a:rPr lang="en-US"/>
              <a:pPr/>
              <a:t>32</a:t>
            </a:fld>
            <a:endParaRPr lang="en-US"/>
          </a:p>
        </p:txBody>
      </p:sp>
      <p:sp>
        <p:nvSpPr>
          <p:cNvPr id="146434"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146435"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E427BF-3527-4D6B-AAAF-3FC0B04F97C4}" type="slidenum">
              <a:rPr lang="en-US"/>
              <a:pPr/>
              <a:t>33</a:t>
            </a:fld>
            <a:endParaRPr lang="en-US"/>
          </a:p>
        </p:txBody>
      </p:sp>
      <p:sp>
        <p:nvSpPr>
          <p:cNvPr id="148482"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148483"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5CF9E4-38A8-43CF-BD32-3A2F5937DF5A}" type="slidenum">
              <a:rPr lang="en-US"/>
              <a:pPr/>
              <a:t>34</a:t>
            </a:fld>
            <a:endParaRPr lang="en-US"/>
          </a:p>
        </p:txBody>
      </p:sp>
      <p:sp>
        <p:nvSpPr>
          <p:cNvPr id="150530"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150531"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F69173-644A-4A5F-9BB9-7E236D2EBD87}" type="slidenum">
              <a:rPr lang="en-US"/>
              <a:pPr/>
              <a:t>35</a:t>
            </a:fld>
            <a:endParaRPr lang="en-US"/>
          </a:p>
        </p:txBody>
      </p:sp>
      <p:sp>
        <p:nvSpPr>
          <p:cNvPr id="152578"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152579"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B1E89D2E-FA91-41BB-A52B-D705D5DA7DD8}" type="slidenum">
              <a:rPr lang="en-US"/>
              <a:pPr/>
              <a:t>48</a:t>
            </a:fld>
            <a:endParaRPr lang="en-US"/>
          </a:p>
        </p:txBody>
      </p:sp>
      <p:sp>
        <p:nvSpPr>
          <p:cNvPr id="156674" name="Rectangle 2"/>
          <p:cNvSpPr>
            <a:spLocks noChangeArrowheads="1"/>
          </p:cNvSpPr>
          <p:nvPr/>
        </p:nvSpPr>
        <p:spPr bwMode="auto">
          <a:xfrm>
            <a:off x="3884613" y="0"/>
            <a:ext cx="2973387" cy="463550"/>
          </a:xfrm>
          <a:prstGeom prst="rect">
            <a:avLst/>
          </a:prstGeom>
          <a:noFill/>
          <a:ln w="12700">
            <a:noFill/>
            <a:miter lim="800000"/>
            <a:headEnd/>
            <a:tailEnd/>
          </a:ln>
          <a:effectLst/>
        </p:spPr>
        <p:txBody>
          <a:bodyPr wrap="none" anchor="ctr"/>
          <a:lstStyle/>
          <a:p>
            <a:endParaRPr lang="en-US"/>
          </a:p>
        </p:txBody>
      </p:sp>
      <p:sp>
        <p:nvSpPr>
          <p:cNvPr id="156675" name="Rectangle 3"/>
          <p:cNvSpPr>
            <a:spLocks noChangeArrowheads="1"/>
          </p:cNvSpPr>
          <p:nvPr/>
        </p:nvSpPr>
        <p:spPr bwMode="auto">
          <a:xfrm>
            <a:off x="3884613" y="8831263"/>
            <a:ext cx="2973387" cy="465137"/>
          </a:xfrm>
          <a:prstGeom prst="rect">
            <a:avLst/>
          </a:prstGeom>
          <a:noFill/>
          <a:ln w="12700">
            <a:noFill/>
            <a:miter lim="800000"/>
            <a:headEnd/>
            <a:tailEnd/>
          </a:ln>
          <a:effectLst/>
        </p:spPr>
        <p:txBody>
          <a:bodyPr lIns="90479" tIns="44445" rIns="90479" bIns="44445" anchor="b"/>
          <a:lstStyle/>
          <a:p>
            <a:pPr algn="r"/>
            <a:r>
              <a:rPr lang="en-US" sz="1200"/>
              <a:t>2</a:t>
            </a:r>
          </a:p>
        </p:txBody>
      </p:sp>
      <p:sp>
        <p:nvSpPr>
          <p:cNvPr id="156676"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156677" name="Rectangle 5"/>
          <p:cNvSpPr>
            <a:spLocks noChangeArrowheads="1"/>
          </p:cNvSpPr>
          <p:nvPr/>
        </p:nvSpPr>
        <p:spPr bwMode="auto">
          <a:xfrm>
            <a:off x="0" y="0"/>
            <a:ext cx="2971800" cy="463550"/>
          </a:xfrm>
          <a:prstGeom prst="rect">
            <a:avLst/>
          </a:prstGeom>
          <a:noFill/>
          <a:ln w="12700">
            <a:noFill/>
            <a:miter lim="800000"/>
            <a:headEnd/>
            <a:tailEnd/>
          </a:ln>
          <a:effectLst/>
        </p:spPr>
        <p:txBody>
          <a:bodyPr wrap="none" anchor="ctr"/>
          <a:lstStyle/>
          <a:p>
            <a:endParaRPr lang="en-US"/>
          </a:p>
        </p:txBody>
      </p:sp>
      <p:sp>
        <p:nvSpPr>
          <p:cNvPr id="156678" name="Rectangle 6"/>
          <p:cNvSpPr>
            <a:spLocks noGrp="1" noRot="1" noChangeAspect="1" noChangeArrowheads="1" noTextEdit="1"/>
          </p:cNvSpPr>
          <p:nvPr>
            <p:ph type="sldImg"/>
          </p:nvPr>
        </p:nvSpPr>
        <p:spPr>
          <a:xfrm>
            <a:off x="1114425" y="703263"/>
            <a:ext cx="4630738" cy="3473450"/>
          </a:xfrm>
          <a:ln w="12700" cap="flat"/>
        </p:spPr>
      </p:sp>
      <p:sp>
        <p:nvSpPr>
          <p:cNvPr id="156679" name="Rectangle 7"/>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585F17A8-ACB1-470C-B9B8-B53B4C4F7447}" type="slidenum">
              <a:rPr lang="en-US"/>
              <a:pPr/>
              <a:t>49</a:t>
            </a:fld>
            <a:endParaRPr lang="en-US"/>
          </a:p>
        </p:txBody>
      </p:sp>
      <p:sp>
        <p:nvSpPr>
          <p:cNvPr id="158722" name="Rectangle 2"/>
          <p:cNvSpPr>
            <a:spLocks noChangeArrowheads="1"/>
          </p:cNvSpPr>
          <p:nvPr/>
        </p:nvSpPr>
        <p:spPr bwMode="auto">
          <a:xfrm>
            <a:off x="3884613" y="0"/>
            <a:ext cx="2973387" cy="463550"/>
          </a:xfrm>
          <a:prstGeom prst="rect">
            <a:avLst/>
          </a:prstGeom>
          <a:noFill/>
          <a:ln w="12700">
            <a:noFill/>
            <a:miter lim="800000"/>
            <a:headEnd/>
            <a:tailEnd/>
          </a:ln>
          <a:effectLst/>
        </p:spPr>
        <p:txBody>
          <a:bodyPr wrap="none" anchor="ctr"/>
          <a:lstStyle/>
          <a:p>
            <a:endParaRPr lang="en-US"/>
          </a:p>
        </p:txBody>
      </p:sp>
      <p:sp>
        <p:nvSpPr>
          <p:cNvPr id="158723" name="Rectangle 3"/>
          <p:cNvSpPr>
            <a:spLocks noChangeArrowheads="1"/>
          </p:cNvSpPr>
          <p:nvPr/>
        </p:nvSpPr>
        <p:spPr bwMode="auto">
          <a:xfrm>
            <a:off x="3884613" y="8831263"/>
            <a:ext cx="2973387" cy="465137"/>
          </a:xfrm>
          <a:prstGeom prst="rect">
            <a:avLst/>
          </a:prstGeom>
          <a:noFill/>
          <a:ln w="12700">
            <a:noFill/>
            <a:miter lim="800000"/>
            <a:headEnd/>
            <a:tailEnd/>
          </a:ln>
          <a:effectLst/>
        </p:spPr>
        <p:txBody>
          <a:bodyPr lIns="90479" tIns="44445" rIns="90479" bIns="44445" anchor="b"/>
          <a:lstStyle/>
          <a:p>
            <a:pPr algn="r"/>
            <a:r>
              <a:rPr lang="en-US" sz="1200"/>
              <a:t>3</a:t>
            </a:r>
          </a:p>
        </p:txBody>
      </p:sp>
      <p:sp>
        <p:nvSpPr>
          <p:cNvPr id="158724"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158725" name="Rectangle 5"/>
          <p:cNvSpPr>
            <a:spLocks noChangeArrowheads="1"/>
          </p:cNvSpPr>
          <p:nvPr/>
        </p:nvSpPr>
        <p:spPr bwMode="auto">
          <a:xfrm>
            <a:off x="0" y="0"/>
            <a:ext cx="2971800" cy="463550"/>
          </a:xfrm>
          <a:prstGeom prst="rect">
            <a:avLst/>
          </a:prstGeom>
          <a:noFill/>
          <a:ln w="12700">
            <a:noFill/>
            <a:miter lim="800000"/>
            <a:headEnd/>
            <a:tailEnd/>
          </a:ln>
          <a:effectLst/>
        </p:spPr>
        <p:txBody>
          <a:bodyPr wrap="none" anchor="ctr"/>
          <a:lstStyle/>
          <a:p>
            <a:endParaRPr lang="en-US"/>
          </a:p>
        </p:txBody>
      </p:sp>
      <p:sp>
        <p:nvSpPr>
          <p:cNvPr id="158726" name="Rectangle 6"/>
          <p:cNvSpPr>
            <a:spLocks noGrp="1" noRot="1" noChangeAspect="1" noChangeArrowheads="1" noTextEdit="1"/>
          </p:cNvSpPr>
          <p:nvPr>
            <p:ph type="sldImg"/>
          </p:nvPr>
        </p:nvSpPr>
        <p:spPr>
          <a:xfrm>
            <a:off x="1114425" y="703263"/>
            <a:ext cx="4630738" cy="3473450"/>
          </a:xfrm>
          <a:ln w="12700" cap="flat"/>
        </p:spPr>
      </p:sp>
      <p:sp>
        <p:nvSpPr>
          <p:cNvPr id="158727" name="Rectangle 7"/>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7C9F79-FCB7-4DBA-B49F-8F7FF0BD8B45}" type="slidenum">
              <a:rPr lang="en-US"/>
              <a:pPr/>
              <a:t>2</a:t>
            </a:fld>
            <a:endParaRPr lang="en-US"/>
          </a:p>
        </p:txBody>
      </p:sp>
      <p:sp>
        <p:nvSpPr>
          <p:cNvPr id="115714"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115715"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F9D98C7C-C4EA-4813-B356-90B07CCD6E7F}" type="slidenum">
              <a:rPr lang="en-US"/>
              <a:pPr/>
              <a:t>50</a:t>
            </a:fld>
            <a:endParaRPr lang="en-US"/>
          </a:p>
        </p:txBody>
      </p:sp>
      <p:sp>
        <p:nvSpPr>
          <p:cNvPr id="160770" name="Rectangle 2"/>
          <p:cNvSpPr>
            <a:spLocks noChangeArrowheads="1"/>
          </p:cNvSpPr>
          <p:nvPr/>
        </p:nvSpPr>
        <p:spPr bwMode="auto">
          <a:xfrm>
            <a:off x="3884613" y="0"/>
            <a:ext cx="2973387" cy="463550"/>
          </a:xfrm>
          <a:prstGeom prst="rect">
            <a:avLst/>
          </a:prstGeom>
          <a:noFill/>
          <a:ln w="12700">
            <a:noFill/>
            <a:miter lim="800000"/>
            <a:headEnd/>
            <a:tailEnd/>
          </a:ln>
          <a:effectLst/>
        </p:spPr>
        <p:txBody>
          <a:bodyPr wrap="none" anchor="ctr"/>
          <a:lstStyle/>
          <a:p>
            <a:endParaRPr lang="en-US"/>
          </a:p>
        </p:txBody>
      </p:sp>
      <p:sp>
        <p:nvSpPr>
          <p:cNvPr id="160771" name="Rectangle 3"/>
          <p:cNvSpPr>
            <a:spLocks noChangeArrowheads="1"/>
          </p:cNvSpPr>
          <p:nvPr/>
        </p:nvSpPr>
        <p:spPr bwMode="auto">
          <a:xfrm>
            <a:off x="3884613" y="8831263"/>
            <a:ext cx="2973387" cy="465137"/>
          </a:xfrm>
          <a:prstGeom prst="rect">
            <a:avLst/>
          </a:prstGeom>
          <a:noFill/>
          <a:ln w="12700">
            <a:noFill/>
            <a:miter lim="800000"/>
            <a:headEnd/>
            <a:tailEnd/>
          </a:ln>
          <a:effectLst/>
        </p:spPr>
        <p:txBody>
          <a:bodyPr lIns="90479" tIns="44445" rIns="90479" bIns="44445" anchor="b"/>
          <a:lstStyle/>
          <a:p>
            <a:pPr algn="r"/>
            <a:r>
              <a:rPr lang="en-US" sz="1200"/>
              <a:t>4</a:t>
            </a:r>
          </a:p>
        </p:txBody>
      </p:sp>
      <p:sp>
        <p:nvSpPr>
          <p:cNvPr id="160772"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160773" name="Rectangle 5"/>
          <p:cNvSpPr>
            <a:spLocks noChangeArrowheads="1"/>
          </p:cNvSpPr>
          <p:nvPr/>
        </p:nvSpPr>
        <p:spPr bwMode="auto">
          <a:xfrm>
            <a:off x="0" y="0"/>
            <a:ext cx="2971800" cy="463550"/>
          </a:xfrm>
          <a:prstGeom prst="rect">
            <a:avLst/>
          </a:prstGeom>
          <a:noFill/>
          <a:ln w="12700">
            <a:noFill/>
            <a:miter lim="800000"/>
            <a:headEnd/>
            <a:tailEnd/>
          </a:ln>
          <a:effectLst/>
        </p:spPr>
        <p:txBody>
          <a:bodyPr wrap="none" anchor="ctr"/>
          <a:lstStyle/>
          <a:p>
            <a:endParaRPr lang="en-US"/>
          </a:p>
        </p:txBody>
      </p:sp>
      <p:sp>
        <p:nvSpPr>
          <p:cNvPr id="160774" name="Rectangle 6"/>
          <p:cNvSpPr>
            <a:spLocks noGrp="1" noRot="1" noChangeAspect="1" noChangeArrowheads="1" noTextEdit="1"/>
          </p:cNvSpPr>
          <p:nvPr>
            <p:ph type="sldImg"/>
          </p:nvPr>
        </p:nvSpPr>
        <p:spPr>
          <a:xfrm>
            <a:off x="1114425" y="703263"/>
            <a:ext cx="4630738" cy="3473450"/>
          </a:xfrm>
          <a:ln w="12700" cap="flat"/>
        </p:spPr>
      </p:sp>
      <p:sp>
        <p:nvSpPr>
          <p:cNvPr id="160775" name="Rectangle 7"/>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B4930F-6F28-470A-963D-EFC533260816}" type="slidenum">
              <a:rPr lang="en-US"/>
              <a:pPr/>
              <a:t>63</a:t>
            </a:fld>
            <a:endParaRPr lang="en-US"/>
          </a:p>
        </p:txBody>
      </p:sp>
      <p:sp>
        <p:nvSpPr>
          <p:cNvPr id="220162"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220163"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CB3CE7-B88E-43AF-94BF-3C11DBE02BBE}" type="slidenum">
              <a:rPr lang="en-US"/>
              <a:pPr/>
              <a:t>64</a:t>
            </a:fld>
            <a:endParaRPr lang="en-US"/>
          </a:p>
        </p:txBody>
      </p:sp>
      <p:sp>
        <p:nvSpPr>
          <p:cNvPr id="222210"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222211"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A9AF39-F50F-4F07-B8A4-0B69B9A68344}" type="slidenum">
              <a:rPr lang="en-US"/>
              <a:pPr/>
              <a:t>65</a:t>
            </a:fld>
            <a:endParaRPr lang="en-US"/>
          </a:p>
        </p:txBody>
      </p:sp>
      <p:sp>
        <p:nvSpPr>
          <p:cNvPr id="224258"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224259"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5A2A49D8-0ABC-4C4E-88A1-C21B23C315C2}" type="slidenum">
              <a:rPr lang="en-US"/>
              <a:pPr/>
              <a:t>66</a:t>
            </a:fld>
            <a:endParaRPr lang="en-US"/>
          </a:p>
        </p:txBody>
      </p:sp>
      <p:sp>
        <p:nvSpPr>
          <p:cNvPr id="168962" name="Rectangle 2"/>
          <p:cNvSpPr>
            <a:spLocks noChangeArrowheads="1"/>
          </p:cNvSpPr>
          <p:nvPr/>
        </p:nvSpPr>
        <p:spPr bwMode="auto">
          <a:xfrm>
            <a:off x="3883025" y="0"/>
            <a:ext cx="2974975" cy="461963"/>
          </a:xfrm>
          <a:prstGeom prst="rect">
            <a:avLst/>
          </a:prstGeom>
          <a:noFill/>
          <a:ln w="12700">
            <a:noFill/>
            <a:miter lim="800000"/>
            <a:headEnd/>
            <a:tailEnd/>
          </a:ln>
          <a:effectLst/>
        </p:spPr>
        <p:txBody>
          <a:bodyPr wrap="none" anchor="ctr"/>
          <a:lstStyle/>
          <a:p>
            <a:endParaRPr lang="en-US"/>
          </a:p>
        </p:txBody>
      </p:sp>
      <p:sp>
        <p:nvSpPr>
          <p:cNvPr id="168963" name="Rectangle 3"/>
          <p:cNvSpPr>
            <a:spLocks noChangeArrowheads="1"/>
          </p:cNvSpPr>
          <p:nvPr/>
        </p:nvSpPr>
        <p:spPr bwMode="auto">
          <a:xfrm>
            <a:off x="3883025" y="8831263"/>
            <a:ext cx="2974975" cy="465137"/>
          </a:xfrm>
          <a:prstGeom prst="rect">
            <a:avLst/>
          </a:prstGeom>
          <a:noFill/>
          <a:ln w="12700">
            <a:noFill/>
            <a:miter lim="800000"/>
            <a:headEnd/>
            <a:tailEnd/>
          </a:ln>
          <a:effectLst/>
        </p:spPr>
        <p:txBody>
          <a:bodyPr lIns="90479" tIns="44445" rIns="90479" bIns="44445" anchor="b"/>
          <a:lstStyle/>
          <a:p>
            <a:pPr algn="r"/>
            <a:r>
              <a:rPr lang="en-US" sz="1200"/>
              <a:t>2</a:t>
            </a:r>
          </a:p>
        </p:txBody>
      </p:sp>
      <p:sp>
        <p:nvSpPr>
          <p:cNvPr id="168964"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168965" name="Rectangle 5"/>
          <p:cNvSpPr>
            <a:spLocks noChangeArrowheads="1"/>
          </p:cNvSpPr>
          <p:nvPr/>
        </p:nvSpPr>
        <p:spPr bwMode="auto">
          <a:xfrm>
            <a:off x="0" y="0"/>
            <a:ext cx="2971800" cy="461963"/>
          </a:xfrm>
          <a:prstGeom prst="rect">
            <a:avLst/>
          </a:prstGeom>
          <a:noFill/>
          <a:ln w="12700">
            <a:noFill/>
            <a:miter lim="800000"/>
            <a:headEnd/>
            <a:tailEnd/>
          </a:ln>
          <a:effectLst/>
        </p:spPr>
        <p:txBody>
          <a:bodyPr wrap="none" anchor="ctr"/>
          <a:lstStyle/>
          <a:p>
            <a:endParaRPr lang="en-US"/>
          </a:p>
        </p:txBody>
      </p:sp>
      <p:sp>
        <p:nvSpPr>
          <p:cNvPr id="168966" name="Rectangle 6"/>
          <p:cNvSpPr>
            <a:spLocks noGrp="1" noRot="1" noChangeAspect="1" noChangeArrowheads="1" noTextEdit="1"/>
          </p:cNvSpPr>
          <p:nvPr>
            <p:ph type="sldImg"/>
          </p:nvPr>
        </p:nvSpPr>
        <p:spPr>
          <a:xfrm>
            <a:off x="1114425" y="703263"/>
            <a:ext cx="4630738" cy="3473450"/>
          </a:xfrm>
          <a:ln w="12700" cap="flat"/>
        </p:spPr>
      </p:sp>
      <p:sp>
        <p:nvSpPr>
          <p:cNvPr id="168967" name="Rectangle 7"/>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1C44E6-D0DF-4156-9DD1-214C03D0BA87}" type="slidenum">
              <a:rPr lang="en-US"/>
              <a:pPr/>
              <a:t>80</a:t>
            </a:fld>
            <a:endParaRPr lang="en-US"/>
          </a:p>
        </p:txBody>
      </p:sp>
      <p:sp>
        <p:nvSpPr>
          <p:cNvPr id="310274" name="Rectangle 2"/>
          <p:cNvSpPr>
            <a:spLocks noGrp="1" noRot="1" noChangeAspect="1" noChangeArrowheads="1" noTextEdit="1"/>
          </p:cNvSpPr>
          <p:nvPr>
            <p:ph type="sldImg"/>
          </p:nvPr>
        </p:nvSpPr>
        <p:spPr>
          <a:xfrm>
            <a:off x="1114425" y="703263"/>
            <a:ext cx="4630738" cy="3473450"/>
          </a:xfrm>
          <a:ln w="12700" cap="flat"/>
        </p:spPr>
      </p:sp>
      <p:sp>
        <p:nvSpPr>
          <p:cNvPr id="310275"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373987-A9BD-4360-97BE-70A1101A47A7}" type="slidenum">
              <a:rPr lang="en-US"/>
              <a:pPr/>
              <a:t>87</a:t>
            </a:fld>
            <a:endParaRPr lang="en-US"/>
          </a:p>
        </p:txBody>
      </p:sp>
      <p:sp>
        <p:nvSpPr>
          <p:cNvPr id="315394"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315395"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AC509C-ABF1-4C1E-A27E-515470F7171A}" type="slidenum">
              <a:rPr lang="en-US"/>
              <a:pPr/>
              <a:t>88</a:t>
            </a:fld>
            <a:endParaRPr lang="en-US"/>
          </a:p>
        </p:txBody>
      </p:sp>
      <p:sp>
        <p:nvSpPr>
          <p:cNvPr id="317442"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317443"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529E14-EE7D-4AC2-A53D-FF841C82D429}" type="slidenum">
              <a:rPr lang="en-US"/>
              <a:pPr/>
              <a:t>89</a:t>
            </a:fld>
            <a:endParaRPr lang="en-US"/>
          </a:p>
        </p:txBody>
      </p:sp>
      <p:sp>
        <p:nvSpPr>
          <p:cNvPr id="319490"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319491"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6F873A-21C3-4E03-8464-8EB2F6C6E115}" type="slidenum">
              <a:rPr lang="en-US"/>
              <a:pPr/>
              <a:t>90</a:t>
            </a:fld>
            <a:endParaRPr lang="en-US"/>
          </a:p>
        </p:txBody>
      </p:sp>
      <p:sp>
        <p:nvSpPr>
          <p:cNvPr id="321538"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321539"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95A929-6B6A-4C85-9ECC-3D3823D94383}" type="slidenum">
              <a:rPr lang="en-US"/>
              <a:pPr/>
              <a:t>3</a:t>
            </a:fld>
            <a:endParaRPr lang="en-US"/>
          </a:p>
        </p:txBody>
      </p:sp>
      <p:sp>
        <p:nvSpPr>
          <p:cNvPr id="117762"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117763"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2B0FC5-7370-48B0-9DB2-3DFE17C037F7}" type="slidenum">
              <a:rPr lang="en-US"/>
              <a:pPr/>
              <a:t>91</a:t>
            </a:fld>
            <a:endParaRPr lang="en-US"/>
          </a:p>
        </p:txBody>
      </p:sp>
      <p:sp>
        <p:nvSpPr>
          <p:cNvPr id="323586"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323587"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2E7297-E527-47E7-932A-6E47AFCE7576}" type="slidenum">
              <a:rPr lang="en-US"/>
              <a:pPr/>
              <a:t>92</a:t>
            </a:fld>
            <a:endParaRPr lang="en-US"/>
          </a:p>
        </p:txBody>
      </p:sp>
      <p:sp>
        <p:nvSpPr>
          <p:cNvPr id="325634"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325635" name="Rectangle 3"/>
          <p:cNvSpPr>
            <a:spLocks noGrp="1" noChangeArrowheads="1"/>
          </p:cNvSpPr>
          <p:nvPr>
            <p:ph type="body" idx="1"/>
          </p:nvPr>
        </p:nvSpPr>
        <p:spPr>
          <a:xfrm>
            <a:off x="914400" y="4416425"/>
            <a:ext cx="5027613" cy="4181475"/>
          </a:xfrm>
          <a:ln/>
        </p:spPr>
        <p:txBody>
          <a:bodyPr lIns="90488" tIns="44450" rIns="90488" bIns="44450"/>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EEE81BE9-7BC8-495B-8A72-62D410167FF9}" type="slidenum">
              <a:rPr lang="en-US"/>
              <a:pPr/>
              <a:t>93</a:t>
            </a:fld>
            <a:endParaRPr lang="en-US"/>
          </a:p>
        </p:txBody>
      </p:sp>
      <p:sp>
        <p:nvSpPr>
          <p:cNvPr id="183298" name="Rectangle 2"/>
          <p:cNvSpPr>
            <a:spLocks noChangeArrowheads="1"/>
          </p:cNvSpPr>
          <p:nvPr/>
        </p:nvSpPr>
        <p:spPr bwMode="auto">
          <a:xfrm>
            <a:off x="3884613" y="0"/>
            <a:ext cx="2973387" cy="463550"/>
          </a:xfrm>
          <a:prstGeom prst="rect">
            <a:avLst/>
          </a:prstGeom>
          <a:noFill/>
          <a:ln w="12700">
            <a:noFill/>
            <a:miter lim="800000"/>
            <a:headEnd/>
            <a:tailEnd/>
          </a:ln>
          <a:effectLst/>
        </p:spPr>
        <p:txBody>
          <a:bodyPr wrap="none" anchor="ctr"/>
          <a:lstStyle/>
          <a:p>
            <a:endParaRPr lang="en-US"/>
          </a:p>
        </p:txBody>
      </p:sp>
      <p:sp>
        <p:nvSpPr>
          <p:cNvPr id="183299" name="Rectangle 3"/>
          <p:cNvSpPr>
            <a:spLocks noChangeArrowheads="1"/>
          </p:cNvSpPr>
          <p:nvPr/>
        </p:nvSpPr>
        <p:spPr bwMode="auto">
          <a:xfrm>
            <a:off x="3884613" y="8831263"/>
            <a:ext cx="2973387" cy="465137"/>
          </a:xfrm>
          <a:prstGeom prst="rect">
            <a:avLst/>
          </a:prstGeom>
          <a:noFill/>
          <a:ln w="12700">
            <a:noFill/>
            <a:miter lim="800000"/>
            <a:headEnd/>
            <a:tailEnd/>
          </a:ln>
          <a:effectLst/>
        </p:spPr>
        <p:txBody>
          <a:bodyPr lIns="90479" tIns="44445" rIns="90479" bIns="44445" anchor="b"/>
          <a:lstStyle/>
          <a:p>
            <a:pPr algn="r"/>
            <a:r>
              <a:rPr lang="en-US" sz="1200"/>
              <a:t>2</a:t>
            </a:r>
          </a:p>
        </p:txBody>
      </p:sp>
      <p:sp>
        <p:nvSpPr>
          <p:cNvPr id="183300"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183301" name="Rectangle 5"/>
          <p:cNvSpPr>
            <a:spLocks noChangeArrowheads="1"/>
          </p:cNvSpPr>
          <p:nvPr/>
        </p:nvSpPr>
        <p:spPr bwMode="auto">
          <a:xfrm>
            <a:off x="0" y="0"/>
            <a:ext cx="2971800" cy="463550"/>
          </a:xfrm>
          <a:prstGeom prst="rect">
            <a:avLst/>
          </a:prstGeom>
          <a:noFill/>
          <a:ln w="12700">
            <a:noFill/>
            <a:miter lim="800000"/>
            <a:headEnd/>
            <a:tailEnd/>
          </a:ln>
          <a:effectLst/>
        </p:spPr>
        <p:txBody>
          <a:bodyPr wrap="none" anchor="ctr"/>
          <a:lstStyle/>
          <a:p>
            <a:endParaRPr lang="en-US"/>
          </a:p>
        </p:txBody>
      </p:sp>
      <p:sp>
        <p:nvSpPr>
          <p:cNvPr id="183302" name="Rectangle 6"/>
          <p:cNvSpPr>
            <a:spLocks noGrp="1" noRot="1" noChangeAspect="1" noChangeArrowheads="1" noTextEdit="1"/>
          </p:cNvSpPr>
          <p:nvPr>
            <p:ph type="sldImg"/>
          </p:nvPr>
        </p:nvSpPr>
        <p:spPr>
          <a:xfrm>
            <a:off x="1114425" y="703263"/>
            <a:ext cx="4630738" cy="3473450"/>
          </a:xfrm>
          <a:ln w="12700" cap="flat"/>
        </p:spPr>
      </p:sp>
      <p:sp>
        <p:nvSpPr>
          <p:cNvPr id="183303" name="Rectangle 7"/>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5C3C62-35C2-4D76-8EF3-B1BF331A9121}" type="slidenum">
              <a:rPr lang="en-US"/>
              <a:pPr/>
              <a:t>94</a:t>
            </a:fld>
            <a:endParaRPr lang="en-US"/>
          </a:p>
        </p:txBody>
      </p:sp>
      <p:sp>
        <p:nvSpPr>
          <p:cNvPr id="185346" name="Rectangle 2"/>
          <p:cNvSpPr>
            <a:spLocks noGrp="1" noRot="1" noChangeAspect="1" noChangeArrowheads="1" noTextEdit="1"/>
          </p:cNvSpPr>
          <p:nvPr>
            <p:ph type="sldImg"/>
          </p:nvPr>
        </p:nvSpPr>
        <p:spPr>
          <a:xfrm>
            <a:off x="1114425" y="703263"/>
            <a:ext cx="4630738" cy="3473450"/>
          </a:xfrm>
          <a:ln w="12700" cap="flat"/>
        </p:spPr>
      </p:sp>
      <p:sp>
        <p:nvSpPr>
          <p:cNvPr id="185347" name="Rectangle 3"/>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E243AC-7324-4D8B-B669-C4C9F18B1104}" type="slidenum">
              <a:rPr lang="en-US"/>
              <a:pPr/>
              <a:t>95</a:t>
            </a:fld>
            <a:endParaRPr lang="en-US"/>
          </a:p>
        </p:txBody>
      </p:sp>
      <p:sp>
        <p:nvSpPr>
          <p:cNvPr id="187394" name="Rectangle 2"/>
          <p:cNvSpPr>
            <a:spLocks noGrp="1" noRot="1" noChangeAspect="1" noChangeArrowheads="1" noTextEdit="1"/>
          </p:cNvSpPr>
          <p:nvPr>
            <p:ph type="sldImg"/>
          </p:nvPr>
        </p:nvSpPr>
        <p:spPr>
          <a:xfrm>
            <a:off x="1114425" y="703263"/>
            <a:ext cx="4630738" cy="3473450"/>
          </a:xfrm>
          <a:ln w="12700" cap="flat"/>
        </p:spPr>
      </p:sp>
      <p:sp>
        <p:nvSpPr>
          <p:cNvPr id="187395" name="Rectangle 3"/>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3C6416-37EE-49D7-A3BA-4C66B70ACBFA}" type="slidenum">
              <a:rPr lang="en-US"/>
              <a:pPr/>
              <a:t>96</a:t>
            </a:fld>
            <a:endParaRPr lang="en-US"/>
          </a:p>
        </p:txBody>
      </p:sp>
      <p:sp>
        <p:nvSpPr>
          <p:cNvPr id="189442" name="Rectangle 2"/>
          <p:cNvSpPr>
            <a:spLocks noGrp="1" noRot="1" noChangeAspect="1" noChangeArrowheads="1" noTextEdit="1"/>
          </p:cNvSpPr>
          <p:nvPr>
            <p:ph type="sldImg"/>
          </p:nvPr>
        </p:nvSpPr>
        <p:spPr>
          <a:xfrm>
            <a:off x="1114425" y="703263"/>
            <a:ext cx="4630738" cy="3473450"/>
          </a:xfrm>
          <a:ln w="12700" cap="flat"/>
        </p:spPr>
      </p:sp>
      <p:sp>
        <p:nvSpPr>
          <p:cNvPr id="189443" name="Rectangle 3"/>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9B4863-EF01-4805-A81F-9A34409162EF}" type="slidenum">
              <a:rPr lang="en-US"/>
              <a:pPr/>
              <a:t>97</a:t>
            </a:fld>
            <a:endParaRPr lang="en-US"/>
          </a:p>
        </p:txBody>
      </p:sp>
      <p:sp>
        <p:nvSpPr>
          <p:cNvPr id="191490" name="Rectangle 2"/>
          <p:cNvSpPr>
            <a:spLocks noGrp="1" noRot="1" noChangeAspect="1" noChangeArrowheads="1" noTextEdit="1"/>
          </p:cNvSpPr>
          <p:nvPr>
            <p:ph type="sldImg"/>
          </p:nvPr>
        </p:nvSpPr>
        <p:spPr>
          <a:xfrm>
            <a:off x="1114425" y="703263"/>
            <a:ext cx="4630738" cy="3473450"/>
          </a:xfrm>
          <a:ln w="12700" cap="flat"/>
        </p:spPr>
      </p:sp>
      <p:sp>
        <p:nvSpPr>
          <p:cNvPr id="191491" name="Rectangle 3"/>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22737C-4E6B-4F4C-98A8-FA8E4F617DCB}" type="slidenum">
              <a:rPr lang="en-US"/>
              <a:pPr/>
              <a:t>98</a:t>
            </a:fld>
            <a:endParaRPr lang="en-US"/>
          </a:p>
        </p:txBody>
      </p:sp>
      <p:sp>
        <p:nvSpPr>
          <p:cNvPr id="306178"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306179" name="Rectangle 3"/>
          <p:cNvSpPr>
            <a:spLocks noGrp="1" noChangeArrowheads="1"/>
          </p:cNvSpPr>
          <p:nvPr>
            <p:ph type="body" idx="1"/>
          </p:nvPr>
        </p:nvSpPr>
        <p:spPr>
          <a:xfrm>
            <a:off x="914400" y="4416425"/>
            <a:ext cx="5024438" cy="4178300"/>
          </a:xfrm>
          <a:ln/>
        </p:spPr>
        <p:txBody>
          <a:bodyPr lIns="90479" tIns="44445" rIns="90479" bIns="44445"/>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708CD9-B474-440C-8C1D-D761C19E7043}" type="slidenum">
              <a:rPr lang="en-US"/>
              <a:pPr/>
              <a:t>99</a:t>
            </a:fld>
            <a:endParaRPr lang="en-US"/>
          </a:p>
        </p:txBody>
      </p:sp>
      <p:sp>
        <p:nvSpPr>
          <p:cNvPr id="308226"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308227" name="Rectangle 3"/>
          <p:cNvSpPr>
            <a:spLocks noGrp="1" noChangeArrowheads="1"/>
          </p:cNvSpPr>
          <p:nvPr>
            <p:ph type="body" idx="1"/>
          </p:nvPr>
        </p:nvSpPr>
        <p:spPr>
          <a:xfrm>
            <a:off x="914400" y="4416425"/>
            <a:ext cx="5024438" cy="4178300"/>
          </a:xfrm>
          <a:ln/>
        </p:spPr>
        <p:txBody>
          <a:bodyPr lIns="90479" tIns="44445" rIns="90479" bIns="44445"/>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51FF2A-9AB3-4543-8AB3-3D01D7C79DD5}" type="slidenum">
              <a:rPr lang="en-US"/>
              <a:pPr/>
              <a:t>100</a:t>
            </a:fld>
            <a:endParaRPr lang="en-US"/>
          </a:p>
        </p:txBody>
      </p:sp>
      <p:sp>
        <p:nvSpPr>
          <p:cNvPr id="195586" name="Rectangle 2"/>
          <p:cNvSpPr>
            <a:spLocks noGrp="1" noRot="1" noChangeAspect="1" noChangeArrowheads="1" noTextEdit="1"/>
          </p:cNvSpPr>
          <p:nvPr>
            <p:ph type="sldImg"/>
          </p:nvPr>
        </p:nvSpPr>
        <p:spPr>
          <a:xfrm>
            <a:off x="1114425" y="703263"/>
            <a:ext cx="4630738" cy="3473450"/>
          </a:xfrm>
          <a:ln w="12700" cap="flat"/>
        </p:spPr>
      </p:sp>
      <p:sp>
        <p:nvSpPr>
          <p:cNvPr id="195587" name="Rectangle 3"/>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677089-B11A-4029-850A-5E2CE3B2CB48}" type="slidenum">
              <a:rPr lang="en-US"/>
              <a:pPr/>
              <a:t>4</a:t>
            </a:fld>
            <a:endParaRPr lang="en-US"/>
          </a:p>
        </p:txBody>
      </p:sp>
      <p:sp>
        <p:nvSpPr>
          <p:cNvPr id="119810"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119811"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61CB54-BDCD-45E3-98A7-7E0145F2A0A3}" type="slidenum">
              <a:rPr lang="en-US"/>
              <a:pPr/>
              <a:t>101</a:t>
            </a:fld>
            <a:endParaRPr lang="en-US"/>
          </a:p>
        </p:txBody>
      </p:sp>
      <p:sp>
        <p:nvSpPr>
          <p:cNvPr id="197634" name="Rectangle 2"/>
          <p:cNvSpPr>
            <a:spLocks noGrp="1" noRot="1" noChangeAspect="1" noChangeArrowheads="1" noTextEdit="1"/>
          </p:cNvSpPr>
          <p:nvPr>
            <p:ph type="sldImg"/>
          </p:nvPr>
        </p:nvSpPr>
        <p:spPr>
          <a:xfrm>
            <a:off x="1114425" y="703263"/>
            <a:ext cx="4630738" cy="3473450"/>
          </a:xfrm>
          <a:ln w="12700" cap="flat"/>
        </p:spPr>
      </p:sp>
      <p:sp>
        <p:nvSpPr>
          <p:cNvPr id="197635" name="Rectangle 3"/>
          <p:cNvSpPr>
            <a:spLocks noGrp="1" noChangeArrowheads="1"/>
          </p:cNvSpPr>
          <p:nvPr>
            <p:ph type="body" idx="1"/>
          </p:nvPr>
        </p:nvSpPr>
        <p:spPr>
          <a:xfrm>
            <a:off x="914400" y="4416425"/>
            <a:ext cx="5027613" cy="4181475"/>
          </a:xfrm>
          <a:ln/>
        </p:spPr>
        <p:txBody>
          <a:bodyPr lIns="90479" tIns="44445" rIns="90479" bIns="44445"/>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7859A5-FEF1-4F89-A7E4-D90CF240AED5}" type="slidenum">
              <a:rPr lang="en-US"/>
              <a:pPr/>
              <a:t>102</a:t>
            </a:fld>
            <a:endParaRPr lang="en-US"/>
          </a:p>
        </p:txBody>
      </p:sp>
      <p:sp>
        <p:nvSpPr>
          <p:cNvPr id="251906"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251907"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33BA31-D5C3-4186-A004-3B441BF07CC7}" type="slidenum">
              <a:rPr lang="en-US"/>
              <a:pPr/>
              <a:t>103</a:t>
            </a:fld>
            <a:endParaRPr lang="en-US"/>
          </a:p>
        </p:txBody>
      </p:sp>
      <p:sp>
        <p:nvSpPr>
          <p:cNvPr id="253954"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253955"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1067B3-8542-409D-9339-3A8A20080F92}" type="slidenum">
              <a:rPr lang="en-US"/>
              <a:pPr/>
              <a:t>104</a:t>
            </a:fld>
            <a:endParaRPr lang="en-US"/>
          </a:p>
        </p:txBody>
      </p:sp>
      <p:sp>
        <p:nvSpPr>
          <p:cNvPr id="256002"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256003"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DB059E-7EC9-4D81-A773-CFBEEFBEE78A}" type="slidenum">
              <a:rPr lang="en-US"/>
              <a:pPr/>
              <a:t>105</a:t>
            </a:fld>
            <a:endParaRPr lang="en-US"/>
          </a:p>
        </p:txBody>
      </p:sp>
      <p:sp>
        <p:nvSpPr>
          <p:cNvPr id="258050"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258051"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162FD3-294C-48A0-9B12-550E415AEA48}" type="slidenum">
              <a:rPr lang="en-US"/>
              <a:pPr/>
              <a:t>106</a:t>
            </a:fld>
            <a:endParaRPr lang="en-US"/>
          </a:p>
        </p:txBody>
      </p:sp>
      <p:sp>
        <p:nvSpPr>
          <p:cNvPr id="260098"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260099"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2CF67A-6463-4E40-B1E7-06C85E4D58C7}" type="slidenum">
              <a:rPr lang="en-US"/>
              <a:pPr/>
              <a:t>107</a:t>
            </a:fld>
            <a:endParaRPr lang="en-US"/>
          </a:p>
        </p:txBody>
      </p:sp>
      <p:sp>
        <p:nvSpPr>
          <p:cNvPr id="262146"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262147"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C68F91-1532-4A81-821E-CFFA5391F571}" type="slidenum">
              <a:rPr lang="en-US"/>
              <a:pPr/>
              <a:t>108</a:t>
            </a:fld>
            <a:endParaRPr lang="en-US"/>
          </a:p>
        </p:txBody>
      </p:sp>
      <p:sp>
        <p:nvSpPr>
          <p:cNvPr id="289794"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89795" name="Rectangle 3"/>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85E841-AAB1-4647-88D2-33B47F105249}" type="slidenum">
              <a:rPr lang="en-US"/>
              <a:pPr/>
              <a:t>109</a:t>
            </a:fld>
            <a:endParaRPr lang="en-US"/>
          </a:p>
        </p:txBody>
      </p:sp>
      <p:sp>
        <p:nvSpPr>
          <p:cNvPr id="269314"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69315" name="Rectangle 3"/>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A99CEF-A5AE-4DE7-94BA-234A36B52601}" type="slidenum">
              <a:rPr lang="en-US"/>
              <a:pPr/>
              <a:t>110</a:t>
            </a:fld>
            <a:endParaRPr lang="en-US"/>
          </a:p>
        </p:txBody>
      </p:sp>
      <p:sp>
        <p:nvSpPr>
          <p:cNvPr id="271362"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71363" name="Rectangle 3"/>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380354-8E92-4BD2-A635-58EA0E38C377}" type="slidenum">
              <a:rPr lang="en-US"/>
              <a:pPr/>
              <a:t>5</a:t>
            </a:fld>
            <a:endParaRPr lang="en-US"/>
          </a:p>
        </p:txBody>
      </p:sp>
      <p:sp>
        <p:nvSpPr>
          <p:cNvPr id="121858" name="Rectangle 2"/>
          <p:cNvSpPr>
            <a:spLocks noGrp="1" noRot="1" noChangeAspect="1" noChangeArrowheads="1" noTextEdit="1"/>
          </p:cNvSpPr>
          <p:nvPr>
            <p:ph type="sldImg"/>
          </p:nvPr>
        </p:nvSpPr>
        <p:spPr>
          <a:xfrm>
            <a:off x="1114425" y="703263"/>
            <a:ext cx="4629150" cy="3471862"/>
          </a:xfrm>
          <a:ln w="12700" cap="flat">
            <a:solidFill>
              <a:schemeClr val="tx1"/>
            </a:solidFill>
          </a:ln>
        </p:spPr>
      </p:sp>
      <p:sp>
        <p:nvSpPr>
          <p:cNvPr id="121859" name="Rectangle 3"/>
          <p:cNvSpPr>
            <a:spLocks noGrp="1" noChangeArrowheads="1"/>
          </p:cNvSpPr>
          <p:nvPr>
            <p:ph type="body" idx="1"/>
          </p:nvPr>
        </p:nvSpPr>
        <p:spPr>
          <a:xfrm>
            <a:off x="915988" y="4416425"/>
            <a:ext cx="5024437" cy="4179888"/>
          </a:xfrm>
          <a:ln/>
        </p:spPr>
        <p:txBody>
          <a:bodyPr lIns="90452" tIns="44432" rIns="90452" bIns="44432"/>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0AF182-CF39-4433-A933-5FB650E5451D}" type="slidenum">
              <a:rPr lang="en-US"/>
              <a:pPr/>
              <a:t>111</a:t>
            </a:fld>
            <a:endParaRPr lang="en-US"/>
          </a:p>
        </p:txBody>
      </p:sp>
      <p:sp>
        <p:nvSpPr>
          <p:cNvPr id="273410"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73411" name="Rectangle 3"/>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DB9AB4-E347-4A7D-9622-F5046322509D}" type="slidenum">
              <a:rPr lang="en-US"/>
              <a:pPr/>
              <a:t>112</a:t>
            </a:fld>
            <a:endParaRPr lang="en-US"/>
          </a:p>
        </p:txBody>
      </p:sp>
      <p:sp>
        <p:nvSpPr>
          <p:cNvPr id="275458"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75459" name="Rectangle 3"/>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CD527E2A-6075-45DD-AEFB-3F0CE5C022D6}" type="slidenum">
              <a:rPr lang="en-US"/>
              <a:pPr/>
              <a:t>113</a:t>
            </a:fld>
            <a:endParaRPr lang="en-US"/>
          </a:p>
        </p:txBody>
      </p:sp>
      <p:sp>
        <p:nvSpPr>
          <p:cNvPr id="277506" name="Rectangle 2"/>
          <p:cNvSpPr>
            <a:spLocks noChangeArrowheads="1"/>
          </p:cNvSpPr>
          <p:nvPr/>
        </p:nvSpPr>
        <p:spPr bwMode="auto">
          <a:xfrm>
            <a:off x="3883025" y="0"/>
            <a:ext cx="2974975" cy="461963"/>
          </a:xfrm>
          <a:prstGeom prst="rect">
            <a:avLst/>
          </a:prstGeom>
          <a:noFill/>
          <a:ln w="12700">
            <a:noFill/>
            <a:miter lim="800000"/>
            <a:headEnd/>
            <a:tailEnd/>
          </a:ln>
          <a:effectLst/>
        </p:spPr>
        <p:txBody>
          <a:bodyPr wrap="none" anchor="ctr"/>
          <a:lstStyle/>
          <a:p>
            <a:endParaRPr lang="en-US"/>
          </a:p>
        </p:txBody>
      </p:sp>
      <p:sp>
        <p:nvSpPr>
          <p:cNvPr id="277507" name="Rectangle 3"/>
          <p:cNvSpPr>
            <a:spLocks noChangeArrowheads="1"/>
          </p:cNvSpPr>
          <p:nvPr/>
        </p:nvSpPr>
        <p:spPr bwMode="auto">
          <a:xfrm>
            <a:off x="3883025" y="8831263"/>
            <a:ext cx="2974975" cy="465137"/>
          </a:xfrm>
          <a:prstGeom prst="rect">
            <a:avLst/>
          </a:prstGeom>
          <a:noFill/>
          <a:ln w="12700">
            <a:noFill/>
            <a:miter lim="800000"/>
            <a:headEnd/>
            <a:tailEnd/>
          </a:ln>
          <a:effectLst/>
        </p:spPr>
        <p:txBody>
          <a:bodyPr lIns="90488" tIns="44450" rIns="90488" bIns="44450" anchor="b"/>
          <a:lstStyle/>
          <a:p>
            <a:pPr algn="r"/>
            <a:r>
              <a:rPr lang="en-US" sz="1200"/>
              <a:t>8</a:t>
            </a:r>
          </a:p>
        </p:txBody>
      </p:sp>
      <p:sp>
        <p:nvSpPr>
          <p:cNvPr id="277508"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277509" name="Rectangle 5"/>
          <p:cNvSpPr>
            <a:spLocks noChangeArrowheads="1"/>
          </p:cNvSpPr>
          <p:nvPr/>
        </p:nvSpPr>
        <p:spPr bwMode="auto">
          <a:xfrm>
            <a:off x="0" y="0"/>
            <a:ext cx="2971800" cy="461963"/>
          </a:xfrm>
          <a:prstGeom prst="rect">
            <a:avLst/>
          </a:prstGeom>
          <a:noFill/>
          <a:ln w="12700">
            <a:noFill/>
            <a:miter lim="800000"/>
            <a:headEnd/>
            <a:tailEnd/>
          </a:ln>
          <a:effectLst/>
        </p:spPr>
        <p:txBody>
          <a:bodyPr wrap="none" anchor="ctr"/>
          <a:lstStyle/>
          <a:p>
            <a:endParaRPr lang="en-US"/>
          </a:p>
        </p:txBody>
      </p:sp>
      <p:sp>
        <p:nvSpPr>
          <p:cNvPr id="277510" name="Rectangle 6"/>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77511" name="Rectangle 7"/>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7E0ACD30-B8DA-4637-BBBE-AA1094FBEDE7}" type="slidenum">
              <a:rPr lang="en-US"/>
              <a:pPr/>
              <a:t>114</a:t>
            </a:fld>
            <a:endParaRPr lang="en-US"/>
          </a:p>
        </p:txBody>
      </p:sp>
      <p:sp>
        <p:nvSpPr>
          <p:cNvPr id="330754" name="Rectangle 2"/>
          <p:cNvSpPr>
            <a:spLocks noChangeArrowheads="1"/>
          </p:cNvSpPr>
          <p:nvPr/>
        </p:nvSpPr>
        <p:spPr bwMode="auto">
          <a:xfrm>
            <a:off x="3883025" y="0"/>
            <a:ext cx="2974975" cy="461963"/>
          </a:xfrm>
          <a:prstGeom prst="rect">
            <a:avLst/>
          </a:prstGeom>
          <a:noFill/>
          <a:ln w="12700">
            <a:noFill/>
            <a:miter lim="800000"/>
            <a:headEnd/>
            <a:tailEnd/>
          </a:ln>
          <a:effectLst/>
        </p:spPr>
        <p:txBody>
          <a:bodyPr wrap="none" anchor="ctr"/>
          <a:lstStyle/>
          <a:p>
            <a:endParaRPr lang="en-US"/>
          </a:p>
        </p:txBody>
      </p:sp>
      <p:sp>
        <p:nvSpPr>
          <p:cNvPr id="330755" name="Rectangle 3"/>
          <p:cNvSpPr>
            <a:spLocks noChangeArrowheads="1"/>
          </p:cNvSpPr>
          <p:nvPr/>
        </p:nvSpPr>
        <p:spPr bwMode="auto">
          <a:xfrm>
            <a:off x="3883025" y="8831263"/>
            <a:ext cx="2974975" cy="465137"/>
          </a:xfrm>
          <a:prstGeom prst="rect">
            <a:avLst/>
          </a:prstGeom>
          <a:noFill/>
          <a:ln w="12700">
            <a:noFill/>
            <a:miter lim="800000"/>
            <a:headEnd/>
            <a:tailEnd/>
          </a:ln>
          <a:effectLst/>
        </p:spPr>
        <p:txBody>
          <a:bodyPr lIns="90488" tIns="44450" rIns="90488" bIns="44450" anchor="b"/>
          <a:lstStyle/>
          <a:p>
            <a:pPr algn="r"/>
            <a:r>
              <a:rPr lang="en-US" sz="1200"/>
              <a:t>8</a:t>
            </a:r>
          </a:p>
        </p:txBody>
      </p:sp>
      <p:sp>
        <p:nvSpPr>
          <p:cNvPr id="330756"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330757" name="Rectangle 5"/>
          <p:cNvSpPr>
            <a:spLocks noChangeArrowheads="1"/>
          </p:cNvSpPr>
          <p:nvPr/>
        </p:nvSpPr>
        <p:spPr bwMode="auto">
          <a:xfrm>
            <a:off x="0" y="0"/>
            <a:ext cx="2971800" cy="461963"/>
          </a:xfrm>
          <a:prstGeom prst="rect">
            <a:avLst/>
          </a:prstGeom>
          <a:noFill/>
          <a:ln w="12700">
            <a:noFill/>
            <a:miter lim="800000"/>
            <a:headEnd/>
            <a:tailEnd/>
          </a:ln>
          <a:effectLst/>
        </p:spPr>
        <p:txBody>
          <a:bodyPr wrap="none" anchor="ctr"/>
          <a:lstStyle/>
          <a:p>
            <a:endParaRPr lang="en-US"/>
          </a:p>
        </p:txBody>
      </p:sp>
      <p:sp>
        <p:nvSpPr>
          <p:cNvPr id="330758" name="Rectangle 6"/>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330759" name="Rectangle 7"/>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6D415D-806C-4626-AF5D-E13E7796A625}" type="slidenum">
              <a:rPr lang="en-US"/>
              <a:pPr/>
              <a:t>115</a:t>
            </a:fld>
            <a:endParaRPr lang="en-US"/>
          </a:p>
        </p:txBody>
      </p:sp>
      <p:sp>
        <p:nvSpPr>
          <p:cNvPr id="279554"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79555" name="Rectangle 3"/>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8274EF-022D-4355-9024-E2B617C5F14D}" type="slidenum">
              <a:rPr lang="en-US"/>
              <a:pPr/>
              <a:t>116</a:t>
            </a:fld>
            <a:endParaRPr lang="en-US"/>
          </a:p>
        </p:txBody>
      </p:sp>
      <p:sp>
        <p:nvSpPr>
          <p:cNvPr id="281602"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81603" name="Rectangle 3"/>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8A3F6-B731-4923-ABDD-AABF6C898356}" type="slidenum">
              <a:rPr lang="en-US"/>
              <a:pPr/>
              <a:t>117</a:t>
            </a:fld>
            <a:endParaRPr lang="en-US"/>
          </a:p>
        </p:txBody>
      </p:sp>
      <p:sp>
        <p:nvSpPr>
          <p:cNvPr id="283650"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83651" name="Rectangle 3"/>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C721C0-CF76-44A7-9B9F-7D53AE1A08D9}" type="slidenum">
              <a:rPr lang="en-US"/>
              <a:pPr/>
              <a:t>118</a:t>
            </a:fld>
            <a:endParaRPr lang="en-US"/>
          </a:p>
        </p:txBody>
      </p:sp>
      <p:sp>
        <p:nvSpPr>
          <p:cNvPr id="285698"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85699" name="Rectangle 3"/>
          <p:cNvSpPr>
            <a:spLocks noGrp="1" noChangeArrowheads="1"/>
          </p:cNvSpPr>
          <p:nvPr>
            <p:ph type="body" idx="1"/>
          </p:nvPr>
        </p:nvSpPr>
        <p:spPr>
          <a:xfrm>
            <a:off x="914400" y="4416425"/>
            <a:ext cx="5024438" cy="4178300"/>
          </a:xfrm>
          <a:ln/>
        </p:spPr>
        <p:txBody>
          <a:bodyPr lIns="90488" tIns="44450" rIns="90488" bIns="44450"/>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779E4A-5656-41C2-8B9F-5BE550F2886B}" type="slidenum">
              <a:rPr lang="en-US"/>
              <a:pPr/>
              <a:t>119</a:t>
            </a:fld>
            <a:endParaRPr lang="en-US"/>
          </a:p>
        </p:txBody>
      </p:sp>
      <p:sp>
        <p:nvSpPr>
          <p:cNvPr id="201730" name="Rectangle 2"/>
          <p:cNvSpPr>
            <a:spLocks noGrp="1" noRot="1" noChangeAspect="1" noChangeArrowheads="1" noTextEdit="1"/>
          </p:cNvSpPr>
          <p:nvPr>
            <p:ph type="sldImg"/>
          </p:nvPr>
        </p:nvSpPr>
        <p:spPr>
          <a:xfrm>
            <a:off x="1114425" y="703263"/>
            <a:ext cx="4630738" cy="3473450"/>
          </a:xfrm>
          <a:ln w="12700" cap="flat">
            <a:solidFill>
              <a:schemeClr val="tx1"/>
            </a:solidFill>
          </a:ln>
        </p:spPr>
      </p:sp>
      <p:sp>
        <p:nvSpPr>
          <p:cNvPr id="201731" name="Rectangle 3"/>
          <p:cNvSpPr>
            <a:spLocks noGrp="1" noChangeArrowheads="1"/>
          </p:cNvSpPr>
          <p:nvPr>
            <p:ph type="body" idx="1"/>
          </p:nvPr>
        </p:nvSpPr>
        <p:spPr>
          <a:xfrm>
            <a:off x="914400" y="4416425"/>
            <a:ext cx="5024438" cy="4178300"/>
          </a:xfrm>
          <a:ln/>
        </p:spPr>
        <p:txBody>
          <a:bodyPr lIns="90479" tIns="44445" rIns="90479" bIns="44445"/>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83DB2-2DA6-44CA-B05B-425336A1729A}" type="slidenum">
              <a:rPr lang="en-US"/>
              <a:pPr/>
              <a:t>120</a:t>
            </a:fld>
            <a:endParaRPr lang="en-US"/>
          </a:p>
        </p:txBody>
      </p:sp>
      <p:sp>
        <p:nvSpPr>
          <p:cNvPr id="291842" name="Rectangle 2"/>
          <p:cNvSpPr>
            <a:spLocks noGrp="1" noRot="1" noChangeAspect="1" noChangeArrowheads="1" noTextEdit="1"/>
          </p:cNvSpPr>
          <p:nvPr>
            <p:ph type="sldImg"/>
          </p:nvPr>
        </p:nvSpPr>
        <p:spPr>
          <a:xfrm>
            <a:off x="1114425" y="703263"/>
            <a:ext cx="4629150" cy="3473450"/>
          </a:xfrm>
          <a:ln w="12700" cap="flat">
            <a:solidFill>
              <a:schemeClr val="tx1"/>
            </a:solidFill>
          </a:ln>
        </p:spPr>
      </p:sp>
      <p:sp>
        <p:nvSpPr>
          <p:cNvPr id="291843" name="Rectangle 3"/>
          <p:cNvSpPr>
            <a:spLocks noGrp="1" noChangeArrowheads="1"/>
          </p:cNvSpPr>
          <p:nvPr>
            <p:ph type="body" idx="1"/>
          </p:nvPr>
        </p:nvSpPr>
        <p:spPr>
          <a:xfrm>
            <a:off x="912813" y="4416425"/>
            <a:ext cx="5026025" cy="4178300"/>
          </a:xfrm>
          <a:ln/>
        </p:spPr>
        <p:txBody>
          <a:bodyPr lIns="90488" tIns="44450" rIns="90488" bIns="44450"/>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C88C462D-CA86-4548-B2C7-436464540B4C}" type="slidenum">
              <a:rPr lang="en-US"/>
              <a:pPr/>
              <a:t>8</a:t>
            </a:fld>
            <a:endParaRPr lang="en-US"/>
          </a:p>
        </p:txBody>
      </p:sp>
      <p:sp>
        <p:nvSpPr>
          <p:cNvPr id="125954" name="Rectangle 2"/>
          <p:cNvSpPr>
            <a:spLocks noChangeArrowheads="1"/>
          </p:cNvSpPr>
          <p:nvPr/>
        </p:nvSpPr>
        <p:spPr bwMode="auto">
          <a:xfrm>
            <a:off x="3883025" y="0"/>
            <a:ext cx="2974975" cy="461963"/>
          </a:xfrm>
          <a:prstGeom prst="rect">
            <a:avLst/>
          </a:prstGeom>
          <a:noFill/>
          <a:ln w="12700">
            <a:noFill/>
            <a:miter lim="800000"/>
            <a:headEnd/>
            <a:tailEnd/>
          </a:ln>
          <a:effectLst/>
        </p:spPr>
        <p:txBody>
          <a:bodyPr wrap="none" anchor="ctr"/>
          <a:lstStyle/>
          <a:p>
            <a:endParaRPr lang="en-US"/>
          </a:p>
        </p:txBody>
      </p:sp>
      <p:sp>
        <p:nvSpPr>
          <p:cNvPr id="125955" name="Rectangle 3"/>
          <p:cNvSpPr>
            <a:spLocks noChangeArrowheads="1"/>
          </p:cNvSpPr>
          <p:nvPr/>
        </p:nvSpPr>
        <p:spPr bwMode="auto">
          <a:xfrm>
            <a:off x="3883025" y="8831263"/>
            <a:ext cx="2974975" cy="465137"/>
          </a:xfrm>
          <a:prstGeom prst="rect">
            <a:avLst/>
          </a:prstGeom>
          <a:noFill/>
          <a:ln w="12700">
            <a:noFill/>
            <a:miter lim="800000"/>
            <a:headEnd/>
            <a:tailEnd/>
          </a:ln>
          <a:effectLst/>
        </p:spPr>
        <p:txBody>
          <a:bodyPr lIns="90479" tIns="44445" rIns="90479" bIns="44445" anchor="b"/>
          <a:lstStyle/>
          <a:p>
            <a:pPr algn="r"/>
            <a:r>
              <a:rPr lang="en-US" sz="1200"/>
              <a:t>2</a:t>
            </a:r>
          </a:p>
        </p:txBody>
      </p:sp>
      <p:sp>
        <p:nvSpPr>
          <p:cNvPr id="125956" name="Rectangle 4"/>
          <p:cNvSpPr>
            <a:spLocks noChangeArrowheads="1"/>
          </p:cNvSpPr>
          <p:nvPr/>
        </p:nvSpPr>
        <p:spPr bwMode="auto">
          <a:xfrm>
            <a:off x="0" y="8831263"/>
            <a:ext cx="2971800" cy="465137"/>
          </a:xfrm>
          <a:prstGeom prst="rect">
            <a:avLst/>
          </a:prstGeom>
          <a:noFill/>
          <a:ln w="12700">
            <a:noFill/>
            <a:miter lim="800000"/>
            <a:headEnd/>
            <a:tailEnd/>
          </a:ln>
          <a:effectLst/>
        </p:spPr>
        <p:txBody>
          <a:bodyPr wrap="none" anchor="ctr"/>
          <a:lstStyle/>
          <a:p>
            <a:endParaRPr lang="en-US"/>
          </a:p>
        </p:txBody>
      </p:sp>
      <p:sp>
        <p:nvSpPr>
          <p:cNvPr id="125957" name="Rectangle 5"/>
          <p:cNvSpPr>
            <a:spLocks noChangeArrowheads="1"/>
          </p:cNvSpPr>
          <p:nvPr/>
        </p:nvSpPr>
        <p:spPr bwMode="auto">
          <a:xfrm>
            <a:off x="0" y="0"/>
            <a:ext cx="2971800" cy="461963"/>
          </a:xfrm>
          <a:prstGeom prst="rect">
            <a:avLst/>
          </a:prstGeom>
          <a:noFill/>
          <a:ln w="12700">
            <a:noFill/>
            <a:miter lim="800000"/>
            <a:headEnd/>
            <a:tailEnd/>
          </a:ln>
          <a:effectLst/>
        </p:spPr>
        <p:txBody>
          <a:bodyPr wrap="none" anchor="ctr"/>
          <a:lstStyle/>
          <a:p>
            <a:endParaRPr lang="en-US"/>
          </a:p>
        </p:txBody>
      </p:sp>
      <p:sp>
        <p:nvSpPr>
          <p:cNvPr id="125958" name="Rectangle 6"/>
          <p:cNvSpPr>
            <a:spLocks noGrp="1" noRot="1" noChangeAspect="1" noChangeArrowheads="1" noTextEdit="1"/>
          </p:cNvSpPr>
          <p:nvPr>
            <p:ph type="sldImg"/>
          </p:nvPr>
        </p:nvSpPr>
        <p:spPr>
          <a:xfrm>
            <a:off x="1114425" y="703263"/>
            <a:ext cx="4630738" cy="3473450"/>
          </a:xfrm>
          <a:ln w="12700" cap="flat"/>
        </p:spPr>
      </p:sp>
      <p:sp>
        <p:nvSpPr>
          <p:cNvPr id="125959" name="Rectangle 7"/>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CECBD5-BD76-4E08-83FC-671847744210}" type="slidenum">
              <a:rPr lang="en-US"/>
              <a:pPr/>
              <a:t>9</a:t>
            </a:fld>
            <a:endParaRPr lang="en-US"/>
          </a:p>
        </p:txBody>
      </p:sp>
      <p:sp>
        <p:nvSpPr>
          <p:cNvPr id="128002" name="Rectangle 2"/>
          <p:cNvSpPr>
            <a:spLocks noGrp="1" noRot="1" noChangeAspect="1" noChangeArrowheads="1" noTextEdit="1"/>
          </p:cNvSpPr>
          <p:nvPr>
            <p:ph type="sldImg"/>
          </p:nvPr>
        </p:nvSpPr>
        <p:spPr>
          <a:xfrm>
            <a:off x="1114425" y="703263"/>
            <a:ext cx="4630738" cy="3473450"/>
          </a:xfrm>
          <a:ln w="12700" cap="flat"/>
        </p:spPr>
      </p:sp>
      <p:sp>
        <p:nvSpPr>
          <p:cNvPr id="128003"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A783C8-41CB-4C2F-8806-5544C9BF6418}" type="slidenum">
              <a:rPr lang="en-US"/>
              <a:pPr/>
              <a:t>26</a:t>
            </a:fld>
            <a:endParaRPr lang="en-US"/>
          </a:p>
        </p:txBody>
      </p:sp>
      <p:sp>
        <p:nvSpPr>
          <p:cNvPr id="214018" name="Rectangle 2"/>
          <p:cNvSpPr>
            <a:spLocks noGrp="1" noRot="1" noChangeAspect="1" noChangeArrowheads="1" noTextEdit="1"/>
          </p:cNvSpPr>
          <p:nvPr>
            <p:ph type="sldImg"/>
          </p:nvPr>
        </p:nvSpPr>
        <p:spPr>
          <a:xfrm>
            <a:off x="1114425" y="703263"/>
            <a:ext cx="4630738" cy="3473450"/>
          </a:xfrm>
          <a:ln w="12700" cap="flat"/>
        </p:spPr>
      </p:sp>
      <p:sp>
        <p:nvSpPr>
          <p:cNvPr id="214019"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9F347F-120E-4D39-9F0A-AB831E152F61}" type="slidenum">
              <a:rPr lang="en-US"/>
              <a:pPr/>
              <a:t>27</a:t>
            </a:fld>
            <a:endParaRPr lang="en-US"/>
          </a:p>
        </p:txBody>
      </p:sp>
      <p:sp>
        <p:nvSpPr>
          <p:cNvPr id="216066" name="Rectangle 2"/>
          <p:cNvSpPr>
            <a:spLocks noGrp="1" noRot="1" noChangeAspect="1" noChangeArrowheads="1" noTextEdit="1"/>
          </p:cNvSpPr>
          <p:nvPr>
            <p:ph type="sldImg"/>
          </p:nvPr>
        </p:nvSpPr>
        <p:spPr>
          <a:xfrm>
            <a:off x="1114425" y="703263"/>
            <a:ext cx="4630738" cy="3473450"/>
          </a:xfrm>
          <a:ln w="12700" cap="flat"/>
        </p:spPr>
      </p:sp>
      <p:sp>
        <p:nvSpPr>
          <p:cNvPr id="216067" name="Rectangle 3"/>
          <p:cNvSpPr>
            <a:spLocks noGrp="1" noChangeArrowheads="1"/>
          </p:cNvSpPr>
          <p:nvPr>
            <p:ph type="body" idx="1"/>
          </p:nvPr>
        </p:nvSpPr>
        <p:spPr>
          <a:xfrm>
            <a:off x="914400" y="4416425"/>
            <a:ext cx="5026025" cy="4179888"/>
          </a:xfrm>
          <a:ln/>
        </p:spPr>
        <p:txBody>
          <a:bodyPr lIns="90479" tIns="44445" rIns="90479" bIns="44445"/>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419929-1601-419D-8127-B65B2678A8C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AE0CF6-EC59-4688-95F2-73C83BB201A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CAC27FD-5470-4358-B8AD-F997BAEB8B4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EF90A28-7EA4-4A2F-B4C3-49BAA89978B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FF57152-0C4C-4477-8658-4D13F16A41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3059296-2288-4B80-B90A-889FDFBBD41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E248101-02FA-48BB-99DE-CEF52539290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C9D635A-3185-4BC2-9C5B-18696CC503D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64DDB04-6FB3-4C38-AB59-1966782179A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DC8CAD7-35EB-4A4C-9D30-AD14DE2DA9A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DF351A5-4FEE-41DE-86B9-F57C33A52E1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E2D4253-150A-47B2-ACB4-C484A9F1624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685800" y="0"/>
            <a:ext cx="7772400" cy="1143000"/>
          </a:xfrm>
          <a:noFill/>
          <a:ln/>
        </p:spPr>
        <p:txBody>
          <a:bodyPr lIns="90488" tIns="44450" rIns="90488" bIns="44450"/>
          <a:lstStyle/>
          <a:p>
            <a:r>
              <a:rPr lang="en-US"/>
              <a:t>Section 3.1</a:t>
            </a:r>
          </a:p>
        </p:txBody>
      </p:sp>
      <p:sp>
        <p:nvSpPr>
          <p:cNvPr id="112643" name="Rectangle 3"/>
          <p:cNvSpPr>
            <a:spLocks noGrp="1" noChangeArrowheads="1"/>
          </p:cNvSpPr>
          <p:nvPr>
            <p:ph type="body" idx="1"/>
          </p:nvPr>
        </p:nvSpPr>
        <p:spPr>
          <a:xfrm>
            <a:off x="685800" y="1371600"/>
            <a:ext cx="7772400" cy="5029200"/>
          </a:xfrm>
          <a:noFill/>
          <a:ln/>
        </p:spPr>
        <p:txBody>
          <a:bodyPr lIns="90488" tIns="44450" rIns="90488" bIns="44450"/>
          <a:lstStyle/>
          <a:p>
            <a:pPr>
              <a:buFontTx/>
              <a:buNone/>
            </a:pPr>
            <a:r>
              <a:rPr lang="en-US" sz="2800"/>
              <a:t>Archimedes Principle:</a:t>
            </a:r>
          </a:p>
          <a:p>
            <a:pPr lvl="1">
              <a:buFontTx/>
              <a:buNone/>
            </a:pPr>
            <a:r>
              <a:rPr lang="en-US" sz="2400"/>
              <a:t>   The Buoyant Force on an object is equal to the weight of the volume of the water displaced by the object</a:t>
            </a:r>
            <a:br>
              <a:rPr lang="en-US" sz="2400"/>
            </a:br>
            <a:r>
              <a:rPr lang="en-US" sz="2400"/>
              <a:t>			F</a:t>
            </a:r>
            <a:r>
              <a:rPr lang="en-US" sz="2400" baseline="-25000"/>
              <a:t>B</a:t>
            </a:r>
            <a:r>
              <a:rPr lang="en-US" sz="2400"/>
              <a:t>=</a:t>
            </a:r>
            <a:r>
              <a:rPr lang="en-US" sz="2400">
                <a:latin typeface="Symbol" pitchFamily="18" charset="2"/>
              </a:rPr>
              <a:t>r</a:t>
            </a:r>
            <a:r>
              <a:rPr lang="en-US" sz="2400"/>
              <a:t>gV</a:t>
            </a:r>
          </a:p>
          <a:p>
            <a:pPr>
              <a:buFontTx/>
              <a:buNone/>
            </a:pPr>
            <a:r>
              <a:rPr lang="en-US" sz="2800"/>
              <a:t>Forces on a body in water</a:t>
            </a:r>
          </a:p>
          <a:p>
            <a:pPr lvl="1">
              <a:buFontTx/>
              <a:buNone/>
            </a:pPr>
            <a:r>
              <a:rPr lang="en-US" sz="2400"/>
              <a:t>Distributed forces:</a:t>
            </a:r>
          </a:p>
          <a:p>
            <a:pPr lvl="2">
              <a:buFont typeface="Wingdings" pitchFamily="2" charset="2"/>
              <a:buChar char="ü"/>
            </a:pPr>
            <a:r>
              <a:rPr lang="en-US" sz="2000" u="sng"/>
              <a:t>Gravity</a:t>
            </a:r>
            <a:r>
              <a:rPr lang="en-US" sz="2000"/>
              <a:t>: Distributed throughout volume of body based on mass density.</a:t>
            </a:r>
          </a:p>
          <a:p>
            <a:pPr lvl="2">
              <a:buFont typeface="Wingdings" pitchFamily="2" charset="2"/>
              <a:buChar char="ü"/>
            </a:pPr>
            <a:r>
              <a:rPr lang="en-US" sz="2000" u="sng"/>
              <a:t>Buoyancy:</a:t>
            </a:r>
            <a:r>
              <a:rPr lang="en-US" sz="2000"/>
              <a:t> Distributed over wetted surface of body based on hydrostatic pressure</a:t>
            </a:r>
          </a:p>
          <a:p>
            <a:pPr lvl="2">
              <a:buFont typeface="Wingdings" pitchFamily="2" charset="2"/>
              <a:buChar char="ü"/>
            </a:pPr>
            <a:r>
              <a:rPr lang="en-US" sz="2000" u="sng"/>
              <a:t>Drag/Lift:</a:t>
            </a:r>
            <a:r>
              <a:rPr lang="en-US" sz="2000"/>
              <a:t> Distributed over surface of body based on flow field when moving relative to medium </a:t>
            </a: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604" name="Group 28"/>
          <p:cNvGrpSpPr>
            <a:grpSpLocks/>
          </p:cNvGrpSpPr>
          <p:nvPr/>
        </p:nvGrpSpPr>
        <p:grpSpPr bwMode="auto">
          <a:xfrm>
            <a:off x="1752600" y="1524000"/>
            <a:ext cx="5943600" cy="4154488"/>
            <a:chOff x="1104" y="960"/>
            <a:chExt cx="3744" cy="2617"/>
          </a:xfrm>
        </p:grpSpPr>
        <p:sp>
          <p:nvSpPr>
            <p:cNvPr id="24579" name="AutoShape 3"/>
            <p:cNvSpPr>
              <a:spLocks noChangeAspect="1" noChangeArrowheads="1"/>
            </p:cNvSpPr>
            <p:nvPr/>
          </p:nvSpPr>
          <p:spPr bwMode="auto">
            <a:xfrm rot="5400000">
              <a:off x="2152" y="1360"/>
              <a:ext cx="1676" cy="1714"/>
            </a:xfrm>
            <a:prstGeom prst="flowChartDelay">
              <a:avLst/>
            </a:prstGeom>
            <a:noFill/>
            <a:ln w="9525">
              <a:solidFill>
                <a:schemeClr val="tx1"/>
              </a:solidFill>
              <a:miter lim="800000"/>
              <a:headEnd/>
              <a:tailEnd/>
            </a:ln>
            <a:effectLst/>
          </p:spPr>
          <p:txBody>
            <a:bodyPr wrap="none" anchor="ctr"/>
            <a:lstStyle/>
            <a:p>
              <a:endParaRPr lang="en-US"/>
            </a:p>
          </p:txBody>
        </p:sp>
        <p:sp>
          <p:nvSpPr>
            <p:cNvPr id="24580" name="Line 4"/>
            <p:cNvSpPr>
              <a:spLocks noChangeAspect="1" noChangeShapeType="1"/>
            </p:cNvSpPr>
            <p:nvPr/>
          </p:nvSpPr>
          <p:spPr bwMode="auto">
            <a:xfrm>
              <a:off x="1104" y="1760"/>
              <a:ext cx="3696" cy="1"/>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24581" name="Line 5"/>
            <p:cNvSpPr>
              <a:spLocks noChangeAspect="1" noChangeShapeType="1"/>
            </p:cNvSpPr>
            <p:nvPr/>
          </p:nvSpPr>
          <p:spPr bwMode="auto">
            <a:xfrm>
              <a:off x="3009" y="960"/>
              <a:ext cx="1" cy="2324"/>
            </a:xfrm>
            <a:prstGeom prst="line">
              <a:avLst/>
            </a:prstGeom>
            <a:noFill/>
            <a:ln w="9525">
              <a:solidFill>
                <a:schemeClr val="tx1"/>
              </a:solidFill>
              <a:round/>
              <a:headEnd/>
              <a:tailEnd/>
            </a:ln>
            <a:effectLst/>
          </p:spPr>
          <p:txBody>
            <a:bodyPr wrap="none" anchor="ctr"/>
            <a:lstStyle/>
            <a:p>
              <a:endParaRPr lang="en-US"/>
            </a:p>
          </p:txBody>
        </p:sp>
        <p:sp>
          <p:nvSpPr>
            <p:cNvPr id="24582" name="Line 6"/>
            <p:cNvSpPr>
              <a:spLocks noChangeAspect="1" noChangeShapeType="1"/>
            </p:cNvSpPr>
            <p:nvPr/>
          </p:nvSpPr>
          <p:spPr bwMode="auto">
            <a:xfrm>
              <a:off x="1980" y="3055"/>
              <a:ext cx="1982" cy="1"/>
            </a:xfrm>
            <a:prstGeom prst="line">
              <a:avLst/>
            </a:prstGeom>
            <a:noFill/>
            <a:ln w="9525">
              <a:solidFill>
                <a:schemeClr val="tx1"/>
              </a:solidFill>
              <a:round/>
              <a:headEnd/>
              <a:tailEnd/>
            </a:ln>
            <a:effectLst/>
          </p:spPr>
          <p:txBody>
            <a:bodyPr wrap="none" anchor="ctr"/>
            <a:lstStyle/>
            <a:p>
              <a:endParaRPr lang="en-US"/>
            </a:p>
          </p:txBody>
        </p:sp>
        <p:grpSp>
          <p:nvGrpSpPr>
            <p:cNvPr id="24599" name="Group 23"/>
            <p:cNvGrpSpPr>
              <a:grpSpLocks/>
            </p:cNvGrpSpPr>
            <p:nvPr/>
          </p:nvGrpSpPr>
          <p:grpSpPr bwMode="auto">
            <a:xfrm>
              <a:off x="2870" y="3264"/>
              <a:ext cx="442" cy="313"/>
              <a:chOff x="2870" y="3360"/>
              <a:chExt cx="346" cy="236"/>
            </a:xfrm>
          </p:grpSpPr>
          <p:sp>
            <p:nvSpPr>
              <p:cNvPr id="24584" name="Text Box 8"/>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24585" name="Text Box 9"/>
              <p:cNvSpPr txBox="1">
                <a:spLocks noChangeArrowheads="1"/>
              </p:cNvSpPr>
              <p:nvPr/>
            </p:nvSpPr>
            <p:spPr bwMode="auto">
              <a:xfrm>
                <a:off x="2928" y="3408"/>
                <a:ext cx="288" cy="188"/>
              </a:xfrm>
              <a:prstGeom prst="rect">
                <a:avLst/>
              </a:prstGeom>
              <a:noFill/>
              <a:ln w="9525">
                <a:noFill/>
                <a:miter lim="800000"/>
                <a:headEnd/>
                <a:tailEnd/>
              </a:ln>
              <a:effectLst/>
            </p:spPr>
            <p:txBody>
              <a:bodyPr>
                <a:spAutoFit/>
              </a:bodyPr>
              <a:lstStyle/>
              <a:p>
                <a:r>
                  <a:rPr lang="en-US" sz="2000" b="1"/>
                  <a:t>L</a:t>
                </a:r>
              </a:p>
            </p:txBody>
          </p:sp>
        </p:grpSp>
        <p:grpSp>
          <p:nvGrpSpPr>
            <p:cNvPr id="24600" name="Group 24"/>
            <p:cNvGrpSpPr>
              <a:grpSpLocks/>
            </p:cNvGrpSpPr>
            <p:nvPr/>
          </p:nvGrpSpPr>
          <p:grpSpPr bwMode="auto">
            <a:xfrm>
              <a:off x="3936" y="2928"/>
              <a:ext cx="271" cy="298"/>
              <a:chOff x="3936" y="2928"/>
              <a:chExt cx="271" cy="298"/>
            </a:xfrm>
          </p:grpSpPr>
          <p:sp>
            <p:nvSpPr>
              <p:cNvPr id="24587" name="Text Box 11"/>
              <p:cNvSpPr txBox="1">
                <a:spLocks noChangeArrowheads="1"/>
              </p:cNvSpPr>
              <p:nvPr/>
            </p:nvSpPr>
            <p:spPr bwMode="auto">
              <a:xfrm>
                <a:off x="3936" y="2928"/>
                <a:ext cx="223" cy="250"/>
              </a:xfrm>
              <a:prstGeom prst="rect">
                <a:avLst/>
              </a:prstGeom>
              <a:noFill/>
              <a:ln w="9525">
                <a:noFill/>
                <a:miter lim="800000"/>
                <a:headEnd/>
                <a:tailEnd/>
              </a:ln>
              <a:effectLst/>
            </p:spPr>
            <p:txBody>
              <a:bodyPr wrap="none">
                <a:spAutoFit/>
              </a:bodyPr>
              <a:lstStyle/>
              <a:p>
                <a:r>
                  <a:rPr lang="en-US" sz="2000" b="1"/>
                  <a:t>B</a:t>
                </a:r>
              </a:p>
            </p:txBody>
          </p:sp>
          <p:sp>
            <p:nvSpPr>
              <p:cNvPr id="24588" name="Text Box 12"/>
              <p:cNvSpPr txBox="1">
                <a:spLocks noChangeArrowheads="1"/>
              </p:cNvSpPr>
              <p:nvPr/>
            </p:nvSpPr>
            <p:spPr bwMode="auto">
              <a:xfrm>
                <a:off x="3984" y="2976"/>
                <a:ext cx="223" cy="250"/>
              </a:xfrm>
              <a:prstGeom prst="rect">
                <a:avLst/>
              </a:prstGeom>
              <a:noFill/>
              <a:ln w="9525">
                <a:noFill/>
                <a:miter lim="800000"/>
                <a:headEnd/>
                <a:tailEnd/>
              </a:ln>
              <a:effectLst/>
            </p:spPr>
            <p:txBody>
              <a:bodyPr wrap="none">
                <a:spAutoFit/>
              </a:bodyPr>
              <a:lstStyle/>
              <a:p>
                <a:r>
                  <a:rPr lang="en-US" sz="2000" b="1"/>
                  <a:t>L</a:t>
                </a:r>
              </a:p>
            </p:txBody>
          </p:sp>
        </p:grpSp>
        <p:grpSp>
          <p:nvGrpSpPr>
            <p:cNvPr id="24595" name="Group 19"/>
            <p:cNvGrpSpPr>
              <a:grpSpLocks/>
            </p:cNvGrpSpPr>
            <p:nvPr/>
          </p:nvGrpSpPr>
          <p:grpSpPr bwMode="auto">
            <a:xfrm>
              <a:off x="4656" y="1680"/>
              <a:ext cx="192" cy="240"/>
              <a:chOff x="4656" y="1680"/>
              <a:chExt cx="192" cy="240"/>
            </a:xfrm>
          </p:grpSpPr>
          <p:sp>
            <p:nvSpPr>
              <p:cNvPr id="24591" name="AutoShape 15"/>
              <p:cNvSpPr>
                <a:spLocks noChangeArrowheads="1"/>
              </p:cNvSpPr>
              <p:nvPr/>
            </p:nvSpPr>
            <p:spPr bwMode="auto">
              <a:xfrm rot="10800000">
                <a:off x="4656" y="1680"/>
                <a:ext cx="144" cy="96"/>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24592" name="Line 16"/>
              <p:cNvSpPr>
                <a:spLocks noChangeShapeType="1"/>
              </p:cNvSpPr>
              <p:nvPr/>
            </p:nvSpPr>
            <p:spPr bwMode="auto">
              <a:xfrm>
                <a:off x="4656" y="1824"/>
                <a:ext cx="192" cy="0"/>
              </a:xfrm>
              <a:prstGeom prst="line">
                <a:avLst/>
              </a:prstGeom>
              <a:noFill/>
              <a:ln w="9525">
                <a:solidFill>
                  <a:schemeClr val="accent2"/>
                </a:solidFill>
                <a:round/>
                <a:headEnd/>
                <a:tailEnd/>
              </a:ln>
              <a:effectLst/>
            </p:spPr>
            <p:txBody>
              <a:bodyPr wrap="none" anchor="ctr"/>
              <a:lstStyle/>
              <a:p>
                <a:endParaRPr lang="en-US"/>
              </a:p>
            </p:txBody>
          </p:sp>
          <p:sp>
            <p:nvSpPr>
              <p:cNvPr id="24593" name="Line 17"/>
              <p:cNvSpPr>
                <a:spLocks noChangeShapeType="1"/>
              </p:cNvSpPr>
              <p:nvPr/>
            </p:nvSpPr>
            <p:spPr bwMode="auto">
              <a:xfrm>
                <a:off x="4704" y="1872"/>
                <a:ext cx="96" cy="0"/>
              </a:xfrm>
              <a:prstGeom prst="line">
                <a:avLst/>
              </a:prstGeom>
              <a:noFill/>
              <a:ln w="9525">
                <a:solidFill>
                  <a:schemeClr val="accent2"/>
                </a:solidFill>
                <a:round/>
                <a:headEnd/>
                <a:tailEnd/>
              </a:ln>
              <a:effectLst/>
            </p:spPr>
            <p:txBody>
              <a:bodyPr wrap="none" anchor="ctr"/>
              <a:lstStyle/>
              <a:p>
                <a:endParaRPr lang="en-US"/>
              </a:p>
            </p:txBody>
          </p:sp>
          <p:sp>
            <p:nvSpPr>
              <p:cNvPr id="24594" name="Line 18"/>
              <p:cNvSpPr>
                <a:spLocks noChangeShapeType="1"/>
              </p:cNvSpPr>
              <p:nvPr/>
            </p:nvSpPr>
            <p:spPr bwMode="auto">
              <a:xfrm>
                <a:off x="4704" y="1920"/>
                <a:ext cx="96" cy="0"/>
              </a:xfrm>
              <a:prstGeom prst="line">
                <a:avLst/>
              </a:prstGeom>
              <a:noFill/>
              <a:ln w="9525">
                <a:solidFill>
                  <a:schemeClr val="accent2"/>
                </a:solidFill>
                <a:round/>
                <a:headEnd/>
                <a:tailEnd/>
              </a:ln>
              <a:effectLst/>
            </p:spPr>
            <p:txBody>
              <a:bodyPr wrap="none" anchor="ctr"/>
              <a:lstStyle/>
              <a:p>
                <a:endParaRPr lang="en-US"/>
              </a:p>
            </p:txBody>
          </p:sp>
        </p:grpSp>
        <p:sp>
          <p:nvSpPr>
            <p:cNvPr id="24596" name="Text Box 20"/>
            <p:cNvSpPr txBox="1">
              <a:spLocks noChangeArrowheads="1"/>
            </p:cNvSpPr>
            <p:nvPr/>
          </p:nvSpPr>
          <p:spPr bwMode="auto">
            <a:xfrm>
              <a:off x="3014" y="1881"/>
              <a:ext cx="284" cy="250"/>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24597" name="Text Box 21"/>
            <p:cNvSpPr txBox="1">
              <a:spLocks noChangeArrowheads="1"/>
            </p:cNvSpPr>
            <p:nvPr/>
          </p:nvSpPr>
          <p:spPr bwMode="auto">
            <a:xfrm>
              <a:off x="3028" y="2246"/>
              <a:ext cx="275" cy="250"/>
            </a:xfrm>
            <a:prstGeom prst="rect">
              <a:avLst/>
            </a:prstGeom>
            <a:noFill/>
            <a:ln w="9525">
              <a:noFill/>
              <a:miter lim="800000"/>
              <a:headEnd/>
              <a:tailEnd/>
            </a:ln>
            <a:effectLst/>
          </p:spPr>
          <p:txBody>
            <a:bodyPr wrap="none">
              <a:spAutoFit/>
            </a:bodyPr>
            <a:lstStyle/>
            <a:p>
              <a:r>
                <a:rPr lang="en-US" sz="2000"/>
                <a:t>B</a:t>
              </a:r>
              <a:r>
                <a:rPr lang="en-US" sz="2000" i="1" baseline="-25000"/>
                <a:t>o</a:t>
              </a:r>
              <a:endParaRPr lang="en-US" sz="2000"/>
            </a:p>
          </p:txBody>
        </p:sp>
        <p:sp>
          <p:nvSpPr>
            <p:cNvPr id="24598" name="Text Box 22"/>
            <p:cNvSpPr txBox="1">
              <a:spLocks noChangeArrowheads="1"/>
            </p:cNvSpPr>
            <p:nvPr/>
          </p:nvSpPr>
          <p:spPr bwMode="auto">
            <a:xfrm>
              <a:off x="2976" y="3014"/>
              <a:ext cx="232" cy="250"/>
            </a:xfrm>
            <a:prstGeom prst="rect">
              <a:avLst/>
            </a:prstGeom>
            <a:noFill/>
            <a:ln w="9525">
              <a:noFill/>
              <a:miter lim="800000"/>
              <a:headEnd/>
              <a:tailEnd/>
            </a:ln>
            <a:effectLst/>
          </p:spPr>
          <p:txBody>
            <a:bodyPr wrap="none">
              <a:spAutoFit/>
            </a:bodyPr>
            <a:lstStyle/>
            <a:p>
              <a:r>
                <a:rPr lang="en-US" sz="2000"/>
                <a:t>K</a:t>
              </a:r>
            </a:p>
          </p:txBody>
        </p:sp>
        <p:sp>
          <p:nvSpPr>
            <p:cNvPr id="24601" name="AutoShape 25"/>
            <p:cNvSpPr>
              <a:spLocks noChangeArrowheads="1"/>
            </p:cNvSpPr>
            <p:nvPr/>
          </p:nvSpPr>
          <p:spPr bwMode="auto">
            <a:xfrm>
              <a:off x="2976" y="3024"/>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24602" name="AutoShape 26"/>
            <p:cNvSpPr>
              <a:spLocks noChangeArrowheads="1"/>
            </p:cNvSpPr>
            <p:nvPr/>
          </p:nvSpPr>
          <p:spPr bwMode="auto">
            <a:xfrm>
              <a:off x="2976" y="2352"/>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24603" name="AutoShape 27"/>
            <p:cNvSpPr>
              <a:spLocks noChangeArrowheads="1"/>
            </p:cNvSpPr>
            <p:nvPr/>
          </p:nvSpPr>
          <p:spPr bwMode="auto">
            <a:xfrm>
              <a:off x="2976" y="2016"/>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
        <p:nvSpPr>
          <p:cNvPr id="24605" name="Text Box 29"/>
          <p:cNvSpPr txBox="1">
            <a:spLocks noChangeArrowheads="1"/>
          </p:cNvSpPr>
          <p:nvPr/>
        </p:nvSpPr>
        <p:spPr bwMode="auto">
          <a:xfrm>
            <a:off x="669925" y="242888"/>
            <a:ext cx="7635875" cy="1616075"/>
          </a:xfrm>
          <a:prstGeom prst="rect">
            <a:avLst/>
          </a:prstGeom>
          <a:noFill/>
          <a:ln w="9525">
            <a:noFill/>
            <a:miter lim="800000"/>
            <a:headEnd/>
            <a:tailEnd/>
          </a:ln>
          <a:effectLst/>
        </p:spPr>
        <p:txBody>
          <a:bodyPr>
            <a:spAutoFit/>
          </a:bodyPr>
          <a:lstStyle/>
          <a:p>
            <a:r>
              <a:rPr lang="en-US" sz="2000"/>
              <a:t>So far we’ve looked at ships that are in STATIC EQUILIBRIUM: </a:t>
            </a:r>
          </a:p>
          <a:p>
            <a:pPr>
              <a:buFontTx/>
              <a:buChar char="•"/>
            </a:pPr>
            <a:r>
              <a:rPr lang="en-US" sz="2000"/>
              <a:t> </a:t>
            </a:r>
            <a:r>
              <a:rPr lang="en-US" sz="2000">
                <a:latin typeface="Symbol" pitchFamily="18" charset="2"/>
              </a:rPr>
              <a:t>S</a:t>
            </a:r>
            <a:r>
              <a:rPr lang="en-US" sz="2000"/>
              <a:t>F</a:t>
            </a:r>
            <a:r>
              <a:rPr lang="en-US" sz="2000" baseline="-25000"/>
              <a:t>x</a:t>
            </a:r>
            <a:r>
              <a:rPr lang="en-US" sz="2000"/>
              <a:t> = 0</a:t>
            </a:r>
          </a:p>
          <a:p>
            <a:pPr>
              <a:buFontTx/>
              <a:buChar char="•"/>
            </a:pPr>
            <a:r>
              <a:rPr lang="en-US" sz="2000"/>
              <a:t> </a:t>
            </a:r>
            <a:r>
              <a:rPr lang="en-US" sz="2000">
                <a:latin typeface="Symbol" pitchFamily="18" charset="2"/>
              </a:rPr>
              <a:t>S</a:t>
            </a:r>
            <a:r>
              <a:rPr lang="en-US" sz="2000"/>
              <a:t>F</a:t>
            </a:r>
            <a:r>
              <a:rPr lang="en-US" sz="2000" baseline="-25000"/>
              <a:t>y</a:t>
            </a:r>
            <a:r>
              <a:rPr lang="en-US" sz="2000"/>
              <a:t> = 0</a:t>
            </a:r>
          </a:p>
          <a:p>
            <a:pPr>
              <a:buFontTx/>
              <a:buChar char="•"/>
            </a:pPr>
            <a:r>
              <a:rPr lang="en-US" sz="2000"/>
              <a:t> </a:t>
            </a:r>
            <a:r>
              <a:rPr lang="en-US" sz="2000">
                <a:latin typeface="Symbol" pitchFamily="18" charset="2"/>
              </a:rPr>
              <a:t>S</a:t>
            </a:r>
            <a:r>
              <a:rPr lang="en-US" sz="2000"/>
              <a:t>F</a:t>
            </a:r>
            <a:r>
              <a:rPr lang="en-US" sz="2000" baseline="-25000"/>
              <a:t>z</a:t>
            </a:r>
            <a:r>
              <a:rPr lang="en-US" sz="2000"/>
              <a:t> = 0</a:t>
            </a:r>
          </a:p>
          <a:p>
            <a:pPr>
              <a:buFontTx/>
              <a:buChar char="•"/>
            </a:pPr>
            <a:r>
              <a:rPr lang="en-US" sz="2000"/>
              <a:t> </a:t>
            </a:r>
            <a:r>
              <a:rPr lang="en-US" sz="2000">
                <a:latin typeface="Symbol" pitchFamily="18" charset="2"/>
              </a:rPr>
              <a:t>SM</a:t>
            </a:r>
            <a:r>
              <a:rPr lang="en-US" sz="2000" baseline="-25000"/>
              <a:t>p</a:t>
            </a:r>
            <a:r>
              <a:rPr lang="en-US" sz="2000"/>
              <a:t> = 0 </a:t>
            </a:r>
          </a:p>
        </p:txBody>
      </p:sp>
      <p:sp>
        <p:nvSpPr>
          <p:cNvPr id="24606" name="Text Box 30"/>
          <p:cNvSpPr txBox="1">
            <a:spLocks noChangeArrowheads="1"/>
          </p:cNvSpPr>
          <p:nvPr/>
        </p:nvSpPr>
        <p:spPr bwMode="auto">
          <a:xfrm>
            <a:off x="1514475" y="5881688"/>
            <a:ext cx="6562725" cy="701675"/>
          </a:xfrm>
          <a:prstGeom prst="rect">
            <a:avLst/>
          </a:prstGeom>
          <a:noFill/>
          <a:ln w="9525">
            <a:noFill/>
            <a:miter lim="800000"/>
            <a:headEnd/>
            <a:tailEnd/>
          </a:ln>
          <a:effectLst/>
        </p:spPr>
        <p:txBody>
          <a:bodyPr wrap="none">
            <a:spAutoFit/>
          </a:bodyPr>
          <a:lstStyle/>
          <a:p>
            <a:r>
              <a:rPr lang="en-US" sz="2000">
                <a:solidFill>
                  <a:schemeClr val="accent2"/>
                </a:solidFill>
              </a:rPr>
              <a:t>Now let’s take a look at what happens when a weight is added </a:t>
            </a:r>
          </a:p>
          <a:p>
            <a:r>
              <a:rPr lang="en-US" sz="2000">
                <a:solidFill>
                  <a:schemeClr val="accent2"/>
                </a:solidFill>
              </a:rPr>
              <a:t>to disturb this equilibrium</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noFill/>
          <a:ln/>
        </p:spPr>
        <p:txBody>
          <a:bodyPr lIns="90488" tIns="44450" rIns="90488" bIns="44450"/>
          <a:lstStyle/>
          <a:p>
            <a:r>
              <a:rPr lang="en-US"/>
              <a:t>Example Problem</a:t>
            </a:r>
          </a:p>
        </p:txBody>
      </p:sp>
      <p:sp>
        <p:nvSpPr>
          <p:cNvPr id="194563" name="Rectangle 3"/>
          <p:cNvSpPr>
            <a:spLocks noGrp="1" noChangeArrowheads="1"/>
          </p:cNvSpPr>
          <p:nvPr>
            <p:ph type="body" idx="1"/>
          </p:nvPr>
        </p:nvSpPr>
        <p:spPr>
          <a:noFill/>
          <a:ln/>
        </p:spPr>
        <p:txBody>
          <a:bodyPr lIns="90488" tIns="44450" rIns="90488" bIns="44450"/>
          <a:lstStyle/>
          <a:p>
            <a:pPr>
              <a:buFontTx/>
              <a:buNone/>
            </a:pPr>
            <a:r>
              <a:rPr lang="en-US" sz="2800"/>
              <a:t>   An FFG-7 is in the process of undocking when the evolution is halted at 10ft of water on the hull.</a:t>
            </a:r>
          </a:p>
          <a:p>
            <a:endParaRPr lang="en-US" sz="2800"/>
          </a:p>
          <a:p>
            <a:pPr lvl="1"/>
            <a:r>
              <a:rPr lang="en-US" sz="2400"/>
              <a:t>If </a:t>
            </a:r>
            <a:r>
              <a:rPr lang="en-US" sz="2400">
                <a:latin typeface="Symbol" pitchFamily="18" charset="2"/>
              </a:rPr>
              <a:t>D</a:t>
            </a:r>
            <a:r>
              <a:rPr lang="en-US" sz="2400"/>
              <a:t>=3600LT, how much weight is being supported by the blocks?</a:t>
            </a:r>
          </a:p>
          <a:p>
            <a:pPr lvl="1"/>
            <a:endParaRPr lang="en-US" sz="2400"/>
          </a:p>
          <a:p>
            <a:pPr lvl="1"/>
            <a:r>
              <a:rPr lang="en-US" sz="2400"/>
              <a:t>If the water level is raised 1in, how much additional weight is removed from the blocks?</a:t>
            </a:r>
          </a:p>
        </p:txBody>
      </p:sp>
    </p:spTree>
  </p:cSld>
  <p:clrMapOvr>
    <a:masterClrMapping/>
  </p:clrMapOvr>
  <p:transition>
    <p:cut/>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noFill/>
          <a:ln/>
        </p:spPr>
        <p:txBody>
          <a:bodyPr lIns="90488" tIns="44450" rIns="90488" bIns="44450"/>
          <a:lstStyle/>
          <a:p>
            <a:r>
              <a:rPr lang="en-US"/>
              <a:t>Example Answer</a:t>
            </a:r>
          </a:p>
        </p:txBody>
      </p:sp>
      <p:sp>
        <p:nvSpPr>
          <p:cNvPr id="196611" name="Rectangle 3"/>
          <p:cNvSpPr>
            <a:spLocks noGrp="1" noChangeArrowheads="1"/>
          </p:cNvSpPr>
          <p:nvPr>
            <p:ph type="body" idx="1"/>
          </p:nvPr>
        </p:nvSpPr>
        <p:spPr>
          <a:noFill/>
          <a:ln/>
        </p:spPr>
        <p:txBody>
          <a:bodyPr lIns="90488" tIns="44450" rIns="90488" bIns="44450"/>
          <a:lstStyle/>
          <a:p>
            <a:pPr>
              <a:lnSpc>
                <a:spcPct val="90000"/>
              </a:lnSpc>
              <a:buFontTx/>
              <a:buNone/>
            </a:pPr>
            <a:r>
              <a:rPr lang="en-US"/>
              <a:t>At T=10ft, F</a:t>
            </a:r>
            <a:r>
              <a:rPr lang="en-US" baseline="-25000"/>
              <a:t>B</a:t>
            </a:r>
            <a:r>
              <a:rPr lang="en-US"/>
              <a:t>= 62×30LT = 1860LT; </a:t>
            </a:r>
            <a:br>
              <a:rPr lang="en-US"/>
            </a:br>
            <a:endParaRPr lang="en-US"/>
          </a:p>
          <a:p>
            <a:pPr>
              <a:lnSpc>
                <a:spcPct val="90000"/>
              </a:lnSpc>
              <a:buFontTx/>
              <a:buNone/>
            </a:pPr>
            <a:r>
              <a:rPr lang="en-US"/>
              <a:t>P=</a:t>
            </a:r>
            <a:r>
              <a:rPr lang="en-US">
                <a:latin typeface="Symbol" pitchFamily="18" charset="2"/>
              </a:rPr>
              <a:t>D</a:t>
            </a:r>
            <a:r>
              <a:rPr lang="en-US"/>
              <a:t>-F</a:t>
            </a:r>
            <a:r>
              <a:rPr lang="en-US" baseline="-25000"/>
              <a:t>B</a:t>
            </a:r>
            <a:r>
              <a:rPr lang="en-US"/>
              <a:t>=3600LT-1860LT = 1740LT</a:t>
            </a:r>
          </a:p>
          <a:p>
            <a:pPr>
              <a:lnSpc>
                <a:spcPct val="90000"/>
              </a:lnSpc>
              <a:buFontTx/>
              <a:buNone/>
            </a:pPr>
            <a:endParaRPr lang="en-US"/>
          </a:p>
          <a:p>
            <a:pPr>
              <a:lnSpc>
                <a:spcPct val="90000"/>
              </a:lnSpc>
              <a:buFontTx/>
              <a:buNone/>
            </a:pPr>
            <a:r>
              <a:rPr lang="en-US"/>
              <a:t>At T=10ft, TPI=128×0.2LT/in = 25.6LT/in;</a:t>
            </a:r>
            <a:br>
              <a:rPr lang="en-US"/>
            </a:br>
            <a:endParaRPr lang="en-US"/>
          </a:p>
          <a:p>
            <a:pPr>
              <a:lnSpc>
                <a:spcPct val="90000"/>
              </a:lnSpc>
              <a:buFontTx/>
              <a:buNone/>
            </a:pPr>
            <a:r>
              <a:rPr lang="en-US" sz="2800"/>
              <a:t>    Raising water level 1in removes an additional 25.6LT from the blocks</a:t>
            </a:r>
          </a:p>
        </p:txBody>
      </p:sp>
    </p:spTree>
  </p:cSld>
  <p:clrMapOvr>
    <a:masterClrMapping/>
  </p:clrMapOvr>
  <p:transition>
    <p:cut/>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685800" y="152400"/>
            <a:ext cx="7772400" cy="1143000"/>
          </a:xfrm>
          <a:noFill/>
          <a:ln/>
        </p:spPr>
        <p:txBody>
          <a:bodyPr lIns="90488" tIns="44450" rIns="90488" bIns="44450"/>
          <a:lstStyle/>
          <a:p>
            <a:r>
              <a:rPr lang="en-US" dirty="0"/>
              <a:t>Background Lab </a:t>
            </a:r>
            <a:r>
              <a:rPr lang="en-US" dirty="0" smtClean="0"/>
              <a:t>3</a:t>
            </a:r>
            <a:endParaRPr lang="en-US" dirty="0"/>
          </a:p>
        </p:txBody>
      </p:sp>
      <p:sp>
        <p:nvSpPr>
          <p:cNvPr id="250883" name="Rectangle 3"/>
          <p:cNvSpPr>
            <a:spLocks noGrp="1" noChangeArrowheads="1"/>
          </p:cNvSpPr>
          <p:nvPr>
            <p:ph type="body" idx="1"/>
          </p:nvPr>
        </p:nvSpPr>
        <p:spPr>
          <a:xfrm>
            <a:off x="685800" y="1143000"/>
            <a:ext cx="7772400" cy="4953000"/>
          </a:xfrm>
          <a:noFill/>
          <a:ln/>
        </p:spPr>
        <p:txBody>
          <a:bodyPr lIns="90488" tIns="44450" rIns="90488" bIns="44450"/>
          <a:lstStyle/>
          <a:p>
            <a:pPr>
              <a:lnSpc>
                <a:spcPct val="90000"/>
              </a:lnSpc>
              <a:buFontTx/>
              <a:buNone/>
            </a:pPr>
            <a:r>
              <a:rPr lang="en-US" dirty="0"/>
              <a:t>Lab Objectives</a:t>
            </a:r>
          </a:p>
          <a:p>
            <a:pPr>
              <a:lnSpc>
                <a:spcPct val="90000"/>
              </a:lnSpc>
              <a:buFontTx/>
              <a:buNone/>
            </a:pPr>
            <a:endParaRPr lang="en-US" dirty="0"/>
          </a:p>
          <a:p>
            <a:pPr lvl="1">
              <a:lnSpc>
                <a:spcPct val="90000"/>
              </a:lnSpc>
            </a:pPr>
            <a:r>
              <a:rPr lang="en-US" dirty="0"/>
              <a:t>Reinforce students’ understanding of the theory behind inclining experiments</a:t>
            </a:r>
          </a:p>
          <a:p>
            <a:pPr lvl="1">
              <a:lnSpc>
                <a:spcPct val="90000"/>
              </a:lnSpc>
            </a:pPr>
            <a:endParaRPr lang="en-US" dirty="0"/>
          </a:p>
          <a:p>
            <a:pPr lvl="1">
              <a:lnSpc>
                <a:spcPct val="90000"/>
              </a:lnSpc>
            </a:pPr>
            <a:r>
              <a:rPr lang="en-US" dirty="0"/>
              <a:t>Provide students with practical experience in conducting an inclining experiment</a:t>
            </a:r>
          </a:p>
          <a:p>
            <a:pPr lvl="1">
              <a:lnSpc>
                <a:spcPct val="90000"/>
              </a:lnSpc>
            </a:pPr>
            <a:endParaRPr lang="en-US" dirty="0"/>
          </a:p>
          <a:p>
            <a:pPr lvl="1">
              <a:lnSpc>
                <a:spcPct val="90000"/>
              </a:lnSpc>
            </a:pPr>
            <a:r>
              <a:rPr lang="en-US" dirty="0"/>
              <a:t>Determine the KG of the 27-B-1 model for future laboratories</a:t>
            </a:r>
          </a:p>
        </p:txBody>
      </p:sp>
    </p:spTree>
  </p:cSld>
  <p:clrMapOvr>
    <a:masterClrMapping/>
  </p:clrMapOvr>
  <p:transition>
    <p:cut/>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1" name="Rectangle 3"/>
          <p:cNvSpPr>
            <a:spLocks noGrp="1" noChangeArrowheads="1"/>
          </p:cNvSpPr>
          <p:nvPr>
            <p:ph type="body" idx="1"/>
          </p:nvPr>
        </p:nvSpPr>
        <p:spPr>
          <a:noFill/>
          <a:ln/>
        </p:spPr>
        <p:txBody>
          <a:bodyPr lIns="90488" tIns="44450" rIns="90488" bIns="44450"/>
          <a:lstStyle/>
          <a:p>
            <a:pPr>
              <a:buFontTx/>
              <a:buNone/>
            </a:pPr>
            <a:r>
              <a:rPr lang="en-US" dirty="0"/>
              <a:t>Concepts/Principles</a:t>
            </a:r>
          </a:p>
          <a:p>
            <a:pPr lvl="1"/>
            <a:r>
              <a:rPr lang="en-US" dirty="0"/>
              <a:t>KG</a:t>
            </a:r>
          </a:p>
          <a:p>
            <a:pPr lvl="1"/>
            <a:r>
              <a:rPr lang="en-US" dirty="0"/>
              <a:t>TCG</a:t>
            </a:r>
          </a:p>
          <a:p>
            <a:pPr lvl="1"/>
            <a:r>
              <a:rPr lang="en-US" dirty="0"/>
              <a:t>M</a:t>
            </a:r>
            <a:r>
              <a:rPr lang="en-US" baseline="-25000" dirty="0"/>
              <a:t>T</a:t>
            </a:r>
          </a:p>
          <a:p>
            <a:pPr lvl="1"/>
            <a:r>
              <a:rPr lang="en-US" dirty="0"/>
              <a:t>Inclining Experiment</a:t>
            </a:r>
          </a:p>
        </p:txBody>
      </p:sp>
      <p:sp>
        <p:nvSpPr>
          <p:cNvPr id="252933" name="Rectangle 5"/>
          <p:cNvSpPr>
            <a:spLocks noGrp="1" noChangeArrowheads="1"/>
          </p:cNvSpPr>
          <p:nvPr>
            <p:ph type="title"/>
          </p:nvPr>
        </p:nvSpPr>
        <p:spPr>
          <a:noFill/>
          <a:ln/>
        </p:spPr>
        <p:txBody>
          <a:bodyPr lIns="90488" tIns="44450" rIns="90488" bIns="44450"/>
          <a:lstStyle/>
          <a:p>
            <a:r>
              <a:rPr lang="en-US" dirty="0"/>
              <a:t>Background Lab </a:t>
            </a:r>
            <a:r>
              <a:rPr lang="en-US" dirty="0" smtClean="0"/>
              <a:t>3</a:t>
            </a:r>
            <a:endParaRPr lang="en-US" dirty="0"/>
          </a:p>
        </p:txBody>
      </p:sp>
    </p:spTree>
  </p:cSld>
  <p:clrMapOvr>
    <a:masterClrMapping/>
  </p:clrMapOvr>
  <p:transition>
    <p:cut/>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9" name="Rectangle 3"/>
          <p:cNvSpPr>
            <a:spLocks noGrp="1" noChangeArrowheads="1"/>
          </p:cNvSpPr>
          <p:nvPr>
            <p:ph type="body" idx="1"/>
          </p:nvPr>
        </p:nvSpPr>
        <p:spPr>
          <a:xfrm>
            <a:off x="304800" y="1524000"/>
            <a:ext cx="8534400" cy="4724400"/>
          </a:xfrm>
          <a:noFill/>
          <a:ln/>
        </p:spPr>
        <p:txBody>
          <a:bodyPr lIns="90488" tIns="44450" rIns="90488" bIns="44450"/>
          <a:lstStyle/>
          <a:p>
            <a:pPr>
              <a:buFontTx/>
              <a:buNone/>
            </a:pPr>
            <a:r>
              <a:rPr lang="en-US" sz="2800" dirty="0"/>
              <a:t>Terminology</a:t>
            </a:r>
          </a:p>
          <a:p>
            <a:pPr lvl="1"/>
            <a:r>
              <a:rPr lang="en-US" sz="2400" dirty="0"/>
              <a:t>Light-ship condition</a:t>
            </a:r>
          </a:p>
          <a:p>
            <a:pPr lvl="1"/>
            <a:r>
              <a:rPr lang="en-US" sz="2400" dirty="0"/>
              <a:t>Inclined ship condition</a:t>
            </a:r>
          </a:p>
          <a:p>
            <a:pPr lvl="1"/>
            <a:r>
              <a:rPr lang="en-US" sz="2400" dirty="0"/>
              <a:t>Plum bob</a:t>
            </a:r>
          </a:p>
          <a:p>
            <a:pPr>
              <a:buFontTx/>
              <a:buNone/>
            </a:pPr>
            <a:endParaRPr lang="en-US" sz="2800" dirty="0"/>
          </a:p>
          <a:p>
            <a:pPr>
              <a:buFontTx/>
              <a:buNone/>
            </a:pPr>
            <a:r>
              <a:rPr lang="en-US" sz="2800" dirty="0"/>
              <a:t>Equations</a:t>
            </a:r>
          </a:p>
          <a:p>
            <a:pPr lvl="1"/>
            <a:r>
              <a:rPr lang="en-US" sz="2400" dirty="0" err="1"/>
              <a:t>G</a:t>
            </a:r>
            <a:r>
              <a:rPr lang="en-US" sz="2400" baseline="-25000" dirty="0" err="1"/>
              <a:t>incl</a:t>
            </a:r>
            <a:r>
              <a:rPr lang="en-US" sz="2400" dirty="0" err="1"/>
              <a:t>M</a:t>
            </a:r>
            <a:r>
              <a:rPr lang="en-US" sz="2400" baseline="-25000" dirty="0" err="1"/>
              <a:t>T</a:t>
            </a:r>
            <a:r>
              <a:rPr lang="en-US" sz="2400" dirty="0"/>
              <a:t>= wt/tan(</a:t>
            </a:r>
            <a:r>
              <a:rPr lang="en-US" sz="2400" dirty="0">
                <a:latin typeface="Symbol" pitchFamily="18" charset="2"/>
              </a:rPr>
              <a:t>F</a:t>
            </a:r>
            <a:r>
              <a:rPr lang="en-US" sz="2400" dirty="0"/>
              <a:t>)×1/</a:t>
            </a:r>
            <a:r>
              <a:rPr lang="en-US" sz="2400" dirty="0">
                <a:latin typeface="Symbol" pitchFamily="18" charset="2"/>
              </a:rPr>
              <a:t>D</a:t>
            </a:r>
          </a:p>
          <a:p>
            <a:pPr lvl="1"/>
            <a:r>
              <a:rPr lang="en-US" sz="2400" dirty="0" err="1"/>
              <a:t>KG</a:t>
            </a:r>
            <a:r>
              <a:rPr lang="en-US" sz="2400" baseline="-25000" dirty="0" err="1"/>
              <a:t>incl</a:t>
            </a:r>
            <a:r>
              <a:rPr lang="en-US" sz="2400" dirty="0"/>
              <a:t> = KM</a:t>
            </a:r>
            <a:r>
              <a:rPr lang="en-US" sz="2400" baseline="-25000" dirty="0"/>
              <a:t>T</a:t>
            </a:r>
            <a:r>
              <a:rPr lang="en-US" sz="2400" dirty="0"/>
              <a:t>(</a:t>
            </a:r>
            <a:r>
              <a:rPr lang="en-US" sz="1800" dirty="0"/>
              <a:t>from Curve of Form</a:t>
            </a:r>
            <a:r>
              <a:rPr lang="en-US" sz="2400" dirty="0"/>
              <a:t>)–</a:t>
            </a:r>
            <a:r>
              <a:rPr lang="en-US" sz="2400" dirty="0" err="1"/>
              <a:t>G</a:t>
            </a:r>
            <a:r>
              <a:rPr lang="en-US" sz="2400" baseline="-25000" dirty="0" err="1"/>
              <a:t>incl</a:t>
            </a:r>
            <a:r>
              <a:rPr lang="en-US" sz="2400" dirty="0" err="1"/>
              <a:t>M</a:t>
            </a:r>
            <a:r>
              <a:rPr lang="en-US" sz="2400" baseline="-25000" dirty="0" err="1"/>
              <a:t>T</a:t>
            </a:r>
            <a:endParaRPr lang="en-US" sz="2400" baseline="-25000" dirty="0"/>
          </a:p>
          <a:p>
            <a:pPr lvl="1"/>
            <a:r>
              <a:rPr lang="en-US" sz="2400" dirty="0"/>
              <a:t>KG</a:t>
            </a:r>
            <a:r>
              <a:rPr lang="en-US" sz="2400" baseline="-25000" dirty="0"/>
              <a:t>0</a:t>
            </a:r>
            <a:r>
              <a:rPr lang="en-US" sz="2400" dirty="0"/>
              <a:t>=</a:t>
            </a:r>
            <a:r>
              <a:rPr lang="en-US" sz="2400" dirty="0" err="1"/>
              <a:t>KG</a:t>
            </a:r>
            <a:r>
              <a:rPr lang="en-US" sz="2400" baseline="-25000" dirty="0" err="1"/>
              <a:t>light</a:t>
            </a:r>
            <a:r>
              <a:rPr lang="en-US" sz="2400" dirty="0"/>
              <a:t>=(</a:t>
            </a:r>
            <a:r>
              <a:rPr lang="en-US" sz="2400" dirty="0" err="1"/>
              <a:t>KG</a:t>
            </a:r>
            <a:r>
              <a:rPr lang="en-US" sz="2400" baseline="-25000" dirty="0" err="1"/>
              <a:t>incl</a:t>
            </a:r>
            <a:r>
              <a:rPr lang="en-US" sz="2400" dirty="0" err="1">
                <a:latin typeface="Symbol" pitchFamily="18" charset="2"/>
              </a:rPr>
              <a:t>D</a:t>
            </a:r>
            <a:r>
              <a:rPr lang="en-US" sz="2400" baseline="-25000" dirty="0" err="1"/>
              <a:t>incl</a:t>
            </a:r>
            <a:r>
              <a:rPr lang="en-US" sz="2400" dirty="0" err="1"/>
              <a:t>–Kg</a:t>
            </a:r>
            <a:r>
              <a:rPr lang="en-US" sz="2400" baseline="-25000" dirty="0" err="1"/>
              <a:t>inclwts</a:t>
            </a:r>
            <a:r>
              <a:rPr lang="en-US" sz="2400" dirty="0" err="1"/>
              <a:t>w</a:t>
            </a:r>
            <a:r>
              <a:rPr lang="en-US" sz="2400" baseline="-25000" dirty="0" err="1"/>
              <a:t>inclwts</a:t>
            </a:r>
            <a:r>
              <a:rPr lang="en-US" sz="2400" dirty="0"/>
              <a:t>)/(</a:t>
            </a:r>
            <a:r>
              <a:rPr lang="en-US" sz="2400" dirty="0" err="1">
                <a:latin typeface="Symbol" pitchFamily="18" charset="2"/>
              </a:rPr>
              <a:t>D</a:t>
            </a:r>
            <a:r>
              <a:rPr lang="en-US" sz="2400" baseline="-25000" dirty="0" err="1"/>
              <a:t>incl</a:t>
            </a:r>
            <a:r>
              <a:rPr lang="en-US" sz="2400" dirty="0" err="1"/>
              <a:t>–w</a:t>
            </a:r>
            <a:r>
              <a:rPr lang="en-US" sz="2400" baseline="-25000" dirty="0" err="1"/>
              <a:t>inclwts</a:t>
            </a:r>
            <a:r>
              <a:rPr lang="en-US" sz="2400" dirty="0"/>
              <a:t>)</a:t>
            </a:r>
          </a:p>
        </p:txBody>
      </p:sp>
      <p:sp>
        <p:nvSpPr>
          <p:cNvPr id="254981" name="Rectangle 5"/>
          <p:cNvSpPr>
            <a:spLocks noGrp="1" noChangeArrowheads="1"/>
          </p:cNvSpPr>
          <p:nvPr>
            <p:ph type="title"/>
          </p:nvPr>
        </p:nvSpPr>
        <p:spPr>
          <a:xfrm>
            <a:off x="685800" y="304800"/>
            <a:ext cx="7772400" cy="1143000"/>
          </a:xfrm>
          <a:noFill/>
          <a:ln/>
        </p:spPr>
        <p:txBody>
          <a:bodyPr lIns="90488" tIns="44450" rIns="90488" bIns="44450"/>
          <a:lstStyle/>
          <a:p>
            <a:r>
              <a:rPr lang="en-US" dirty="0"/>
              <a:t>Background Lab </a:t>
            </a:r>
            <a:r>
              <a:rPr lang="en-US" dirty="0" smtClean="0"/>
              <a:t>3</a:t>
            </a:r>
            <a:endParaRPr lang="en-US" dirty="0"/>
          </a:p>
        </p:txBody>
      </p:sp>
    </p:spTree>
  </p:cSld>
  <p:clrMapOvr>
    <a:masterClrMapping/>
  </p:clrMapOvr>
  <p:transition>
    <p:cut/>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a:xfrm>
            <a:off x="685800" y="-76200"/>
            <a:ext cx="7772400" cy="1143000"/>
          </a:xfrm>
          <a:noFill/>
          <a:ln/>
        </p:spPr>
        <p:txBody>
          <a:bodyPr lIns="90488" tIns="44450" rIns="90488" bIns="44450"/>
          <a:lstStyle/>
          <a:p>
            <a:r>
              <a:rPr lang="en-US"/>
              <a:t>Apparatus</a:t>
            </a:r>
          </a:p>
        </p:txBody>
      </p:sp>
      <p:sp>
        <p:nvSpPr>
          <p:cNvPr id="257027" name="Rectangle 3"/>
          <p:cNvSpPr>
            <a:spLocks noGrp="1" noChangeArrowheads="1"/>
          </p:cNvSpPr>
          <p:nvPr>
            <p:ph type="body" idx="1"/>
          </p:nvPr>
        </p:nvSpPr>
        <p:spPr>
          <a:xfrm>
            <a:off x="685800" y="1524000"/>
            <a:ext cx="7772400" cy="4114800"/>
          </a:xfrm>
          <a:noFill/>
          <a:ln/>
        </p:spPr>
        <p:txBody>
          <a:bodyPr lIns="90488" tIns="44450" rIns="90488" bIns="44450"/>
          <a:lstStyle/>
          <a:p>
            <a:pPr>
              <a:lnSpc>
                <a:spcPct val="80000"/>
              </a:lnSpc>
              <a:buFontTx/>
              <a:buNone/>
            </a:pPr>
            <a:r>
              <a:rPr lang="en-US" sz="2800"/>
              <a:t>General Safety</a:t>
            </a:r>
          </a:p>
          <a:p>
            <a:pPr lvl="1">
              <a:lnSpc>
                <a:spcPct val="80000"/>
              </a:lnSpc>
            </a:pPr>
            <a:r>
              <a:rPr lang="en-US" sz="2400"/>
              <a:t>Minimize water on the floor</a:t>
            </a:r>
          </a:p>
          <a:p>
            <a:pPr lvl="1">
              <a:lnSpc>
                <a:spcPct val="80000"/>
              </a:lnSpc>
            </a:pPr>
            <a:endParaRPr lang="en-US" sz="2400"/>
          </a:p>
          <a:p>
            <a:pPr>
              <a:lnSpc>
                <a:spcPct val="80000"/>
              </a:lnSpc>
              <a:buFontTx/>
              <a:buNone/>
            </a:pPr>
            <a:r>
              <a:rPr lang="en-US" sz="2800"/>
              <a:t>Equipment</a:t>
            </a:r>
          </a:p>
          <a:p>
            <a:pPr lvl="1">
              <a:lnSpc>
                <a:spcPct val="80000"/>
              </a:lnSpc>
            </a:pPr>
            <a:r>
              <a:rPr lang="en-US" sz="2400"/>
              <a:t>27-B-1 Models</a:t>
            </a:r>
          </a:p>
          <a:p>
            <a:pPr lvl="1">
              <a:lnSpc>
                <a:spcPct val="80000"/>
              </a:lnSpc>
            </a:pPr>
            <a:r>
              <a:rPr lang="en-US" sz="2400"/>
              <a:t>Weights</a:t>
            </a:r>
          </a:p>
          <a:p>
            <a:pPr lvl="1">
              <a:lnSpc>
                <a:spcPct val="80000"/>
              </a:lnSpc>
            </a:pPr>
            <a:r>
              <a:rPr lang="en-US" sz="2400"/>
              <a:t>Plum bobs</a:t>
            </a:r>
          </a:p>
          <a:p>
            <a:pPr lvl="1">
              <a:lnSpc>
                <a:spcPct val="80000"/>
              </a:lnSpc>
            </a:pPr>
            <a:endParaRPr lang="en-US" sz="2400"/>
          </a:p>
          <a:p>
            <a:pPr>
              <a:lnSpc>
                <a:spcPct val="80000"/>
              </a:lnSpc>
              <a:buFontTx/>
              <a:buNone/>
            </a:pPr>
            <a:r>
              <a:rPr lang="en-US" sz="2800"/>
              <a:t>Procedures for taking measurements</a:t>
            </a:r>
          </a:p>
          <a:p>
            <a:pPr lvl="1">
              <a:lnSpc>
                <a:spcPct val="80000"/>
              </a:lnSpc>
            </a:pPr>
            <a:r>
              <a:rPr lang="en-US" sz="2400"/>
              <a:t>Record measurements</a:t>
            </a:r>
          </a:p>
        </p:txBody>
      </p:sp>
    </p:spTree>
  </p:cSld>
  <p:clrMapOvr>
    <a:masterClrMapping/>
  </p:clrMapOvr>
  <p:transition>
    <p:cut/>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685800" y="76200"/>
            <a:ext cx="7772400" cy="1143000"/>
          </a:xfrm>
          <a:noFill/>
          <a:ln/>
        </p:spPr>
        <p:txBody>
          <a:bodyPr lIns="90488" tIns="44450" rIns="90488" bIns="44450"/>
          <a:lstStyle/>
          <a:p>
            <a:r>
              <a:rPr lang="en-US"/>
              <a:t>Data Collection/Reduction</a:t>
            </a:r>
          </a:p>
        </p:txBody>
      </p:sp>
      <p:sp>
        <p:nvSpPr>
          <p:cNvPr id="259075" name="Rectangle 3"/>
          <p:cNvSpPr>
            <a:spLocks noGrp="1" noChangeArrowheads="1"/>
          </p:cNvSpPr>
          <p:nvPr>
            <p:ph type="body" idx="1"/>
          </p:nvPr>
        </p:nvSpPr>
        <p:spPr>
          <a:xfrm>
            <a:off x="685800" y="1219200"/>
            <a:ext cx="7772400" cy="4114800"/>
          </a:xfrm>
          <a:noFill/>
          <a:ln/>
        </p:spPr>
        <p:txBody>
          <a:bodyPr lIns="90488" tIns="44450" rIns="90488" bIns="44450"/>
          <a:lstStyle/>
          <a:p>
            <a:pPr>
              <a:lnSpc>
                <a:spcPct val="90000"/>
              </a:lnSpc>
              <a:buFontTx/>
              <a:buNone/>
            </a:pPr>
            <a:r>
              <a:rPr lang="en-US" sz="2800"/>
              <a:t>Data to be collected &amp; Expected results</a:t>
            </a:r>
          </a:p>
          <a:p>
            <a:pPr lvl="1">
              <a:lnSpc>
                <a:spcPct val="90000"/>
              </a:lnSpc>
            </a:pPr>
            <a:r>
              <a:rPr lang="en-US" sz="2400"/>
              <a:t>27-B-1 Model Numbers</a:t>
            </a:r>
          </a:p>
          <a:p>
            <a:pPr lvl="1">
              <a:lnSpc>
                <a:spcPct val="90000"/>
              </a:lnSpc>
            </a:pPr>
            <a:r>
              <a:rPr lang="en-US" sz="2400"/>
              <a:t>Weight of Models</a:t>
            </a:r>
          </a:p>
          <a:p>
            <a:pPr lvl="1">
              <a:lnSpc>
                <a:spcPct val="90000"/>
              </a:lnSpc>
            </a:pPr>
            <a:r>
              <a:rPr lang="en-US" sz="2400"/>
              <a:t>Drafts</a:t>
            </a:r>
          </a:p>
          <a:p>
            <a:pPr lvl="1">
              <a:lnSpc>
                <a:spcPct val="90000"/>
              </a:lnSpc>
            </a:pPr>
            <a:r>
              <a:rPr lang="en-US" sz="2400"/>
              <a:t>Model dimensions</a:t>
            </a:r>
          </a:p>
          <a:p>
            <a:pPr lvl="1">
              <a:lnSpc>
                <a:spcPct val="90000"/>
              </a:lnSpc>
            </a:pPr>
            <a:r>
              <a:rPr lang="en-US" sz="2400"/>
              <a:t>Water temperature</a:t>
            </a:r>
          </a:p>
          <a:p>
            <a:pPr lvl="1">
              <a:lnSpc>
                <a:spcPct val="90000"/>
              </a:lnSpc>
            </a:pPr>
            <a:r>
              <a:rPr lang="en-US" sz="2400"/>
              <a:t>tan(</a:t>
            </a:r>
            <a:r>
              <a:rPr lang="en-US" sz="2400">
                <a:latin typeface="Symbol" pitchFamily="18" charset="2"/>
              </a:rPr>
              <a:t>F</a:t>
            </a:r>
            <a:r>
              <a:rPr lang="en-US" sz="2400"/>
              <a:t>)</a:t>
            </a:r>
          </a:p>
          <a:p>
            <a:pPr lvl="1">
              <a:lnSpc>
                <a:spcPct val="90000"/>
              </a:lnSpc>
            </a:pPr>
            <a:r>
              <a:rPr lang="en-US" sz="2400"/>
              <a:t>Where do you expect KG to be?</a:t>
            </a:r>
          </a:p>
          <a:p>
            <a:pPr>
              <a:lnSpc>
                <a:spcPct val="90000"/>
              </a:lnSpc>
              <a:buFontTx/>
              <a:buNone/>
            </a:pPr>
            <a:endParaRPr lang="en-US" sz="2800"/>
          </a:p>
          <a:p>
            <a:pPr>
              <a:lnSpc>
                <a:spcPct val="90000"/>
              </a:lnSpc>
              <a:buFontTx/>
              <a:buNone/>
            </a:pPr>
            <a:r>
              <a:rPr lang="en-US" sz="2800"/>
              <a:t>Sources of error</a:t>
            </a:r>
          </a:p>
          <a:p>
            <a:pPr lvl="1">
              <a:lnSpc>
                <a:spcPct val="90000"/>
              </a:lnSpc>
            </a:pPr>
            <a:r>
              <a:rPr lang="en-US" sz="2400"/>
              <a:t>Measurement error</a:t>
            </a:r>
          </a:p>
          <a:p>
            <a:pPr lvl="1">
              <a:lnSpc>
                <a:spcPct val="90000"/>
              </a:lnSpc>
            </a:pPr>
            <a:r>
              <a:rPr lang="en-US" sz="2400"/>
              <a:t>Round off</a:t>
            </a:r>
          </a:p>
        </p:txBody>
      </p:sp>
    </p:spTree>
  </p:cSld>
  <p:clrMapOvr>
    <a:masterClrMapping/>
  </p:clrMapOvr>
  <p:transition>
    <p:cut/>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noFill/>
          <a:ln/>
        </p:spPr>
        <p:txBody>
          <a:bodyPr lIns="90488" tIns="44450" rIns="90488" bIns="44450"/>
          <a:lstStyle/>
          <a:p>
            <a:r>
              <a:rPr lang="en-US"/>
              <a:t>Data Collection/Reduction</a:t>
            </a:r>
          </a:p>
        </p:txBody>
      </p:sp>
      <p:sp>
        <p:nvSpPr>
          <p:cNvPr id="261123" name="Rectangle 3"/>
          <p:cNvSpPr>
            <a:spLocks noGrp="1" noChangeArrowheads="1"/>
          </p:cNvSpPr>
          <p:nvPr>
            <p:ph type="body" idx="1"/>
          </p:nvPr>
        </p:nvSpPr>
        <p:spPr>
          <a:noFill/>
          <a:ln/>
        </p:spPr>
        <p:txBody>
          <a:bodyPr lIns="90488" tIns="44450" rIns="90488" bIns="44450"/>
          <a:lstStyle/>
          <a:p>
            <a:pPr>
              <a:buFontTx/>
              <a:buNone/>
            </a:pPr>
            <a:r>
              <a:rPr lang="en-US"/>
              <a:t>Calculations</a:t>
            </a:r>
          </a:p>
          <a:p>
            <a:pPr lvl="1"/>
            <a:r>
              <a:rPr lang="en-US"/>
              <a:t>Use equations</a:t>
            </a:r>
          </a:p>
          <a:p>
            <a:pPr>
              <a:buFontTx/>
              <a:buNone/>
            </a:pPr>
            <a:r>
              <a:rPr lang="en-US"/>
              <a:t>Plots/sketches</a:t>
            </a:r>
          </a:p>
          <a:p>
            <a:pPr lvl="1"/>
            <a:r>
              <a:rPr lang="en-US"/>
              <a:t>w×t vs. tan(</a:t>
            </a:r>
            <a:r>
              <a:rPr lang="en-US">
                <a:latin typeface="Symbol" pitchFamily="18" charset="2"/>
              </a:rPr>
              <a:t>F</a:t>
            </a:r>
            <a:r>
              <a:rPr lang="en-US"/>
              <a:t>)</a:t>
            </a:r>
          </a:p>
          <a:p>
            <a:endParaRPr lang="en-US"/>
          </a:p>
        </p:txBody>
      </p:sp>
    </p:spTree>
  </p:cSld>
  <p:clrMapOvr>
    <a:masterClrMapping/>
  </p:clrMapOvr>
  <p:transition>
    <p:cut/>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noFill/>
          <a:ln/>
        </p:spPr>
        <p:txBody>
          <a:bodyPr lIns="90488" tIns="44450" rIns="90488" bIns="44450"/>
          <a:lstStyle/>
          <a:p>
            <a:r>
              <a:rPr lang="en-US" sz="4000"/>
              <a:t>Review of Chapters 1-3</a:t>
            </a:r>
            <a:br>
              <a:rPr lang="en-US" sz="4000"/>
            </a:br>
            <a:r>
              <a:rPr lang="en-US" sz="4000"/>
              <a:t>for  </a:t>
            </a:r>
            <a:br>
              <a:rPr lang="en-US" sz="4000"/>
            </a:br>
            <a:r>
              <a:rPr lang="en-US" sz="4000"/>
              <a:t>Six Week Exam</a:t>
            </a:r>
          </a:p>
        </p:txBody>
      </p:sp>
      <p:sp>
        <p:nvSpPr>
          <p:cNvPr id="288771" name="Rectangle 3"/>
          <p:cNvSpPr>
            <a:spLocks noGrp="1" noChangeArrowheads="1"/>
          </p:cNvSpPr>
          <p:nvPr>
            <p:ph type="body" idx="1"/>
          </p:nvPr>
        </p:nvSpPr>
        <p:spPr>
          <a:xfrm>
            <a:off x="685800" y="2819400"/>
            <a:ext cx="7772400" cy="4114800"/>
          </a:xfrm>
          <a:noFill/>
          <a:ln/>
        </p:spPr>
        <p:txBody>
          <a:bodyPr lIns="90488" tIns="44450" rIns="90488" bIns="44450"/>
          <a:lstStyle/>
          <a:p>
            <a:r>
              <a:rPr lang="en-US"/>
              <a:t>Chapter 1: Engineering Fundamentals</a:t>
            </a:r>
          </a:p>
          <a:p>
            <a:r>
              <a:rPr lang="en-US"/>
              <a:t>Chapter 2: Hull Form and Geometry</a:t>
            </a:r>
          </a:p>
          <a:p>
            <a:r>
              <a:rPr lang="en-US"/>
              <a:t>Chapter 3: Hydrostatics</a:t>
            </a:r>
          </a:p>
          <a:p>
            <a:r>
              <a:rPr lang="en-US"/>
              <a:t>Review Equation &amp; Conversion Sheet</a:t>
            </a:r>
          </a:p>
        </p:txBody>
      </p:sp>
    </p:spTree>
  </p:cSld>
  <p:clrMapOvr>
    <a:masterClrMapping/>
  </p:clrMapOvr>
  <p:transition>
    <p:cut/>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a:xfrm>
            <a:off x="304800" y="0"/>
            <a:ext cx="8534400" cy="762000"/>
          </a:xfrm>
          <a:noFill/>
          <a:ln/>
        </p:spPr>
        <p:txBody>
          <a:bodyPr lIns="90488" tIns="44450" rIns="90488" bIns="44450"/>
          <a:lstStyle/>
          <a:p>
            <a:r>
              <a:rPr lang="en-US" sz="4000">
                <a:solidFill>
                  <a:schemeClr val="tx1"/>
                </a:solidFill>
              </a:rPr>
              <a:t>Chapter 1: Engineering Fundamentals</a:t>
            </a:r>
          </a:p>
        </p:txBody>
      </p:sp>
      <p:sp>
        <p:nvSpPr>
          <p:cNvPr id="268291" name="Rectangle 3"/>
          <p:cNvSpPr>
            <a:spLocks noGrp="1" noChangeArrowheads="1"/>
          </p:cNvSpPr>
          <p:nvPr>
            <p:ph type="body" idx="1"/>
          </p:nvPr>
        </p:nvSpPr>
        <p:spPr>
          <a:xfrm>
            <a:off x="685800" y="1143000"/>
            <a:ext cx="7772400" cy="4114800"/>
          </a:xfrm>
          <a:noFill/>
          <a:ln/>
        </p:spPr>
        <p:txBody>
          <a:bodyPr lIns="90488" tIns="44450" rIns="90488" bIns="44450"/>
          <a:lstStyle/>
          <a:p>
            <a:r>
              <a:rPr lang="en-US" sz="2800"/>
              <a:t>Drawings, sketches, graphs</a:t>
            </a:r>
          </a:p>
          <a:p>
            <a:r>
              <a:rPr lang="en-US" sz="2800"/>
              <a:t>Dependent/independent variables</a:t>
            </a:r>
          </a:p>
          <a:p>
            <a:r>
              <a:rPr lang="en-US" sz="2800"/>
              <a:t>Region under and slope of a curve</a:t>
            </a:r>
          </a:p>
          <a:p>
            <a:r>
              <a:rPr lang="en-US" sz="2800"/>
              <a:t>Unit analysis</a:t>
            </a:r>
          </a:p>
          <a:p>
            <a:r>
              <a:rPr lang="en-US" sz="2800"/>
              <a:t>Significant figures</a:t>
            </a:r>
          </a:p>
          <a:p>
            <a:r>
              <a:rPr lang="en-US" sz="2800"/>
              <a:t>Linear interpolation</a:t>
            </a:r>
          </a:p>
          <a:p>
            <a:r>
              <a:rPr lang="en-US" sz="2800"/>
              <a:t>Forces, moments, couples, static equilibrium, hydrostatic pressure, mathematical moments</a:t>
            </a:r>
          </a:p>
          <a:p>
            <a:r>
              <a:rPr lang="en-US" sz="2800"/>
              <a:t>Six degrees of freedom</a:t>
            </a:r>
          </a:p>
          <a:p>
            <a:r>
              <a:rPr lang="en-US" sz="2800"/>
              <a:t>Bernoulli’s Equation</a:t>
            </a:r>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Line 4"/>
          <p:cNvSpPr>
            <a:spLocks noChangeAspect="1" noChangeShapeType="1"/>
          </p:cNvSpPr>
          <p:nvPr/>
        </p:nvSpPr>
        <p:spPr bwMode="auto">
          <a:xfrm>
            <a:off x="1752600" y="3667125"/>
            <a:ext cx="5867400" cy="1588"/>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30723" name="AutoShape 3"/>
          <p:cNvSpPr>
            <a:spLocks noChangeAspect="1" noChangeArrowheads="1"/>
          </p:cNvSpPr>
          <p:nvPr/>
        </p:nvSpPr>
        <p:spPr bwMode="auto">
          <a:xfrm rot="6000000">
            <a:off x="3389313" y="3028950"/>
            <a:ext cx="2660650" cy="2720975"/>
          </a:xfrm>
          <a:prstGeom prst="flowChartDelay">
            <a:avLst/>
          </a:prstGeom>
          <a:noFill/>
          <a:ln w="9525">
            <a:solidFill>
              <a:schemeClr val="tx1"/>
            </a:solidFill>
            <a:miter lim="800000"/>
            <a:headEnd/>
            <a:tailEnd/>
          </a:ln>
          <a:effectLst/>
        </p:spPr>
        <p:txBody>
          <a:bodyPr wrap="none" anchor="ctr"/>
          <a:lstStyle/>
          <a:p>
            <a:endParaRPr lang="en-US"/>
          </a:p>
        </p:txBody>
      </p:sp>
      <p:sp>
        <p:nvSpPr>
          <p:cNvPr id="30725" name="Line 5"/>
          <p:cNvSpPr>
            <a:spLocks noChangeAspect="1" noChangeShapeType="1"/>
          </p:cNvSpPr>
          <p:nvPr/>
        </p:nvSpPr>
        <p:spPr bwMode="auto">
          <a:xfrm rot="600000">
            <a:off x="4724400" y="2401888"/>
            <a:ext cx="1588" cy="3689350"/>
          </a:xfrm>
          <a:prstGeom prst="line">
            <a:avLst/>
          </a:prstGeom>
          <a:noFill/>
          <a:ln w="9525">
            <a:solidFill>
              <a:schemeClr val="tx1"/>
            </a:solidFill>
            <a:round/>
            <a:headEnd/>
            <a:tailEnd/>
          </a:ln>
          <a:effectLst/>
        </p:spPr>
        <p:txBody>
          <a:bodyPr wrap="none" anchor="ctr"/>
          <a:lstStyle/>
          <a:p>
            <a:endParaRPr lang="en-US"/>
          </a:p>
        </p:txBody>
      </p:sp>
      <p:sp>
        <p:nvSpPr>
          <p:cNvPr id="30726" name="Line 6"/>
          <p:cNvSpPr>
            <a:spLocks noChangeAspect="1" noChangeShapeType="1"/>
          </p:cNvSpPr>
          <p:nvPr/>
        </p:nvSpPr>
        <p:spPr bwMode="auto">
          <a:xfrm>
            <a:off x="3143250" y="5722938"/>
            <a:ext cx="3146425" cy="1587"/>
          </a:xfrm>
          <a:prstGeom prst="line">
            <a:avLst/>
          </a:prstGeom>
          <a:noFill/>
          <a:ln w="9525">
            <a:solidFill>
              <a:schemeClr val="tx1"/>
            </a:solidFill>
            <a:round/>
            <a:headEnd/>
            <a:tailEnd/>
          </a:ln>
          <a:effectLst/>
        </p:spPr>
        <p:txBody>
          <a:bodyPr wrap="none" anchor="ctr"/>
          <a:lstStyle/>
          <a:p>
            <a:endParaRPr lang="en-US"/>
          </a:p>
        </p:txBody>
      </p:sp>
      <p:sp>
        <p:nvSpPr>
          <p:cNvPr id="30728" name="Text Box 8"/>
          <p:cNvSpPr txBox="1">
            <a:spLocks noChangeArrowheads="1"/>
          </p:cNvSpPr>
          <p:nvPr/>
        </p:nvSpPr>
        <p:spPr bwMode="auto">
          <a:xfrm>
            <a:off x="4556125" y="6054725"/>
            <a:ext cx="452438" cy="396875"/>
          </a:xfrm>
          <a:prstGeom prst="rect">
            <a:avLst/>
          </a:prstGeom>
          <a:noFill/>
          <a:ln w="9525">
            <a:noFill/>
            <a:miter lim="800000"/>
            <a:headEnd/>
            <a:tailEnd/>
          </a:ln>
          <a:effectLst/>
        </p:spPr>
        <p:txBody>
          <a:bodyPr>
            <a:spAutoFit/>
          </a:bodyPr>
          <a:lstStyle/>
          <a:p>
            <a:r>
              <a:rPr lang="en-US" sz="2000" b="1"/>
              <a:t>C</a:t>
            </a:r>
          </a:p>
        </p:txBody>
      </p:sp>
      <p:sp>
        <p:nvSpPr>
          <p:cNvPr id="30729" name="Text Box 9"/>
          <p:cNvSpPr txBox="1">
            <a:spLocks noChangeArrowheads="1"/>
          </p:cNvSpPr>
          <p:nvPr/>
        </p:nvSpPr>
        <p:spPr bwMode="auto">
          <a:xfrm>
            <a:off x="4673600" y="6156325"/>
            <a:ext cx="584200" cy="396875"/>
          </a:xfrm>
          <a:prstGeom prst="rect">
            <a:avLst/>
          </a:prstGeom>
          <a:noFill/>
          <a:ln w="9525">
            <a:noFill/>
            <a:miter lim="800000"/>
            <a:headEnd/>
            <a:tailEnd/>
          </a:ln>
          <a:effectLst/>
        </p:spPr>
        <p:txBody>
          <a:bodyPr>
            <a:spAutoFit/>
          </a:bodyPr>
          <a:lstStyle/>
          <a:p>
            <a:r>
              <a:rPr lang="en-US" sz="2000" b="1"/>
              <a:t>L</a:t>
            </a:r>
          </a:p>
        </p:txBody>
      </p:sp>
      <p:sp>
        <p:nvSpPr>
          <p:cNvPr id="30731" name="Text Box 11"/>
          <p:cNvSpPr txBox="1">
            <a:spLocks noChangeArrowheads="1"/>
          </p:cNvSpPr>
          <p:nvPr/>
        </p:nvSpPr>
        <p:spPr bwMode="auto">
          <a:xfrm>
            <a:off x="6248400" y="5521325"/>
            <a:ext cx="354013" cy="396875"/>
          </a:xfrm>
          <a:prstGeom prst="rect">
            <a:avLst/>
          </a:prstGeom>
          <a:noFill/>
          <a:ln w="9525">
            <a:noFill/>
            <a:miter lim="800000"/>
            <a:headEnd/>
            <a:tailEnd/>
          </a:ln>
          <a:effectLst/>
        </p:spPr>
        <p:txBody>
          <a:bodyPr wrap="none">
            <a:spAutoFit/>
          </a:bodyPr>
          <a:lstStyle/>
          <a:p>
            <a:r>
              <a:rPr lang="en-US" sz="2000" b="1"/>
              <a:t>B</a:t>
            </a:r>
          </a:p>
        </p:txBody>
      </p:sp>
      <p:sp>
        <p:nvSpPr>
          <p:cNvPr id="30732" name="Text Box 12"/>
          <p:cNvSpPr txBox="1">
            <a:spLocks noChangeArrowheads="1"/>
          </p:cNvSpPr>
          <p:nvPr/>
        </p:nvSpPr>
        <p:spPr bwMode="auto">
          <a:xfrm>
            <a:off x="6324600" y="5597525"/>
            <a:ext cx="354013" cy="396875"/>
          </a:xfrm>
          <a:prstGeom prst="rect">
            <a:avLst/>
          </a:prstGeom>
          <a:noFill/>
          <a:ln w="9525">
            <a:noFill/>
            <a:miter lim="800000"/>
            <a:headEnd/>
            <a:tailEnd/>
          </a:ln>
          <a:effectLst/>
        </p:spPr>
        <p:txBody>
          <a:bodyPr wrap="none">
            <a:spAutoFit/>
          </a:bodyPr>
          <a:lstStyle/>
          <a:p>
            <a:r>
              <a:rPr lang="en-US" sz="2000" b="1"/>
              <a:t>L</a:t>
            </a:r>
          </a:p>
        </p:txBody>
      </p:sp>
      <p:sp>
        <p:nvSpPr>
          <p:cNvPr id="30734" name="AutoShape 14"/>
          <p:cNvSpPr>
            <a:spLocks noChangeArrowheads="1"/>
          </p:cNvSpPr>
          <p:nvPr/>
        </p:nvSpPr>
        <p:spPr bwMode="auto">
          <a:xfrm rot="10800000">
            <a:off x="7391400" y="3540125"/>
            <a:ext cx="228600" cy="152400"/>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30735" name="Line 15"/>
          <p:cNvSpPr>
            <a:spLocks noChangeShapeType="1"/>
          </p:cNvSpPr>
          <p:nvPr/>
        </p:nvSpPr>
        <p:spPr bwMode="auto">
          <a:xfrm>
            <a:off x="7391400" y="3768725"/>
            <a:ext cx="304800" cy="0"/>
          </a:xfrm>
          <a:prstGeom prst="line">
            <a:avLst/>
          </a:prstGeom>
          <a:noFill/>
          <a:ln w="9525">
            <a:solidFill>
              <a:schemeClr val="accent2"/>
            </a:solidFill>
            <a:round/>
            <a:headEnd/>
            <a:tailEnd/>
          </a:ln>
          <a:effectLst/>
        </p:spPr>
        <p:txBody>
          <a:bodyPr wrap="none" anchor="ctr"/>
          <a:lstStyle/>
          <a:p>
            <a:endParaRPr lang="en-US"/>
          </a:p>
        </p:txBody>
      </p:sp>
      <p:sp>
        <p:nvSpPr>
          <p:cNvPr id="30736" name="Line 16"/>
          <p:cNvSpPr>
            <a:spLocks noChangeShapeType="1"/>
          </p:cNvSpPr>
          <p:nvPr/>
        </p:nvSpPr>
        <p:spPr bwMode="auto">
          <a:xfrm>
            <a:off x="7467600" y="3844925"/>
            <a:ext cx="152400" cy="0"/>
          </a:xfrm>
          <a:prstGeom prst="line">
            <a:avLst/>
          </a:prstGeom>
          <a:noFill/>
          <a:ln w="9525">
            <a:solidFill>
              <a:schemeClr val="accent2"/>
            </a:solidFill>
            <a:round/>
            <a:headEnd/>
            <a:tailEnd/>
          </a:ln>
          <a:effectLst/>
        </p:spPr>
        <p:txBody>
          <a:bodyPr wrap="none" anchor="ctr"/>
          <a:lstStyle/>
          <a:p>
            <a:endParaRPr lang="en-US"/>
          </a:p>
        </p:txBody>
      </p:sp>
      <p:sp>
        <p:nvSpPr>
          <p:cNvPr id="30737" name="Line 17"/>
          <p:cNvSpPr>
            <a:spLocks noChangeShapeType="1"/>
          </p:cNvSpPr>
          <p:nvPr/>
        </p:nvSpPr>
        <p:spPr bwMode="auto">
          <a:xfrm>
            <a:off x="7467600" y="3921125"/>
            <a:ext cx="152400" cy="0"/>
          </a:xfrm>
          <a:prstGeom prst="line">
            <a:avLst/>
          </a:prstGeom>
          <a:noFill/>
          <a:ln w="9525">
            <a:solidFill>
              <a:schemeClr val="accent2"/>
            </a:solidFill>
            <a:round/>
            <a:headEnd/>
            <a:tailEnd/>
          </a:ln>
          <a:effectLst/>
        </p:spPr>
        <p:txBody>
          <a:bodyPr wrap="none" anchor="ctr"/>
          <a:lstStyle/>
          <a:p>
            <a:endParaRPr lang="en-US"/>
          </a:p>
        </p:txBody>
      </p:sp>
      <p:sp>
        <p:nvSpPr>
          <p:cNvPr id="30740" name="Text Box 20"/>
          <p:cNvSpPr txBox="1">
            <a:spLocks noChangeArrowheads="1"/>
          </p:cNvSpPr>
          <p:nvPr/>
        </p:nvSpPr>
        <p:spPr bwMode="auto">
          <a:xfrm>
            <a:off x="4724400" y="5657850"/>
            <a:ext cx="368300" cy="396875"/>
          </a:xfrm>
          <a:prstGeom prst="rect">
            <a:avLst/>
          </a:prstGeom>
          <a:noFill/>
          <a:ln w="9525">
            <a:noFill/>
            <a:miter lim="800000"/>
            <a:headEnd/>
            <a:tailEnd/>
          </a:ln>
          <a:effectLst/>
        </p:spPr>
        <p:txBody>
          <a:bodyPr wrap="none">
            <a:spAutoFit/>
          </a:bodyPr>
          <a:lstStyle/>
          <a:p>
            <a:r>
              <a:rPr lang="en-US" sz="2000"/>
              <a:t>K</a:t>
            </a:r>
          </a:p>
        </p:txBody>
      </p:sp>
      <p:sp>
        <p:nvSpPr>
          <p:cNvPr id="30741" name="AutoShape 21"/>
          <p:cNvSpPr>
            <a:spLocks noChangeArrowheads="1"/>
          </p:cNvSpPr>
          <p:nvPr/>
        </p:nvSpPr>
        <p:spPr bwMode="auto">
          <a:xfrm>
            <a:off x="4724400" y="5673725"/>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30738" name="Text Box 18"/>
          <p:cNvSpPr txBox="1">
            <a:spLocks noChangeArrowheads="1"/>
          </p:cNvSpPr>
          <p:nvPr/>
        </p:nvSpPr>
        <p:spPr bwMode="auto">
          <a:xfrm>
            <a:off x="4343400" y="3921125"/>
            <a:ext cx="369888" cy="304800"/>
          </a:xfrm>
          <a:prstGeom prst="rect">
            <a:avLst/>
          </a:prstGeom>
          <a:noFill/>
          <a:ln w="9525">
            <a:noFill/>
            <a:miter lim="800000"/>
            <a:headEnd/>
            <a:tailEnd/>
          </a:ln>
          <a:effectLst/>
        </p:spPr>
        <p:txBody>
          <a:bodyPr wrap="none">
            <a:spAutoFit/>
          </a:bodyPr>
          <a:lstStyle/>
          <a:p>
            <a:r>
              <a:rPr lang="en-US" sz="1400"/>
              <a:t>G</a:t>
            </a:r>
            <a:r>
              <a:rPr lang="en-US" sz="1400" i="1" baseline="-25000"/>
              <a:t>o</a:t>
            </a:r>
            <a:endParaRPr lang="en-US" sz="1400"/>
          </a:p>
        </p:txBody>
      </p:sp>
      <p:sp>
        <p:nvSpPr>
          <p:cNvPr id="30743" name="AutoShape 23"/>
          <p:cNvSpPr>
            <a:spLocks noChangeArrowheads="1"/>
          </p:cNvSpPr>
          <p:nvPr/>
        </p:nvSpPr>
        <p:spPr bwMode="auto">
          <a:xfrm>
            <a:off x="4724400" y="4073525"/>
            <a:ext cx="76200" cy="74613"/>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nvGrpSpPr>
          <p:cNvPr id="30775" name="Group 55"/>
          <p:cNvGrpSpPr>
            <a:grpSpLocks/>
          </p:cNvGrpSpPr>
          <p:nvPr/>
        </p:nvGrpSpPr>
        <p:grpSpPr bwMode="auto">
          <a:xfrm>
            <a:off x="914400" y="1143000"/>
            <a:ext cx="4114800" cy="4606925"/>
            <a:chOff x="576" y="720"/>
            <a:chExt cx="2592" cy="2902"/>
          </a:xfrm>
        </p:grpSpPr>
        <p:sp>
          <p:nvSpPr>
            <p:cNvPr id="30746" name="Text Box 26"/>
            <p:cNvSpPr txBox="1">
              <a:spLocks noChangeArrowheads="1"/>
            </p:cNvSpPr>
            <p:nvPr/>
          </p:nvSpPr>
          <p:spPr bwMode="auto">
            <a:xfrm>
              <a:off x="576" y="720"/>
              <a:ext cx="1915" cy="250"/>
            </a:xfrm>
            <a:prstGeom prst="rect">
              <a:avLst/>
            </a:prstGeom>
            <a:noFill/>
            <a:ln w="9525">
              <a:noFill/>
              <a:miter lim="800000"/>
              <a:headEnd/>
              <a:tailEnd/>
            </a:ln>
            <a:effectLst/>
          </p:spPr>
          <p:txBody>
            <a:bodyPr wrap="none">
              <a:spAutoFit/>
            </a:bodyPr>
            <a:lstStyle/>
            <a:p>
              <a:pPr>
                <a:buFontTx/>
                <a:buChar char="•"/>
              </a:pPr>
              <a:r>
                <a:rPr lang="en-US" sz="2000"/>
                <a:t> A change in VCG (or KG)</a:t>
              </a:r>
            </a:p>
          </p:txBody>
        </p:sp>
        <p:sp>
          <p:nvSpPr>
            <p:cNvPr id="30749" name="Line 29"/>
            <p:cNvSpPr>
              <a:spLocks noChangeShapeType="1"/>
            </p:cNvSpPr>
            <p:nvPr/>
          </p:nvSpPr>
          <p:spPr bwMode="auto">
            <a:xfrm flipH="1">
              <a:off x="1980" y="2518"/>
              <a:ext cx="1188" cy="0"/>
            </a:xfrm>
            <a:prstGeom prst="line">
              <a:avLst/>
            </a:prstGeom>
            <a:noFill/>
            <a:ln w="9525">
              <a:solidFill>
                <a:schemeClr val="tx1"/>
              </a:solidFill>
              <a:round/>
              <a:headEnd/>
              <a:tailEnd/>
            </a:ln>
            <a:effectLst/>
          </p:spPr>
          <p:txBody>
            <a:bodyPr wrap="none" anchor="ctr"/>
            <a:lstStyle/>
            <a:p>
              <a:endParaRPr lang="en-US"/>
            </a:p>
          </p:txBody>
        </p:sp>
        <p:sp>
          <p:nvSpPr>
            <p:cNvPr id="30750" name="Line 30"/>
            <p:cNvSpPr>
              <a:spLocks noChangeShapeType="1"/>
            </p:cNvSpPr>
            <p:nvPr/>
          </p:nvSpPr>
          <p:spPr bwMode="auto">
            <a:xfrm>
              <a:off x="2028" y="2518"/>
              <a:ext cx="0" cy="1104"/>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30751" name="Text Box 31"/>
            <p:cNvSpPr txBox="1">
              <a:spLocks noChangeArrowheads="1"/>
            </p:cNvSpPr>
            <p:nvPr/>
          </p:nvSpPr>
          <p:spPr bwMode="auto">
            <a:xfrm>
              <a:off x="1735" y="3003"/>
              <a:ext cx="484" cy="231"/>
            </a:xfrm>
            <a:prstGeom prst="rect">
              <a:avLst/>
            </a:prstGeom>
            <a:noFill/>
            <a:ln w="9525">
              <a:noFill/>
              <a:miter lim="800000"/>
              <a:headEnd/>
              <a:tailEnd/>
            </a:ln>
            <a:effectLst/>
          </p:spPr>
          <p:txBody>
            <a:bodyPr wrap="none">
              <a:spAutoFit/>
            </a:bodyPr>
            <a:lstStyle/>
            <a:p>
              <a:r>
                <a:rPr lang="en-US"/>
                <a:t>KG</a:t>
              </a:r>
              <a:r>
                <a:rPr lang="en-US" baseline="-25000"/>
                <a:t>new</a:t>
              </a:r>
              <a:endParaRPr lang="en-US"/>
            </a:p>
          </p:txBody>
        </p:sp>
      </p:grpSp>
      <p:sp>
        <p:nvSpPr>
          <p:cNvPr id="30755" name="Rectangle 35"/>
          <p:cNvSpPr>
            <a:spLocks noChangeArrowheads="1"/>
          </p:cNvSpPr>
          <p:nvPr/>
        </p:nvSpPr>
        <p:spPr bwMode="auto">
          <a:xfrm rot="600000">
            <a:off x="5562600" y="3540125"/>
            <a:ext cx="533400" cy="381000"/>
          </a:xfrm>
          <a:prstGeom prst="rect">
            <a:avLst/>
          </a:prstGeom>
          <a:solidFill>
            <a:srgbClr val="FFFF00"/>
          </a:solidFill>
          <a:ln w="9525">
            <a:solidFill>
              <a:schemeClr val="tx1"/>
            </a:solidFill>
            <a:miter lim="800000"/>
            <a:headEnd/>
            <a:tailEnd/>
          </a:ln>
          <a:effectLst/>
        </p:spPr>
        <p:txBody>
          <a:bodyPr wrap="none" anchor="ctr"/>
          <a:lstStyle/>
          <a:p>
            <a:pPr algn="ctr">
              <a:buFontTx/>
              <a:buChar char="•"/>
            </a:pPr>
            <a:r>
              <a:rPr lang="en-US" sz="2000"/>
              <a:t>g</a:t>
            </a:r>
          </a:p>
        </p:txBody>
      </p:sp>
      <p:grpSp>
        <p:nvGrpSpPr>
          <p:cNvPr id="30776" name="Group 56"/>
          <p:cNvGrpSpPr>
            <a:grpSpLocks/>
          </p:cNvGrpSpPr>
          <p:nvPr/>
        </p:nvGrpSpPr>
        <p:grpSpPr bwMode="auto">
          <a:xfrm>
            <a:off x="974725" y="381000"/>
            <a:ext cx="7543800" cy="3768725"/>
            <a:chOff x="614" y="240"/>
            <a:chExt cx="4752" cy="2374"/>
          </a:xfrm>
        </p:grpSpPr>
        <p:sp>
          <p:nvSpPr>
            <p:cNvPr id="30744" name="Text Box 24"/>
            <p:cNvSpPr txBox="1">
              <a:spLocks noChangeArrowheads="1"/>
            </p:cNvSpPr>
            <p:nvPr/>
          </p:nvSpPr>
          <p:spPr bwMode="auto">
            <a:xfrm>
              <a:off x="614" y="240"/>
              <a:ext cx="4752" cy="442"/>
            </a:xfrm>
            <a:prstGeom prst="rect">
              <a:avLst/>
            </a:prstGeom>
            <a:noFill/>
            <a:ln w="9525">
              <a:noFill/>
              <a:miter lim="800000"/>
              <a:headEnd/>
              <a:tailEnd/>
            </a:ln>
            <a:effectLst/>
          </p:spPr>
          <p:txBody>
            <a:bodyPr wrap="none">
              <a:spAutoFit/>
            </a:bodyPr>
            <a:lstStyle/>
            <a:p>
              <a:r>
                <a:rPr lang="en-US" sz="2000"/>
                <a:t>A change in weight (either adding or removing it) will cause a change in</a:t>
              </a:r>
            </a:p>
            <a:p>
              <a:r>
                <a:rPr lang="en-US" sz="2000"/>
                <a:t>the location of G, the center of gravity of the ship</a:t>
              </a:r>
            </a:p>
          </p:txBody>
        </p:sp>
        <p:grpSp>
          <p:nvGrpSpPr>
            <p:cNvPr id="30757" name="Group 37"/>
            <p:cNvGrpSpPr>
              <a:grpSpLocks/>
            </p:cNvGrpSpPr>
            <p:nvPr/>
          </p:nvGrpSpPr>
          <p:grpSpPr bwMode="auto">
            <a:xfrm>
              <a:off x="3127" y="2383"/>
              <a:ext cx="316" cy="231"/>
              <a:chOff x="2976" y="1887"/>
              <a:chExt cx="316" cy="233"/>
            </a:xfrm>
          </p:grpSpPr>
          <p:sp>
            <p:nvSpPr>
              <p:cNvPr id="30758" name="Text Box 38"/>
              <p:cNvSpPr txBox="1">
                <a:spLocks noChangeArrowheads="1"/>
              </p:cNvSpPr>
              <p:nvPr/>
            </p:nvSpPr>
            <p:spPr bwMode="auto">
              <a:xfrm>
                <a:off x="3024" y="1887"/>
                <a:ext cx="268" cy="233"/>
              </a:xfrm>
              <a:prstGeom prst="rect">
                <a:avLst/>
              </a:prstGeom>
              <a:noFill/>
              <a:ln w="9525">
                <a:noFill/>
                <a:miter lim="800000"/>
                <a:headEnd/>
                <a:tailEnd/>
              </a:ln>
              <a:effectLst/>
            </p:spPr>
            <p:txBody>
              <a:bodyPr wrap="none">
                <a:spAutoFit/>
              </a:bodyPr>
              <a:lstStyle/>
              <a:p>
                <a:r>
                  <a:rPr lang="en-US"/>
                  <a:t>G</a:t>
                </a:r>
                <a:r>
                  <a:rPr lang="en-US" i="1" baseline="-25000"/>
                  <a:t>1</a:t>
                </a:r>
                <a:endParaRPr lang="en-US"/>
              </a:p>
            </p:txBody>
          </p:sp>
          <p:sp>
            <p:nvSpPr>
              <p:cNvPr id="30759" name="AutoShape 39"/>
              <p:cNvSpPr>
                <a:spLocks noChangeArrowheads="1"/>
              </p:cNvSpPr>
              <p:nvPr/>
            </p:nvSpPr>
            <p:spPr bwMode="auto">
              <a:xfrm>
                <a:off x="2976" y="2016"/>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grpSp>
      <p:sp>
        <p:nvSpPr>
          <p:cNvPr id="30761" name="Line 41"/>
          <p:cNvSpPr>
            <a:spLocks noChangeShapeType="1"/>
          </p:cNvSpPr>
          <p:nvPr/>
        </p:nvSpPr>
        <p:spPr bwMode="auto">
          <a:xfrm flipV="1">
            <a:off x="4343400" y="3540125"/>
            <a:ext cx="1828800" cy="762000"/>
          </a:xfrm>
          <a:prstGeom prst="line">
            <a:avLst/>
          </a:prstGeom>
          <a:noFill/>
          <a:ln w="9525">
            <a:solidFill>
              <a:schemeClr val="tx1"/>
            </a:solidFill>
            <a:prstDash val="sysDot"/>
            <a:round/>
            <a:headEnd/>
            <a:tailEnd/>
          </a:ln>
          <a:effectLst/>
        </p:spPr>
        <p:txBody>
          <a:bodyPr wrap="none" anchor="ctr"/>
          <a:lstStyle/>
          <a:p>
            <a:endParaRPr lang="en-US"/>
          </a:p>
        </p:txBody>
      </p:sp>
      <p:grpSp>
        <p:nvGrpSpPr>
          <p:cNvPr id="30774" name="Group 54"/>
          <p:cNvGrpSpPr>
            <a:grpSpLocks/>
          </p:cNvGrpSpPr>
          <p:nvPr/>
        </p:nvGrpSpPr>
        <p:grpSpPr bwMode="auto">
          <a:xfrm>
            <a:off x="914400" y="1600200"/>
            <a:ext cx="5045075" cy="2320925"/>
            <a:chOff x="576" y="1008"/>
            <a:chExt cx="3178" cy="1462"/>
          </a:xfrm>
        </p:grpSpPr>
        <p:sp>
          <p:nvSpPr>
            <p:cNvPr id="30748" name="Text Box 28"/>
            <p:cNvSpPr txBox="1">
              <a:spLocks noChangeArrowheads="1"/>
            </p:cNvSpPr>
            <p:nvPr/>
          </p:nvSpPr>
          <p:spPr bwMode="auto">
            <a:xfrm>
              <a:off x="576" y="1008"/>
              <a:ext cx="1773" cy="250"/>
            </a:xfrm>
            <a:prstGeom prst="rect">
              <a:avLst/>
            </a:prstGeom>
            <a:noFill/>
            <a:ln w="9525">
              <a:noFill/>
              <a:miter lim="800000"/>
              <a:headEnd/>
              <a:tailEnd/>
            </a:ln>
            <a:effectLst/>
          </p:spPr>
          <p:txBody>
            <a:bodyPr>
              <a:spAutoFit/>
            </a:bodyPr>
            <a:lstStyle/>
            <a:p>
              <a:pPr>
                <a:buFontTx/>
                <a:buChar char="•"/>
              </a:pPr>
              <a:r>
                <a:rPr lang="en-US" sz="2000"/>
                <a:t> A change in the TCG</a:t>
              </a:r>
            </a:p>
          </p:txBody>
        </p:sp>
        <p:sp>
          <p:nvSpPr>
            <p:cNvPr id="30766" name="Line 46"/>
            <p:cNvSpPr>
              <a:spLocks noChangeShapeType="1"/>
            </p:cNvSpPr>
            <p:nvPr/>
          </p:nvSpPr>
          <p:spPr bwMode="auto">
            <a:xfrm flipV="1">
              <a:off x="3024" y="1414"/>
              <a:ext cx="0" cy="1056"/>
            </a:xfrm>
            <a:prstGeom prst="line">
              <a:avLst/>
            </a:prstGeom>
            <a:noFill/>
            <a:ln w="3175">
              <a:solidFill>
                <a:schemeClr val="tx1"/>
              </a:solidFill>
              <a:round/>
              <a:headEnd/>
              <a:tailEnd/>
            </a:ln>
            <a:effectLst/>
          </p:spPr>
          <p:txBody>
            <a:bodyPr wrap="none" anchor="ctr"/>
            <a:lstStyle/>
            <a:p>
              <a:endParaRPr lang="en-US"/>
            </a:p>
          </p:txBody>
        </p:sp>
        <p:sp>
          <p:nvSpPr>
            <p:cNvPr id="30767" name="Line 47"/>
            <p:cNvSpPr>
              <a:spLocks noChangeShapeType="1"/>
            </p:cNvSpPr>
            <p:nvPr/>
          </p:nvSpPr>
          <p:spPr bwMode="auto">
            <a:xfrm flipV="1">
              <a:off x="3168" y="1414"/>
              <a:ext cx="0" cy="1056"/>
            </a:xfrm>
            <a:prstGeom prst="line">
              <a:avLst/>
            </a:prstGeom>
            <a:noFill/>
            <a:ln w="3175">
              <a:solidFill>
                <a:schemeClr val="tx1"/>
              </a:solidFill>
              <a:round/>
              <a:headEnd/>
              <a:tailEnd/>
            </a:ln>
            <a:effectLst/>
          </p:spPr>
          <p:txBody>
            <a:bodyPr wrap="none" anchor="ctr"/>
            <a:lstStyle/>
            <a:p>
              <a:endParaRPr lang="en-US"/>
            </a:p>
          </p:txBody>
        </p:sp>
        <p:sp>
          <p:nvSpPr>
            <p:cNvPr id="30768" name="Line 48"/>
            <p:cNvSpPr>
              <a:spLocks noChangeShapeType="1"/>
            </p:cNvSpPr>
            <p:nvPr/>
          </p:nvSpPr>
          <p:spPr bwMode="auto">
            <a:xfrm>
              <a:off x="2832" y="1510"/>
              <a:ext cx="192"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30769" name="Line 49"/>
            <p:cNvSpPr>
              <a:spLocks noChangeShapeType="1"/>
            </p:cNvSpPr>
            <p:nvPr/>
          </p:nvSpPr>
          <p:spPr bwMode="auto">
            <a:xfrm flipH="1">
              <a:off x="3168" y="1510"/>
              <a:ext cx="192"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30770" name="Text Box 50"/>
            <p:cNvSpPr txBox="1">
              <a:spLocks noChangeArrowheads="1"/>
            </p:cNvSpPr>
            <p:nvPr/>
          </p:nvSpPr>
          <p:spPr bwMode="auto">
            <a:xfrm>
              <a:off x="3350" y="1342"/>
              <a:ext cx="404" cy="231"/>
            </a:xfrm>
            <a:prstGeom prst="rect">
              <a:avLst/>
            </a:prstGeom>
            <a:noFill/>
            <a:ln w="9525">
              <a:noFill/>
              <a:miter lim="800000"/>
              <a:headEnd/>
              <a:tailEnd/>
            </a:ln>
            <a:effectLst/>
          </p:spPr>
          <p:txBody>
            <a:bodyPr wrap="none">
              <a:spAutoFit/>
            </a:bodyPr>
            <a:lstStyle/>
            <a:p>
              <a:r>
                <a:rPr lang="en-US"/>
                <a:t>TCG</a:t>
              </a:r>
            </a:p>
          </p:txBody>
        </p:sp>
      </p:grpSp>
      <p:sp>
        <p:nvSpPr>
          <p:cNvPr id="30777" name="Text Box 57"/>
          <p:cNvSpPr txBox="1">
            <a:spLocks noChangeArrowheads="1"/>
          </p:cNvSpPr>
          <p:nvPr/>
        </p:nvSpPr>
        <p:spPr bwMode="auto">
          <a:xfrm>
            <a:off x="152400" y="5700713"/>
            <a:ext cx="2851150" cy="928687"/>
          </a:xfrm>
          <a:prstGeom prst="rect">
            <a:avLst/>
          </a:prstGeom>
          <a:solidFill>
            <a:srgbClr val="FFFF99"/>
          </a:solidFill>
          <a:ln w="12700">
            <a:solidFill>
              <a:schemeClr val="tx1"/>
            </a:solidFill>
            <a:miter lim="800000"/>
            <a:headEnd/>
            <a:tailEnd/>
          </a:ln>
          <a:effectLst/>
        </p:spPr>
        <p:txBody>
          <a:bodyPr wrap="none">
            <a:spAutoFit/>
          </a:bodyPr>
          <a:lstStyle/>
          <a:p>
            <a:r>
              <a:rPr lang="en-US"/>
              <a:t>It also causes a change in the</a:t>
            </a:r>
          </a:p>
          <a:p>
            <a:r>
              <a:rPr lang="en-US"/>
              <a:t>longitudinal CG (LCG), but</a:t>
            </a:r>
          </a:p>
          <a:p>
            <a:r>
              <a:rPr lang="en-US"/>
              <a:t>we’ll discuss that later...</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9" name="Rectangle 3"/>
          <p:cNvSpPr>
            <a:spLocks noGrp="1" noChangeArrowheads="1"/>
          </p:cNvSpPr>
          <p:nvPr>
            <p:ph type="body" idx="1"/>
          </p:nvPr>
        </p:nvSpPr>
        <p:spPr>
          <a:xfrm>
            <a:off x="685800" y="1295400"/>
            <a:ext cx="7772400" cy="4114800"/>
          </a:xfrm>
          <a:noFill/>
          <a:ln/>
        </p:spPr>
        <p:txBody>
          <a:bodyPr lIns="90488" tIns="44450" rIns="90488" bIns="44450"/>
          <a:lstStyle/>
          <a:p>
            <a:pPr>
              <a:buFont typeface="Wingdings" pitchFamily="2" charset="2"/>
              <a:buChar char="ü"/>
            </a:pPr>
            <a:r>
              <a:rPr lang="en-US" sz="2800" dirty="0"/>
              <a:t>Force × distance</a:t>
            </a:r>
          </a:p>
          <a:p>
            <a:pPr>
              <a:buFont typeface="Wingdings" pitchFamily="2" charset="2"/>
              <a:buChar char="ü"/>
            </a:pPr>
            <a:r>
              <a:rPr lang="en-US" sz="2800" dirty="0"/>
              <a:t>Equal and opposite forces applied with an offset distance to produce a rotation</a:t>
            </a:r>
          </a:p>
          <a:p>
            <a:pPr>
              <a:buFont typeface="Wingdings" pitchFamily="2" charset="2"/>
              <a:buChar char="ü"/>
            </a:pPr>
            <a:r>
              <a:rPr lang="en-US" sz="2800" dirty="0"/>
              <a:t> </a:t>
            </a:r>
            <a:r>
              <a:rPr lang="en-US" sz="2800" b="1" dirty="0" err="1">
                <a:latin typeface="Symbol" pitchFamily="18" charset="2"/>
              </a:rPr>
              <a:t>å</a:t>
            </a:r>
            <a:r>
              <a:rPr lang="en-US" sz="2800" b="1" dirty="0" err="1"/>
              <a:t>F</a:t>
            </a:r>
            <a:r>
              <a:rPr lang="en-US" sz="2800" dirty="0"/>
              <a:t>=0; </a:t>
            </a:r>
            <a:r>
              <a:rPr lang="en-US" sz="2800" b="1" dirty="0" err="1">
                <a:latin typeface="Symbol" pitchFamily="18" charset="2"/>
              </a:rPr>
              <a:t>å</a:t>
            </a:r>
            <a:r>
              <a:rPr lang="en-US" sz="2800" b="1" dirty="0" err="1"/>
              <a:t>M</a:t>
            </a:r>
            <a:r>
              <a:rPr lang="en-US" sz="2800" dirty="0"/>
              <a:t>=0</a:t>
            </a:r>
          </a:p>
          <a:p>
            <a:pPr>
              <a:buFont typeface="Wingdings" pitchFamily="2" charset="2"/>
              <a:buChar char="ü"/>
            </a:pPr>
            <a:r>
              <a:rPr lang="en-US" sz="2800" dirty="0"/>
              <a:t>P= </a:t>
            </a:r>
            <a:r>
              <a:rPr lang="en-US" sz="2800" dirty="0" err="1">
                <a:latin typeface="Symbol" pitchFamily="18" charset="2"/>
              </a:rPr>
              <a:t>r</a:t>
            </a:r>
            <a:r>
              <a:rPr lang="en-US" sz="2800" dirty="0" err="1"/>
              <a:t>gz</a:t>
            </a:r>
            <a:endParaRPr lang="en-US" sz="2800" dirty="0"/>
          </a:p>
          <a:p>
            <a:pPr>
              <a:buFont typeface="Wingdings" pitchFamily="2" charset="2"/>
              <a:buChar char="ü"/>
            </a:pPr>
            <a:r>
              <a:rPr lang="en-US" sz="2800" dirty="0" err="1"/>
              <a:t>M</a:t>
            </a:r>
            <a:r>
              <a:rPr lang="en-US" sz="2800" baseline="-25000" dirty="0" err="1"/>
              <a:t>x</a:t>
            </a:r>
            <a:r>
              <a:rPr lang="en-US" sz="2800" dirty="0"/>
              <a:t>=</a:t>
            </a:r>
            <a:r>
              <a:rPr lang="en-US" sz="2800" dirty="0" err="1">
                <a:latin typeface="Symbol" pitchFamily="18" charset="2"/>
              </a:rPr>
              <a:t>ò</a:t>
            </a:r>
            <a:r>
              <a:rPr lang="en-US" sz="2800" dirty="0" err="1"/>
              <a:t>ydA</a:t>
            </a:r>
            <a:endParaRPr lang="en-US" sz="2800" dirty="0"/>
          </a:p>
          <a:p>
            <a:pPr>
              <a:buFont typeface="Wingdings" pitchFamily="2" charset="2"/>
              <a:buChar char="ü"/>
            </a:pPr>
            <a:r>
              <a:rPr lang="en-US" sz="2800" dirty="0"/>
              <a:t>Translational: heave, surge, sway</a:t>
            </a:r>
          </a:p>
          <a:p>
            <a:pPr>
              <a:buFont typeface="Wingdings" pitchFamily="2" charset="2"/>
              <a:buChar char="ü"/>
            </a:pPr>
            <a:r>
              <a:rPr lang="en-US" sz="2800" dirty="0"/>
              <a:t>Rotational: roll, pitch, yaw</a:t>
            </a:r>
          </a:p>
          <a:p>
            <a:pPr>
              <a:buFont typeface="Wingdings" pitchFamily="2" charset="2"/>
              <a:buChar char="ü"/>
            </a:pPr>
            <a:r>
              <a:rPr lang="en-US" sz="2800" dirty="0"/>
              <a:t>List, trim, heel</a:t>
            </a:r>
          </a:p>
          <a:p>
            <a:pPr>
              <a:buFont typeface="Wingdings" pitchFamily="2" charset="2"/>
              <a:buChar char="ü"/>
            </a:pPr>
            <a:r>
              <a:rPr lang="en-US" sz="2800" dirty="0"/>
              <a:t>p/</a:t>
            </a:r>
            <a:r>
              <a:rPr lang="en-US" sz="2800" dirty="0">
                <a:latin typeface="Symbol" pitchFamily="18" charset="2"/>
              </a:rPr>
              <a:t>r</a:t>
            </a:r>
            <a:r>
              <a:rPr lang="en-US" sz="2800" dirty="0"/>
              <a:t>+V²/2+gz=constant</a:t>
            </a:r>
          </a:p>
        </p:txBody>
      </p:sp>
      <p:sp>
        <p:nvSpPr>
          <p:cNvPr id="270341" name="Rectangle 5"/>
          <p:cNvSpPr>
            <a:spLocks noGrp="1" noChangeArrowheads="1"/>
          </p:cNvSpPr>
          <p:nvPr>
            <p:ph type="title"/>
          </p:nvPr>
        </p:nvSpPr>
        <p:spPr>
          <a:xfrm>
            <a:off x="152400" y="76200"/>
            <a:ext cx="8839200" cy="762000"/>
          </a:xfrm>
          <a:noFill/>
          <a:ln/>
        </p:spPr>
        <p:txBody>
          <a:bodyPr lIns="90488" tIns="44450" rIns="90488" bIns="44450"/>
          <a:lstStyle/>
          <a:p>
            <a:r>
              <a:rPr lang="en-US" sz="4000"/>
              <a:t>Chapter 1: Engineering Fundamentals</a:t>
            </a:r>
          </a:p>
        </p:txBody>
      </p:sp>
    </p:spTree>
  </p:cSld>
  <p:clrMapOvr>
    <a:masterClrMapping/>
  </p:clrMapOvr>
  <p:transition>
    <p:cut/>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a:xfrm>
            <a:off x="381000" y="-152400"/>
            <a:ext cx="8458200" cy="1143000"/>
          </a:xfrm>
          <a:noFill/>
          <a:ln/>
        </p:spPr>
        <p:txBody>
          <a:bodyPr lIns="90488" tIns="44450" rIns="90488" bIns="44450"/>
          <a:lstStyle/>
          <a:p>
            <a:r>
              <a:rPr lang="en-US" sz="4000">
                <a:solidFill>
                  <a:schemeClr val="tx1"/>
                </a:solidFill>
              </a:rPr>
              <a:t>Chapter 2: Hull Form and Geometry</a:t>
            </a:r>
          </a:p>
        </p:txBody>
      </p:sp>
      <p:sp>
        <p:nvSpPr>
          <p:cNvPr id="272387" name="Rectangle 3"/>
          <p:cNvSpPr>
            <a:spLocks noGrp="1" noChangeArrowheads="1"/>
          </p:cNvSpPr>
          <p:nvPr>
            <p:ph type="body" idx="1"/>
          </p:nvPr>
        </p:nvSpPr>
        <p:spPr>
          <a:xfrm>
            <a:off x="685800" y="1219200"/>
            <a:ext cx="7772400" cy="4114800"/>
          </a:xfrm>
          <a:noFill/>
          <a:ln/>
        </p:spPr>
        <p:txBody>
          <a:bodyPr lIns="90488" tIns="44450" rIns="90488" bIns="44450"/>
          <a:lstStyle/>
          <a:p>
            <a:pPr>
              <a:buFont typeface="Wingdings" pitchFamily="2" charset="2"/>
              <a:buChar char="ü"/>
            </a:pPr>
            <a:r>
              <a:rPr lang="en-US"/>
              <a:t>Categorizing ships</a:t>
            </a:r>
          </a:p>
          <a:p>
            <a:pPr>
              <a:buFont typeface="Wingdings" pitchFamily="2" charset="2"/>
              <a:buChar char="ü"/>
            </a:pPr>
            <a:r>
              <a:rPr lang="en-US"/>
              <a:t>Ways to represent the hull form</a:t>
            </a:r>
          </a:p>
          <a:p>
            <a:pPr>
              <a:buFont typeface="Wingdings" pitchFamily="2" charset="2"/>
              <a:buChar char="ü"/>
            </a:pPr>
            <a:r>
              <a:rPr lang="en-US"/>
              <a:t>Table of Offsets</a:t>
            </a:r>
          </a:p>
          <a:p>
            <a:pPr>
              <a:buFont typeface="Wingdings" pitchFamily="2" charset="2"/>
              <a:buChar char="ü"/>
            </a:pPr>
            <a:r>
              <a:rPr lang="en-US"/>
              <a:t>Hull form characteristics</a:t>
            </a:r>
          </a:p>
          <a:p>
            <a:pPr>
              <a:buFont typeface="Wingdings" pitchFamily="2" charset="2"/>
              <a:buChar char="ü"/>
            </a:pPr>
            <a:r>
              <a:rPr lang="en-US"/>
              <a:t>Centroids</a:t>
            </a:r>
          </a:p>
          <a:p>
            <a:pPr>
              <a:buFont typeface="Wingdings" pitchFamily="2" charset="2"/>
              <a:buChar char="ü"/>
            </a:pPr>
            <a:r>
              <a:rPr lang="en-US"/>
              <a:t>Center of Flotation, Center of Buoyancy</a:t>
            </a:r>
          </a:p>
          <a:p>
            <a:pPr>
              <a:buFont typeface="Wingdings" pitchFamily="2" charset="2"/>
              <a:buChar char="ü"/>
            </a:pPr>
            <a:r>
              <a:rPr lang="en-US"/>
              <a:t>Simpson’s Rule</a:t>
            </a:r>
          </a:p>
          <a:p>
            <a:pPr>
              <a:buFont typeface="Wingdings" pitchFamily="2" charset="2"/>
              <a:buChar char="ü"/>
            </a:pPr>
            <a:r>
              <a:rPr lang="en-US"/>
              <a:t>Curves of Form</a:t>
            </a:r>
          </a:p>
        </p:txBody>
      </p:sp>
    </p:spTree>
  </p:cSld>
  <p:clrMapOvr>
    <a:masterClrMapping/>
  </p:clrMapOvr>
  <p:transition>
    <p:cut/>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5" name="Rectangle 3"/>
          <p:cNvSpPr>
            <a:spLocks noGrp="1" noChangeArrowheads="1"/>
          </p:cNvSpPr>
          <p:nvPr>
            <p:ph type="body" idx="1"/>
          </p:nvPr>
        </p:nvSpPr>
        <p:spPr>
          <a:xfrm>
            <a:off x="304800" y="533400"/>
            <a:ext cx="8534400" cy="4114800"/>
          </a:xfrm>
          <a:noFill/>
          <a:ln/>
        </p:spPr>
        <p:txBody>
          <a:bodyPr lIns="90488" tIns="44450" rIns="90488" bIns="44450"/>
          <a:lstStyle/>
          <a:p>
            <a:pPr>
              <a:buFontTx/>
              <a:buNone/>
            </a:pPr>
            <a:r>
              <a:rPr lang="en-US" sz="2800"/>
              <a:t>Plans</a:t>
            </a:r>
          </a:p>
          <a:p>
            <a:pPr lvl="1">
              <a:buFontTx/>
              <a:buNone/>
            </a:pPr>
            <a:r>
              <a:rPr lang="en-US" sz="2400"/>
              <a:t>Body: Section Lines</a:t>
            </a:r>
          </a:p>
          <a:p>
            <a:pPr lvl="1">
              <a:buFontTx/>
              <a:buNone/>
            </a:pPr>
            <a:r>
              <a:rPr lang="en-US" sz="2400"/>
              <a:t>Sheer: Buttock Lines</a:t>
            </a:r>
          </a:p>
          <a:p>
            <a:pPr lvl="1">
              <a:buFontTx/>
              <a:buNone/>
            </a:pPr>
            <a:r>
              <a:rPr lang="en-US" sz="2400"/>
              <a:t>Half-Breadth: Waterlines</a:t>
            </a:r>
          </a:p>
          <a:p>
            <a:pPr lvl="1">
              <a:buFontTx/>
              <a:buNone/>
            </a:pPr>
            <a:endParaRPr lang="en-US" sz="2400"/>
          </a:p>
          <a:p>
            <a:pPr>
              <a:buFontTx/>
              <a:buNone/>
            </a:pPr>
            <a:r>
              <a:rPr lang="en-US" sz="2800"/>
              <a:t>Depth(D), draft(T), beam(B), freeboard</a:t>
            </a:r>
          </a:p>
          <a:p>
            <a:pPr>
              <a:buFontTx/>
              <a:buNone/>
            </a:pPr>
            <a:endParaRPr lang="en-US" sz="1000"/>
          </a:p>
          <a:p>
            <a:pPr>
              <a:buFontTx/>
              <a:buNone/>
            </a:pPr>
            <a:r>
              <a:rPr lang="en-US" sz="2800"/>
              <a:t>Centroid (location): LCF=(2/A</a:t>
            </a:r>
            <a:r>
              <a:rPr lang="en-US" sz="2800" baseline="-25000"/>
              <a:t>WP</a:t>
            </a:r>
            <a:r>
              <a:rPr lang="en-US" sz="2800"/>
              <a:t>)*</a:t>
            </a:r>
            <a:r>
              <a:rPr lang="en-US" sz="2800">
                <a:latin typeface="Symbol" pitchFamily="18" charset="2"/>
              </a:rPr>
              <a:t>ò</a:t>
            </a:r>
            <a:r>
              <a:rPr lang="en-US" sz="2800"/>
              <a:t>xdA</a:t>
            </a:r>
          </a:p>
          <a:p>
            <a:pPr lvl="1">
              <a:buFontTx/>
              <a:buNone/>
            </a:pPr>
            <a:r>
              <a:rPr lang="en-US" sz="2400"/>
              <a:t>Center of waterplane area</a:t>
            </a:r>
          </a:p>
          <a:p>
            <a:pPr lvl="1">
              <a:buFontTx/>
              <a:buNone/>
            </a:pPr>
            <a:r>
              <a:rPr lang="en-US" sz="2400"/>
              <a:t>Center of submerged volume</a:t>
            </a:r>
          </a:p>
          <a:p>
            <a:pPr>
              <a:buFontTx/>
              <a:buNone/>
            </a:pPr>
            <a:r>
              <a:rPr lang="en-US" sz="2800"/>
              <a:t>     </a:t>
            </a:r>
            <a:r>
              <a:rPr lang="en-US" sz="2400">
                <a:latin typeface="Symbol" pitchFamily="18" charset="2"/>
              </a:rPr>
              <a:t>ò</a:t>
            </a:r>
            <a:r>
              <a:rPr lang="en-US" sz="2400"/>
              <a:t>ydx=</a:t>
            </a:r>
            <a:r>
              <a:rPr lang="en-US" sz="2400">
                <a:latin typeface="Symbol" pitchFamily="18" charset="2"/>
              </a:rPr>
              <a:t>D</a:t>
            </a:r>
            <a:r>
              <a:rPr lang="en-US" sz="2400"/>
              <a:t>x/3*[</a:t>
            </a:r>
            <a:r>
              <a:rPr lang="en-US" sz="2400">
                <a:solidFill>
                  <a:srgbClr val="FF0000"/>
                </a:solidFill>
              </a:rPr>
              <a:t>1</a:t>
            </a:r>
            <a:r>
              <a:rPr lang="en-US" sz="2400"/>
              <a:t>y</a:t>
            </a:r>
            <a:r>
              <a:rPr lang="en-US" sz="2400" baseline="-25000"/>
              <a:t>0</a:t>
            </a:r>
            <a:r>
              <a:rPr lang="en-US" sz="2400"/>
              <a:t>+</a:t>
            </a:r>
            <a:r>
              <a:rPr lang="en-US" sz="2400">
                <a:solidFill>
                  <a:srgbClr val="FF0000"/>
                </a:solidFill>
              </a:rPr>
              <a:t>4</a:t>
            </a:r>
            <a:r>
              <a:rPr lang="en-US" sz="2400"/>
              <a:t>y</a:t>
            </a:r>
            <a:r>
              <a:rPr lang="en-US" sz="2400" baseline="-25000"/>
              <a:t>1</a:t>
            </a:r>
            <a:r>
              <a:rPr lang="en-US" sz="2400"/>
              <a:t>+</a:t>
            </a:r>
            <a:r>
              <a:rPr lang="en-US" sz="2400">
                <a:solidFill>
                  <a:srgbClr val="FF0000"/>
                </a:solidFill>
              </a:rPr>
              <a:t>2</a:t>
            </a:r>
            <a:r>
              <a:rPr lang="en-US" sz="2400"/>
              <a:t>y</a:t>
            </a:r>
            <a:r>
              <a:rPr lang="en-US" sz="2400" baseline="-25000"/>
              <a:t>2</a:t>
            </a:r>
            <a:r>
              <a:rPr lang="en-US" sz="2400"/>
              <a:t>+</a:t>
            </a:r>
            <a:r>
              <a:rPr lang="en-US" sz="2400">
                <a:solidFill>
                  <a:srgbClr val="FF0000"/>
                </a:solidFill>
              </a:rPr>
              <a:t>4</a:t>
            </a:r>
            <a:r>
              <a:rPr lang="en-US" sz="2400"/>
              <a:t>y</a:t>
            </a:r>
            <a:r>
              <a:rPr lang="en-US" sz="2400" baseline="-25000"/>
              <a:t>3</a:t>
            </a:r>
            <a:r>
              <a:rPr lang="en-US" sz="2400"/>
              <a:t>+…+</a:t>
            </a:r>
            <a:r>
              <a:rPr lang="en-US" sz="2400">
                <a:solidFill>
                  <a:srgbClr val="FF0000"/>
                </a:solidFill>
              </a:rPr>
              <a:t>2</a:t>
            </a:r>
            <a:r>
              <a:rPr lang="en-US" sz="2400"/>
              <a:t>y</a:t>
            </a:r>
            <a:r>
              <a:rPr lang="en-US" sz="2400" baseline="-25000"/>
              <a:t>n-2</a:t>
            </a:r>
            <a:r>
              <a:rPr lang="en-US" sz="2400"/>
              <a:t>+</a:t>
            </a:r>
            <a:r>
              <a:rPr lang="en-US" sz="2400">
                <a:solidFill>
                  <a:srgbClr val="FF0000"/>
                </a:solidFill>
              </a:rPr>
              <a:t>4</a:t>
            </a:r>
            <a:r>
              <a:rPr lang="en-US" sz="2400"/>
              <a:t>y</a:t>
            </a:r>
            <a:r>
              <a:rPr lang="en-US" sz="2400" baseline="-25000"/>
              <a:t>n-1</a:t>
            </a:r>
            <a:r>
              <a:rPr lang="en-US" sz="2400"/>
              <a:t>+</a:t>
            </a:r>
            <a:r>
              <a:rPr lang="en-US" sz="2400">
                <a:solidFill>
                  <a:srgbClr val="FF0000"/>
                </a:solidFill>
              </a:rPr>
              <a:t>1</a:t>
            </a:r>
            <a:r>
              <a:rPr lang="en-US" sz="2400"/>
              <a:t>y</a:t>
            </a:r>
            <a:r>
              <a:rPr lang="en-US" sz="2400" baseline="-25000"/>
              <a:t>n</a:t>
            </a:r>
            <a:r>
              <a:rPr lang="en-US" sz="2400"/>
              <a:t>]</a:t>
            </a:r>
          </a:p>
          <a:p>
            <a:pPr>
              <a:buFontTx/>
              <a:buNone/>
            </a:pPr>
            <a:r>
              <a:rPr lang="en-US" sz="2400"/>
              <a:t> </a:t>
            </a:r>
          </a:p>
          <a:p>
            <a:pPr>
              <a:buFontTx/>
              <a:buNone/>
            </a:pPr>
            <a:r>
              <a:rPr lang="en-US" sz="2400">
                <a:latin typeface="Symbol" pitchFamily="18" charset="2"/>
              </a:rPr>
              <a:t>D</a:t>
            </a:r>
            <a:r>
              <a:rPr lang="en-US" sz="2400"/>
              <a:t>, LCB, KB, TPI, A</a:t>
            </a:r>
            <a:r>
              <a:rPr lang="en-US" sz="2400" baseline="-25000"/>
              <a:t>WP</a:t>
            </a:r>
            <a:r>
              <a:rPr lang="en-US" sz="2400"/>
              <a:t>, LCF, MT1”, KM</a:t>
            </a:r>
            <a:r>
              <a:rPr lang="en-US" sz="2400" baseline="-25000"/>
              <a:t>L</a:t>
            </a:r>
            <a:r>
              <a:rPr lang="en-US" sz="2400"/>
              <a:t>, KM</a:t>
            </a:r>
            <a:r>
              <a:rPr lang="en-US" sz="2400" baseline="-25000"/>
              <a:t>T</a:t>
            </a:r>
          </a:p>
          <a:p>
            <a:pPr lvl="1">
              <a:buFontTx/>
              <a:buNone/>
            </a:pPr>
            <a:r>
              <a:rPr lang="en-US" sz="2400"/>
              <a:t>Draft-&gt;proper curve, proper axis, proper multiple/units</a:t>
            </a:r>
          </a:p>
        </p:txBody>
      </p:sp>
      <p:sp>
        <p:nvSpPr>
          <p:cNvPr id="274437" name="Rectangle 5"/>
          <p:cNvSpPr>
            <a:spLocks noGrp="1" noChangeArrowheads="1"/>
          </p:cNvSpPr>
          <p:nvPr>
            <p:ph type="title"/>
          </p:nvPr>
        </p:nvSpPr>
        <p:spPr>
          <a:xfrm>
            <a:off x="381000" y="-304800"/>
            <a:ext cx="8458200" cy="1143000"/>
          </a:xfrm>
          <a:noFill/>
          <a:ln/>
        </p:spPr>
        <p:txBody>
          <a:bodyPr lIns="90488" tIns="44450" rIns="90488" bIns="44450"/>
          <a:lstStyle/>
          <a:p>
            <a:r>
              <a:rPr lang="en-US" sz="4000"/>
              <a:t>Chapter 2: Hull Form and Geometry</a:t>
            </a:r>
          </a:p>
        </p:txBody>
      </p:sp>
    </p:spTree>
  </p:cSld>
  <p:clrMapOvr>
    <a:masterClrMapping/>
  </p:clrMapOvr>
  <p:transition>
    <p:cut/>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276483"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276484" name="Rectangle 4"/>
          <p:cNvSpPr>
            <a:spLocks noGrp="1" noChangeArrowheads="1"/>
          </p:cNvSpPr>
          <p:nvPr>
            <p:ph type="title"/>
          </p:nvPr>
        </p:nvSpPr>
        <p:spPr>
          <a:xfrm>
            <a:off x="-1905000" y="-304800"/>
            <a:ext cx="7772400" cy="1143000"/>
          </a:xfrm>
          <a:noFill/>
          <a:ln/>
        </p:spPr>
        <p:txBody>
          <a:bodyPr lIns="90488" tIns="44450" rIns="90488" bIns="44450"/>
          <a:lstStyle/>
          <a:p>
            <a:r>
              <a:rPr lang="en-US" sz="4000"/>
              <a:t>Simpson Integrals</a:t>
            </a:r>
          </a:p>
        </p:txBody>
      </p:sp>
      <p:sp>
        <p:nvSpPr>
          <p:cNvPr id="276485" name="Rectangle 5"/>
          <p:cNvSpPr>
            <a:spLocks noGrp="1" noChangeArrowheads="1"/>
          </p:cNvSpPr>
          <p:nvPr>
            <p:ph type="body" idx="1"/>
          </p:nvPr>
        </p:nvSpPr>
        <p:spPr>
          <a:xfrm>
            <a:off x="0" y="762000"/>
            <a:ext cx="6248400" cy="2895600"/>
          </a:xfrm>
          <a:noFill/>
          <a:ln/>
        </p:spPr>
        <p:txBody>
          <a:bodyPr lIns="90488" tIns="44450" rIns="90488" bIns="44450"/>
          <a:lstStyle/>
          <a:p>
            <a:pPr>
              <a:lnSpc>
                <a:spcPct val="90000"/>
              </a:lnSpc>
              <a:buFontTx/>
              <a:buNone/>
            </a:pPr>
            <a:r>
              <a:rPr lang="en-US" sz="2000"/>
              <a:t>See your “Equations and Conversions” Sheet</a:t>
            </a:r>
          </a:p>
          <a:p>
            <a:pPr>
              <a:lnSpc>
                <a:spcPct val="90000"/>
              </a:lnSpc>
              <a:buFontTx/>
              <a:buNone/>
            </a:pPr>
            <a:endParaRPr lang="en-US" sz="2800"/>
          </a:p>
          <a:p>
            <a:pPr>
              <a:lnSpc>
                <a:spcPct val="90000"/>
              </a:lnSpc>
              <a:buFontTx/>
              <a:buNone/>
            </a:pPr>
            <a:r>
              <a:rPr lang="en-US" sz="2800"/>
              <a:t>Waterplane Area</a:t>
            </a:r>
          </a:p>
          <a:p>
            <a:pPr lvl="1">
              <a:lnSpc>
                <a:spcPct val="90000"/>
              </a:lnSpc>
              <a:buFontTx/>
              <a:buNone/>
            </a:pPr>
            <a:r>
              <a:rPr lang="en-US" sz="1800"/>
              <a:t>A</a:t>
            </a:r>
            <a:r>
              <a:rPr lang="en-US" sz="1800" baseline="-25000"/>
              <a:t>WP</a:t>
            </a:r>
            <a:r>
              <a:rPr lang="en-US" sz="1800"/>
              <a:t>=2</a:t>
            </a:r>
            <a:r>
              <a:rPr lang="en-US" sz="1800">
                <a:latin typeface="Symbol" pitchFamily="18" charset="2"/>
              </a:rPr>
              <a:t>ò</a:t>
            </a:r>
            <a:r>
              <a:rPr lang="en-US" sz="1800"/>
              <a:t>ydx; where integral is half breadths by station</a:t>
            </a:r>
          </a:p>
          <a:p>
            <a:pPr>
              <a:lnSpc>
                <a:spcPct val="90000"/>
              </a:lnSpc>
            </a:pPr>
            <a:endParaRPr lang="en-US" sz="2800"/>
          </a:p>
          <a:p>
            <a:pPr>
              <a:lnSpc>
                <a:spcPct val="90000"/>
              </a:lnSpc>
              <a:buFontTx/>
              <a:buNone/>
            </a:pPr>
            <a:endParaRPr lang="en-US" sz="2800"/>
          </a:p>
          <a:p>
            <a:pPr>
              <a:lnSpc>
                <a:spcPct val="90000"/>
              </a:lnSpc>
              <a:buFontTx/>
              <a:buNone/>
            </a:pPr>
            <a:endParaRPr lang="en-US" sz="2800"/>
          </a:p>
          <a:p>
            <a:pPr>
              <a:lnSpc>
                <a:spcPct val="90000"/>
              </a:lnSpc>
              <a:buFontTx/>
              <a:buNone/>
            </a:pPr>
            <a:r>
              <a:rPr lang="en-US" sz="2800"/>
              <a:t>Sectional Area</a:t>
            </a:r>
          </a:p>
          <a:p>
            <a:pPr lvl="1">
              <a:lnSpc>
                <a:spcPct val="90000"/>
              </a:lnSpc>
              <a:buFontTx/>
              <a:buNone/>
            </a:pPr>
            <a:r>
              <a:rPr lang="en-US" sz="1800"/>
              <a:t>A</a:t>
            </a:r>
            <a:r>
              <a:rPr lang="en-US" sz="1800" baseline="-25000"/>
              <a:t>sect</a:t>
            </a:r>
            <a:r>
              <a:rPr lang="en-US" sz="1800"/>
              <a:t>=2</a:t>
            </a:r>
            <a:r>
              <a:rPr lang="en-US" sz="1800">
                <a:latin typeface="Symbol" pitchFamily="18" charset="2"/>
              </a:rPr>
              <a:t>ò</a:t>
            </a:r>
            <a:r>
              <a:rPr lang="en-US" sz="1800"/>
              <a:t>ydz; where integral is half breadths by waterline</a:t>
            </a:r>
          </a:p>
          <a:p>
            <a:pPr>
              <a:lnSpc>
                <a:spcPct val="90000"/>
              </a:lnSpc>
              <a:buFontTx/>
              <a:buNone/>
            </a:pPr>
            <a:endParaRPr lang="en-US" sz="2800"/>
          </a:p>
        </p:txBody>
      </p:sp>
      <p:sp>
        <p:nvSpPr>
          <p:cNvPr id="276486" name="Line 6"/>
          <p:cNvSpPr>
            <a:spLocks noChangeShapeType="1"/>
          </p:cNvSpPr>
          <p:nvPr/>
        </p:nvSpPr>
        <p:spPr bwMode="auto">
          <a:xfrm flipV="1">
            <a:off x="6172200" y="571500"/>
            <a:ext cx="0" cy="914400"/>
          </a:xfrm>
          <a:prstGeom prst="line">
            <a:avLst/>
          </a:prstGeom>
          <a:noFill/>
          <a:ln w="12700">
            <a:solidFill>
              <a:schemeClr val="tx1"/>
            </a:solidFill>
            <a:round/>
            <a:headEnd/>
            <a:tailEnd type="triangle" w="med" len="med"/>
          </a:ln>
          <a:effectLst/>
        </p:spPr>
        <p:txBody>
          <a:bodyPr/>
          <a:lstStyle/>
          <a:p>
            <a:endParaRPr lang="en-US"/>
          </a:p>
        </p:txBody>
      </p:sp>
      <p:sp>
        <p:nvSpPr>
          <p:cNvPr id="276487" name="Line 7"/>
          <p:cNvSpPr>
            <a:spLocks noChangeShapeType="1"/>
          </p:cNvSpPr>
          <p:nvPr/>
        </p:nvSpPr>
        <p:spPr bwMode="auto">
          <a:xfrm>
            <a:off x="6172200" y="1485900"/>
            <a:ext cx="2209800" cy="0"/>
          </a:xfrm>
          <a:prstGeom prst="line">
            <a:avLst/>
          </a:prstGeom>
          <a:noFill/>
          <a:ln w="12700">
            <a:solidFill>
              <a:schemeClr val="tx1"/>
            </a:solidFill>
            <a:round/>
            <a:headEnd/>
            <a:tailEnd type="triangle" w="med" len="med"/>
          </a:ln>
          <a:effectLst/>
        </p:spPr>
        <p:txBody>
          <a:bodyPr/>
          <a:lstStyle/>
          <a:p>
            <a:endParaRPr lang="en-US"/>
          </a:p>
        </p:txBody>
      </p:sp>
      <p:sp>
        <p:nvSpPr>
          <p:cNvPr id="276488" name="Arc 8"/>
          <p:cNvSpPr>
            <a:spLocks/>
          </p:cNvSpPr>
          <p:nvPr/>
        </p:nvSpPr>
        <p:spPr bwMode="auto">
          <a:xfrm>
            <a:off x="6173788" y="573088"/>
            <a:ext cx="2133600" cy="914400"/>
          </a:xfrm>
          <a:custGeom>
            <a:avLst/>
            <a:gdLst>
              <a:gd name="G0" fmla="+- 21600 0 0"/>
              <a:gd name="G1" fmla="+- 21600 0 0"/>
              <a:gd name="G2" fmla="+- 21600 0 0"/>
              <a:gd name="T0" fmla="*/ 0 w 21600"/>
              <a:gd name="T1" fmla="*/ 21562 h 21600"/>
              <a:gd name="T2" fmla="*/ 2156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62"/>
                </a:moveTo>
                <a:cubicBezTo>
                  <a:pt x="20" y="9659"/>
                  <a:pt x="9665" y="17"/>
                  <a:pt x="21568" y="0"/>
                </a:cubicBezTo>
              </a:path>
              <a:path w="21600" h="21600" stroke="0" extrusionOk="0">
                <a:moveTo>
                  <a:pt x="0" y="21562"/>
                </a:moveTo>
                <a:cubicBezTo>
                  <a:pt x="20" y="9659"/>
                  <a:pt x="9665" y="17"/>
                  <a:pt x="21568" y="0"/>
                </a:cubicBezTo>
                <a:lnTo>
                  <a:pt x="21600" y="21600"/>
                </a:lnTo>
                <a:close/>
              </a:path>
            </a:pathLst>
          </a:custGeom>
          <a:noFill/>
          <a:ln w="12700" cap="rnd">
            <a:solidFill>
              <a:schemeClr val="tx1"/>
            </a:solidFill>
            <a:round/>
            <a:headEnd/>
            <a:tailEnd/>
          </a:ln>
          <a:effectLst/>
        </p:spPr>
        <p:txBody>
          <a:bodyPr/>
          <a:lstStyle/>
          <a:p>
            <a:endParaRPr lang="en-US"/>
          </a:p>
        </p:txBody>
      </p:sp>
      <p:sp>
        <p:nvSpPr>
          <p:cNvPr id="276489" name="Rectangle 9"/>
          <p:cNvSpPr>
            <a:spLocks noChangeArrowheads="1"/>
          </p:cNvSpPr>
          <p:nvPr/>
        </p:nvSpPr>
        <p:spPr bwMode="auto">
          <a:xfrm>
            <a:off x="8367713" y="1371600"/>
            <a:ext cx="290512" cy="271463"/>
          </a:xfrm>
          <a:prstGeom prst="rect">
            <a:avLst/>
          </a:prstGeom>
          <a:noFill/>
          <a:ln w="12700">
            <a:noFill/>
            <a:miter lim="800000"/>
            <a:headEnd/>
            <a:tailEnd/>
          </a:ln>
          <a:effectLst/>
        </p:spPr>
        <p:txBody>
          <a:bodyPr wrap="none" lIns="90488" tIns="44450" rIns="90488" bIns="44450">
            <a:spAutoFit/>
          </a:bodyPr>
          <a:lstStyle/>
          <a:p>
            <a:r>
              <a:rPr lang="en-US" sz="1200"/>
              <a:t>X</a:t>
            </a:r>
          </a:p>
        </p:txBody>
      </p:sp>
      <p:sp>
        <p:nvSpPr>
          <p:cNvPr id="276490" name="Rectangle 10"/>
          <p:cNvSpPr>
            <a:spLocks noChangeArrowheads="1"/>
          </p:cNvSpPr>
          <p:nvPr/>
        </p:nvSpPr>
        <p:spPr bwMode="auto">
          <a:xfrm>
            <a:off x="6032500" y="374650"/>
            <a:ext cx="290513" cy="271463"/>
          </a:xfrm>
          <a:prstGeom prst="rect">
            <a:avLst/>
          </a:prstGeom>
          <a:noFill/>
          <a:ln w="12700">
            <a:noFill/>
            <a:miter lim="800000"/>
            <a:headEnd/>
            <a:tailEnd/>
          </a:ln>
          <a:effectLst/>
        </p:spPr>
        <p:txBody>
          <a:bodyPr wrap="none" lIns="90488" tIns="44450" rIns="90488" bIns="44450">
            <a:spAutoFit/>
          </a:bodyPr>
          <a:lstStyle/>
          <a:p>
            <a:r>
              <a:rPr lang="en-US" sz="1200"/>
              <a:t>Y</a:t>
            </a:r>
          </a:p>
        </p:txBody>
      </p:sp>
      <p:sp>
        <p:nvSpPr>
          <p:cNvPr id="276491" name="Rectangle 11"/>
          <p:cNvSpPr>
            <a:spLocks noChangeArrowheads="1"/>
          </p:cNvSpPr>
          <p:nvPr/>
        </p:nvSpPr>
        <p:spPr bwMode="auto">
          <a:xfrm>
            <a:off x="5624513" y="685800"/>
            <a:ext cx="722312" cy="636588"/>
          </a:xfrm>
          <a:prstGeom prst="rect">
            <a:avLst/>
          </a:prstGeom>
          <a:noFill/>
          <a:ln w="12700">
            <a:noFill/>
            <a:miter lim="800000"/>
            <a:headEnd/>
            <a:tailEnd/>
          </a:ln>
          <a:effectLst/>
        </p:spPr>
        <p:txBody>
          <a:bodyPr wrap="none" lIns="90488" tIns="44450" rIns="90488" bIns="44450">
            <a:spAutoFit/>
          </a:bodyPr>
          <a:lstStyle/>
          <a:p>
            <a:r>
              <a:rPr lang="en-US" sz="1200"/>
              <a:t>Half-</a:t>
            </a:r>
          </a:p>
          <a:p>
            <a:r>
              <a:rPr lang="en-US" sz="1200"/>
              <a:t>Breadths</a:t>
            </a:r>
          </a:p>
          <a:p>
            <a:r>
              <a:rPr lang="en-US" sz="1200"/>
              <a:t>(feet)</a:t>
            </a:r>
          </a:p>
        </p:txBody>
      </p:sp>
      <p:sp>
        <p:nvSpPr>
          <p:cNvPr id="276492" name="Rectangle 12"/>
          <p:cNvSpPr>
            <a:spLocks noChangeArrowheads="1"/>
          </p:cNvSpPr>
          <p:nvPr/>
        </p:nvSpPr>
        <p:spPr bwMode="auto">
          <a:xfrm>
            <a:off x="7021513" y="1447800"/>
            <a:ext cx="671512" cy="271463"/>
          </a:xfrm>
          <a:prstGeom prst="rect">
            <a:avLst/>
          </a:prstGeom>
          <a:noFill/>
          <a:ln w="12700">
            <a:noFill/>
            <a:miter lim="800000"/>
            <a:headEnd/>
            <a:tailEnd/>
          </a:ln>
          <a:effectLst/>
        </p:spPr>
        <p:txBody>
          <a:bodyPr wrap="none" lIns="90488" tIns="44450" rIns="90488" bIns="44450">
            <a:spAutoFit/>
          </a:bodyPr>
          <a:lstStyle/>
          <a:p>
            <a:r>
              <a:rPr lang="en-US" sz="1200"/>
              <a:t>Stations</a:t>
            </a:r>
          </a:p>
        </p:txBody>
      </p:sp>
      <p:sp>
        <p:nvSpPr>
          <p:cNvPr id="276493" name="Line 13"/>
          <p:cNvSpPr>
            <a:spLocks noChangeShapeType="1"/>
          </p:cNvSpPr>
          <p:nvPr/>
        </p:nvSpPr>
        <p:spPr bwMode="auto">
          <a:xfrm flipV="1">
            <a:off x="7239000" y="723900"/>
            <a:ext cx="0" cy="762000"/>
          </a:xfrm>
          <a:prstGeom prst="line">
            <a:avLst/>
          </a:prstGeom>
          <a:noFill/>
          <a:ln w="12700">
            <a:solidFill>
              <a:schemeClr val="tx1"/>
            </a:solidFill>
            <a:round/>
            <a:headEnd/>
            <a:tailEnd type="triangle" w="med" len="med"/>
          </a:ln>
          <a:effectLst/>
        </p:spPr>
        <p:txBody>
          <a:bodyPr/>
          <a:lstStyle/>
          <a:p>
            <a:endParaRPr lang="en-US"/>
          </a:p>
        </p:txBody>
      </p:sp>
      <p:sp>
        <p:nvSpPr>
          <p:cNvPr id="276494" name="Line 14"/>
          <p:cNvSpPr>
            <a:spLocks noChangeShapeType="1"/>
          </p:cNvSpPr>
          <p:nvPr/>
        </p:nvSpPr>
        <p:spPr bwMode="auto">
          <a:xfrm>
            <a:off x="7162800" y="723900"/>
            <a:ext cx="0" cy="762000"/>
          </a:xfrm>
          <a:prstGeom prst="line">
            <a:avLst/>
          </a:prstGeom>
          <a:noFill/>
          <a:ln w="12700">
            <a:solidFill>
              <a:schemeClr val="tx1"/>
            </a:solidFill>
            <a:round/>
            <a:headEnd/>
            <a:tailEnd/>
          </a:ln>
          <a:effectLst/>
        </p:spPr>
        <p:txBody>
          <a:bodyPr/>
          <a:lstStyle/>
          <a:p>
            <a:endParaRPr lang="en-US"/>
          </a:p>
        </p:txBody>
      </p:sp>
      <p:sp>
        <p:nvSpPr>
          <p:cNvPr id="276495" name="Line 15"/>
          <p:cNvSpPr>
            <a:spLocks noChangeShapeType="1"/>
          </p:cNvSpPr>
          <p:nvPr/>
        </p:nvSpPr>
        <p:spPr bwMode="auto">
          <a:xfrm>
            <a:off x="7315200" y="723900"/>
            <a:ext cx="0" cy="762000"/>
          </a:xfrm>
          <a:prstGeom prst="line">
            <a:avLst/>
          </a:prstGeom>
          <a:noFill/>
          <a:ln w="12700">
            <a:solidFill>
              <a:schemeClr val="tx1"/>
            </a:solidFill>
            <a:round/>
            <a:headEnd/>
            <a:tailEnd/>
          </a:ln>
          <a:effectLst/>
        </p:spPr>
        <p:txBody>
          <a:bodyPr/>
          <a:lstStyle/>
          <a:p>
            <a:endParaRPr lang="en-US"/>
          </a:p>
        </p:txBody>
      </p:sp>
      <p:sp>
        <p:nvSpPr>
          <p:cNvPr id="276496" name="Rectangle 16"/>
          <p:cNvSpPr>
            <a:spLocks noChangeArrowheads="1"/>
          </p:cNvSpPr>
          <p:nvPr/>
        </p:nvSpPr>
        <p:spPr bwMode="auto">
          <a:xfrm>
            <a:off x="7011988" y="457200"/>
            <a:ext cx="434975" cy="271463"/>
          </a:xfrm>
          <a:prstGeom prst="rect">
            <a:avLst/>
          </a:prstGeom>
          <a:noFill/>
          <a:ln w="12700">
            <a:noFill/>
            <a:miter lim="800000"/>
            <a:headEnd/>
            <a:tailEnd/>
          </a:ln>
          <a:effectLst/>
        </p:spPr>
        <p:txBody>
          <a:bodyPr wrap="none" lIns="90488" tIns="44450" rIns="90488" bIns="44450">
            <a:spAutoFit/>
          </a:bodyPr>
          <a:lstStyle/>
          <a:p>
            <a:r>
              <a:rPr lang="en-US" sz="1200"/>
              <a:t>y(x)</a:t>
            </a:r>
          </a:p>
        </p:txBody>
      </p:sp>
      <p:sp>
        <p:nvSpPr>
          <p:cNvPr id="276497" name="Line 17"/>
          <p:cNvSpPr>
            <a:spLocks noChangeShapeType="1"/>
          </p:cNvSpPr>
          <p:nvPr/>
        </p:nvSpPr>
        <p:spPr bwMode="auto">
          <a:xfrm>
            <a:off x="6934200" y="1028700"/>
            <a:ext cx="228600" cy="0"/>
          </a:xfrm>
          <a:prstGeom prst="line">
            <a:avLst/>
          </a:prstGeom>
          <a:noFill/>
          <a:ln w="12700">
            <a:solidFill>
              <a:schemeClr val="tx1"/>
            </a:solidFill>
            <a:round/>
            <a:headEnd/>
            <a:tailEnd type="triangle" w="med" len="med"/>
          </a:ln>
          <a:effectLst/>
        </p:spPr>
        <p:txBody>
          <a:bodyPr/>
          <a:lstStyle/>
          <a:p>
            <a:endParaRPr lang="en-US"/>
          </a:p>
        </p:txBody>
      </p:sp>
      <p:sp>
        <p:nvSpPr>
          <p:cNvPr id="276498" name="Line 18"/>
          <p:cNvSpPr>
            <a:spLocks noChangeShapeType="1"/>
          </p:cNvSpPr>
          <p:nvPr/>
        </p:nvSpPr>
        <p:spPr bwMode="auto">
          <a:xfrm flipH="1">
            <a:off x="7315200" y="1028700"/>
            <a:ext cx="228600" cy="0"/>
          </a:xfrm>
          <a:prstGeom prst="line">
            <a:avLst/>
          </a:prstGeom>
          <a:noFill/>
          <a:ln w="12700">
            <a:solidFill>
              <a:schemeClr val="tx1"/>
            </a:solidFill>
            <a:round/>
            <a:headEnd/>
            <a:tailEnd type="triangle" w="med" len="med"/>
          </a:ln>
          <a:effectLst/>
        </p:spPr>
        <p:txBody>
          <a:bodyPr/>
          <a:lstStyle/>
          <a:p>
            <a:endParaRPr lang="en-US"/>
          </a:p>
        </p:txBody>
      </p:sp>
      <p:sp>
        <p:nvSpPr>
          <p:cNvPr id="276499" name="Rectangle 19"/>
          <p:cNvSpPr>
            <a:spLocks noChangeArrowheads="1"/>
          </p:cNvSpPr>
          <p:nvPr/>
        </p:nvSpPr>
        <p:spPr bwMode="auto">
          <a:xfrm>
            <a:off x="7529513" y="868363"/>
            <a:ext cx="1382712" cy="271462"/>
          </a:xfrm>
          <a:prstGeom prst="rect">
            <a:avLst/>
          </a:prstGeom>
          <a:noFill/>
          <a:ln w="12700">
            <a:noFill/>
            <a:miter lim="800000"/>
            <a:headEnd/>
            <a:tailEnd/>
          </a:ln>
          <a:effectLst/>
        </p:spPr>
        <p:txBody>
          <a:bodyPr wrap="none" lIns="90488" tIns="44450" rIns="90488" bIns="44450">
            <a:spAutoFit/>
          </a:bodyPr>
          <a:lstStyle/>
          <a:p>
            <a:r>
              <a:rPr lang="en-US" sz="1200"/>
              <a:t>dx=Station Spacing</a:t>
            </a:r>
          </a:p>
        </p:txBody>
      </p:sp>
      <p:sp>
        <p:nvSpPr>
          <p:cNvPr id="276500" name="Line 20"/>
          <p:cNvSpPr>
            <a:spLocks noChangeShapeType="1"/>
          </p:cNvSpPr>
          <p:nvPr/>
        </p:nvSpPr>
        <p:spPr bwMode="auto">
          <a:xfrm>
            <a:off x="8305800" y="571500"/>
            <a:ext cx="0" cy="914400"/>
          </a:xfrm>
          <a:prstGeom prst="line">
            <a:avLst/>
          </a:prstGeom>
          <a:noFill/>
          <a:ln w="12700">
            <a:solidFill>
              <a:schemeClr val="tx1"/>
            </a:solidFill>
            <a:round/>
            <a:headEnd/>
            <a:tailEnd/>
          </a:ln>
          <a:effectLst/>
        </p:spPr>
        <p:txBody>
          <a:bodyPr/>
          <a:lstStyle/>
          <a:p>
            <a:endParaRPr lang="en-US"/>
          </a:p>
        </p:txBody>
      </p:sp>
      <p:sp>
        <p:nvSpPr>
          <p:cNvPr id="276501" name="Rectangle 21"/>
          <p:cNvSpPr>
            <a:spLocks noChangeArrowheads="1"/>
          </p:cNvSpPr>
          <p:nvPr/>
        </p:nvSpPr>
        <p:spPr bwMode="auto">
          <a:xfrm>
            <a:off x="6021388" y="1447800"/>
            <a:ext cx="257175" cy="271463"/>
          </a:xfrm>
          <a:prstGeom prst="rect">
            <a:avLst/>
          </a:prstGeom>
          <a:noFill/>
          <a:ln w="12700">
            <a:noFill/>
            <a:miter lim="800000"/>
            <a:headEnd/>
            <a:tailEnd/>
          </a:ln>
          <a:effectLst/>
        </p:spPr>
        <p:txBody>
          <a:bodyPr wrap="none" lIns="90488" tIns="44450" rIns="90488" bIns="44450">
            <a:spAutoFit/>
          </a:bodyPr>
          <a:lstStyle/>
          <a:p>
            <a:r>
              <a:rPr lang="en-US" sz="1200"/>
              <a:t>0</a:t>
            </a:r>
          </a:p>
        </p:txBody>
      </p:sp>
      <p:sp>
        <p:nvSpPr>
          <p:cNvPr id="276502" name="Line 22"/>
          <p:cNvSpPr>
            <a:spLocks noChangeShapeType="1"/>
          </p:cNvSpPr>
          <p:nvPr/>
        </p:nvSpPr>
        <p:spPr bwMode="auto">
          <a:xfrm flipV="1">
            <a:off x="6926263" y="4176713"/>
            <a:ext cx="0" cy="914400"/>
          </a:xfrm>
          <a:prstGeom prst="line">
            <a:avLst/>
          </a:prstGeom>
          <a:noFill/>
          <a:ln w="12700">
            <a:solidFill>
              <a:schemeClr val="tx1"/>
            </a:solidFill>
            <a:round/>
            <a:headEnd/>
            <a:tailEnd type="triangle" w="med" len="med"/>
          </a:ln>
          <a:effectLst/>
        </p:spPr>
        <p:txBody>
          <a:bodyPr/>
          <a:lstStyle/>
          <a:p>
            <a:endParaRPr lang="en-US"/>
          </a:p>
        </p:txBody>
      </p:sp>
      <p:sp>
        <p:nvSpPr>
          <p:cNvPr id="276503" name="Rectangle 23"/>
          <p:cNvSpPr>
            <a:spLocks noChangeArrowheads="1"/>
          </p:cNvSpPr>
          <p:nvPr/>
        </p:nvSpPr>
        <p:spPr bwMode="auto">
          <a:xfrm>
            <a:off x="6802438" y="3979863"/>
            <a:ext cx="274637" cy="271462"/>
          </a:xfrm>
          <a:prstGeom prst="rect">
            <a:avLst/>
          </a:prstGeom>
          <a:noFill/>
          <a:ln w="12700">
            <a:noFill/>
            <a:miter lim="800000"/>
            <a:headEnd/>
            <a:tailEnd/>
          </a:ln>
          <a:effectLst/>
        </p:spPr>
        <p:txBody>
          <a:bodyPr wrap="none" lIns="90488" tIns="44450" rIns="90488" bIns="44450">
            <a:spAutoFit/>
          </a:bodyPr>
          <a:lstStyle/>
          <a:p>
            <a:r>
              <a:rPr lang="en-US" sz="1200"/>
              <a:t>Z</a:t>
            </a:r>
          </a:p>
        </p:txBody>
      </p:sp>
      <p:sp>
        <p:nvSpPr>
          <p:cNvPr id="276504" name="Line 24"/>
          <p:cNvSpPr>
            <a:spLocks noChangeShapeType="1"/>
          </p:cNvSpPr>
          <p:nvPr/>
        </p:nvSpPr>
        <p:spPr bwMode="auto">
          <a:xfrm>
            <a:off x="6926263" y="5091113"/>
            <a:ext cx="1295400" cy="0"/>
          </a:xfrm>
          <a:prstGeom prst="line">
            <a:avLst/>
          </a:prstGeom>
          <a:noFill/>
          <a:ln w="12700">
            <a:solidFill>
              <a:schemeClr val="tx1"/>
            </a:solidFill>
            <a:round/>
            <a:headEnd/>
            <a:tailEnd type="triangle" w="med" len="med"/>
          </a:ln>
          <a:effectLst/>
        </p:spPr>
        <p:txBody>
          <a:bodyPr/>
          <a:lstStyle/>
          <a:p>
            <a:endParaRPr lang="en-US"/>
          </a:p>
        </p:txBody>
      </p:sp>
      <p:sp>
        <p:nvSpPr>
          <p:cNvPr id="276505" name="Rectangle 25"/>
          <p:cNvSpPr>
            <a:spLocks noChangeArrowheads="1"/>
          </p:cNvSpPr>
          <p:nvPr/>
        </p:nvSpPr>
        <p:spPr bwMode="auto">
          <a:xfrm>
            <a:off x="8207375" y="4976813"/>
            <a:ext cx="290513" cy="271462"/>
          </a:xfrm>
          <a:prstGeom prst="rect">
            <a:avLst/>
          </a:prstGeom>
          <a:noFill/>
          <a:ln w="12700">
            <a:noFill/>
            <a:miter lim="800000"/>
            <a:headEnd/>
            <a:tailEnd/>
          </a:ln>
          <a:effectLst/>
        </p:spPr>
        <p:txBody>
          <a:bodyPr wrap="none" lIns="90488" tIns="44450" rIns="90488" bIns="44450">
            <a:spAutoFit/>
          </a:bodyPr>
          <a:lstStyle/>
          <a:p>
            <a:r>
              <a:rPr lang="en-US" sz="1200"/>
              <a:t>Y</a:t>
            </a:r>
          </a:p>
        </p:txBody>
      </p:sp>
      <p:sp>
        <p:nvSpPr>
          <p:cNvPr id="276506" name="Arc 26"/>
          <p:cNvSpPr>
            <a:spLocks/>
          </p:cNvSpPr>
          <p:nvPr/>
        </p:nvSpPr>
        <p:spPr bwMode="auto">
          <a:xfrm>
            <a:off x="6926263" y="4252913"/>
            <a:ext cx="838200" cy="8382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276507" name="Line 27"/>
          <p:cNvSpPr>
            <a:spLocks noChangeShapeType="1"/>
          </p:cNvSpPr>
          <p:nvPr/>
        </p:nvSpPr>
        <p:spPr bwMode="auto">
          <a:xfrm flipH="1">
            <a:off x="6926263" y="4252913"/>
            <a:ext cx="838200" cy="0"/>
          </a:xfrm>
          <a:prstGeom prst="line">
            <a:avLst/>
          </a:prstGeom>
          <a:noFill/>
          <a:ln w="12700">
            <a:solidFill>
              <a:schemeClr val="tx1"/>
            </a:solidFill>
            <a:round/>
            <a:headEnd/>
            <a:tailEnd/>
          </a:ln>
          <a:effectLst/>
        </p:spPr>
        <p:txBody>
          <a:bodyPr/>
          <a:lstStyle/>
          <a:p>
            <a:endParaRPr lang="en-US"/>
          </a:p>
        </p:txBody>
      </p:sp>
      <p:sp>
        <p:nvSpPr>
          <p:cNvPr id="276508" name="Rectangle 28"/>
          <p:cNvSpPr>
            <a:spLocks noChangeArrowheads="1"/>
          </p:cNvSpPr>
          <p:nvPr/>
        </p:nvSpPr>
        <p:spPr bwMode="auto">
          <a:xfrm>
            <a:off x="6886575" y="5062538"/>
            <a:ext cx="1416050" cy="271462"/>
          </a:xfrm>
          <a:prstGeom prst="rect">
            <a:avLst/>
          </a:prstGeom>
          <a:noFill/>
          <a:ln w="12700">
            <a:noFill/>
            <a:miter lim="800000"/>
            <a:headEnd/>
            <a:tailEnd/>
          </a:ln>
          <a:effectLst/>
        </p:spPr>
        <p:txBody>
          <a:bodyPr wrap="none" lIns="90488" tIns="44450" rIns="90488" bIns="44450">
            <a:spAutoFit/>
          </a:bodyPr>
          <a:lstStyle/>
          <a:p>
            <a:r>
              <a:rPr lang="en-US" sz="1200"/>
              <a:t>Half-Breadths (feet)</a:t>
            </a:r>
          </a:p>
        </p:txBody>
      </p:sp>
      <p:sp>
        <p:nvSpPr>
          <p:cNvPr id="276509" name="Rectangle 29"/>
          <p:cNvSpPr>
            <a:spLocks noChangeArrowheads="1"/>
          </p:cNvSpPr>
          <p:nvPr/>
        </p:nvSpPr>
        <p:spPr bwMode="auto">
          <a:xfrm>
            <a:off x="6775450" y="5046663"/>
            <a:ext cx="257175" cy="271462"/>
          </a:xfrm>
          <a:prstGeom prst="rect">
            <a:avLst/>
          </a:prstGeom>
          <a:noFill/>
          <a:ln w="12700">
            <a:noFill/>
            <a:miter lim="800000"/>
            <a:headEnd/>
            <a:tailEnd/>
          </a:ln>
          <a:effectLst/>
        </p:spPr>
        <p:txBody>
          <a:bodyPr wrap="none" lIns="90488" tIns="44450" rIns="90488" bIns="44450">
            <a:spAutoFit/>
          </a:bodyPr>
          <a:lstStyle/>
          <a:p>
            <a:r>
              <a:rPr lang="en-US" sz="1200"/>
              <a:t>0</a:t>
            </a:r>
          </a:p>
        </p:txBody>
      </p:sp>
      <p:sp>
        <p:nvSpPr>
          <p:cNvPr id="276510" name="Rectangle 30"/>
          <p:cNvSpPr>
            <a:spLocks noChangeArrowheads="1"/>
          </p:cNvSpPr>
          <p:nvPr/>
        </p:nvSpPr>
        <p:spPr bwMode="auto">
          <a:xfrm>
            <a:off x="6445250" y="4483100"/>
            <a:ext cx="555625" cy="454025"/>
          </a:xfrm>
          <a:prstGeom prst="rect">
            <a:avLst/>
          </a:prstGeom>
          <a:noFill/>
          <a:ln w="12700">
            <a:noFill/>
            <a:miter lim="800000"/>
            <a:headEnd/>
            <a:tailEnd/>
          </a:ln>
          <a:effectLst/>
        </p:spPr>
        <p:txBody>
          <a:bodyPr wrap="none" lIns="90488" tIns="44450" rIns="90488" bIns="44450">
            <a:spAutoFit/>
          </a:bodyPr>
          <a:lstStyle/>
          <a:p>
            <a:r>
              <a:rPr lang="en-US" sz="1200"/>
              <a:t>Water</a:t>
            </a:r>
          </a:p>
          <a:p>
            <a:r>
              <a:rPr lang="en-US" sz="1200"/>
              <a:t>lines</a:t>
            </a:r>
          </a:p>
        </p:txBody>
      </p:sp>
      <p:sp>
        <p:nvSpPr>
          <p:cNvPr id="276511" name="Line 31"/>
          <p:cNvSpPr>
            <a:spLocks noChangeShapeType="1"/>
          </p:cNvSpPr>
          <p:nvPr/>
        </p:nvSpPr>
        <p:spPr bwMode="auto">
          <a:xfrm>
            <a:off x="6926263" y="4633913"/>
            <a:ext cx="762000" cy="0"/>
          </a:xfrm>
          <a:prstGeom prst="line">
            <a:avLst/>
          </a:prstGeom>
          <a:noFill/>
          <a:ln w="12700">
            <a:solidFill>
              <a:schemeClr val="tx1"/>
            </a:solidFill>
            <a:round/>
            <a:headEnd/>
            <a:tailEnd type="triangle" w="med" len="med"/>
          </a:ln>
          <a:effectLst/>
        </p:spPr>
        <p:txBody>
          <a:bodyPr/>
          <a:lstStyle/>
          <a:p>
            <a:endParaRPr lang="en-US"/>
          </a:p>
        </p:txBody>
      </p:sp>
      <p:sp>
        <p:nvSpPr>
          <p:cNvPr id="276512" name="Line 32"/>
          <p:cNvSpPr>
            <a:spLocks noChangeShapeType="1"/>
          </p:cNvSpPr>
          <p:nvPr/>
        </p:nvSpPr>
        <p:spPr bwMode="auto">
          <a:xfrm>
            <a:off x="6926263" y="4557713"/>
            <a:ext cx="762000" cy="0"/>
          </a:xfrm>
          <a:prstGeom prst="line">
            <a:avLst/>
          </a:prstGeom>
          <a:noFill/>
          <a:ln w="12700">
            <a:solidFill>
              <a:schemeClr val="tx1"/>
            </a:solidFill>
            <a:round/>
            <a:headEnd/>
            <a:tailEnd/>
          </a:ln>
          <a:effectLst/>
        </p:spPr>
        <p:txBody>
          <a:bodyPr/>
          <a:lstStyle/>
          <a:p>
            <a:endParaRPr lang="en-US"/>
          </a:p>
        </p:txBody>
      </p:sp>
      <p:sp>
        <p:nvSpPr>
          <p:cNvPr id="276513" name="Line 33"/>
          <p:cNvSpPr>
            <a:spLocks noChangeShapeType="1"/>
          </p:cNvSpPr>
          <p:nvPr/>
        </p:nvSpPr>
        <p:spPr bwMode="auto">
          <a:xfrm>
            <a:off x="6926263" y="4710113"/>
            <a:ext cx="762000" cy="0"/>
          </a:xfrm>
          <a:prstGeom prst="line">
            <a:avLst/>
          </a:prstGeom>
          <a:noFill/>
          <a:ln w="12700">
            <a:solidFill>
              <a:schemeClr val="tx1"/>
            </a:solidFill>
            <a:round/>
            <a:headEnd/>
            <a:tailEnd/>
          </a:ln>
          <a:effectLst/>
        </p:spPr>
        <p:txBody>
          <a:bodyPr/>
          <a:lstStyle/>
          <a:p>
            <a:endParaRPr lang="en-US"/>
          </a:p>
        </p:txBody>
      </p:sp>
      <p:sp>
        <p:nvSpPr>
          <p:cNvPr id="276514" name="Rectangle 34"/>
          <p:cNvSpPr>
            <a:spLocks noChangeArrowheads="1"/>
          </p:cNvSpPr>
          <p:nvPr/>
        </p:nvSpPr>
        <p:spPr bwMode="auto">
          <a:xfrm>
            <a:off x="7632700" y="4513263"/>
            <a:ext cx="427038" cy="271462"/>
          </a:xfrm>
          <a:prstGeom prst="rect">
            <a:avLst/>
          </a:prstGeom>
          <a:noFill/>
          <a:ln w="12700">
            <a:noFill/>
            <a:miter lim="800000"/>
            <a:headEnd/>
            <a:tailEnd/>
          </a:ln>
          <a:effectLst/>
        </p:spPr>
        <p:txBody>
          <a:bodyPr wrap="none" lIns="90488" tIns="44450" rIns="90488" bIns="44450">
            <a:spAutoFit/>
          </a:bodyPr>
          <a:lstStyle/>
          <a:p>
            <a:r>
              <a:rPr lang="en-US" sz="1200"/>
              <a:t>y(z)</a:t>
            </a:r>
          </a:p>
        </p:txBody>
      </p:sp>
      <p:sp>
        <p:nvSpPr>
          <p:cNvPr id="276515" name="Line 35"/>
          <p:cNvSpPr>
            <a:spLocks noChangeShapeType="1"/>
          </p:cNvSpPr>
          <p:nvPr/>
        </p:nvSpPr>
        <p:spPr bwMode="auto">
          <a:xfrm>
            <a:off x="7307263" y="4405313"/>
            <a:ext cx="0" cy="152400"/>
          </a:xfrm>
          <a:prstGeom prst="line">
            <a:avLst/>
          </a:prstGeom>
          <a:noFill/>
          <a:ln w="12700">
            <a:solidFill>
              <a:schemeClr val="tx1"/>
            </a:solidFill>
            <a:round/>
            <a:headEnd/>
            <a:tailEnd type="triangle" w="med" len="med"/>
          </a:ln>
          <a:effectLst/>
        </p:spPr>
        <p:txBody>
          <a:bodyPr/>
          <a:lstStyle/>
          <a:p>
            <a:endParaRPr lang="en-US"/>
          </a:p>
        </p:txBody>
      </p:sp>
      <p:sp>
        <p:nvSpPr>
          <p:cNvPr id="276516" name="Line 36"/>
          <p:cNvSpPr>
            <a:spLocks noChangeShapeType="1"/>
          </p:cNvSpPr>
          <p:nvPr/>
        </p:nvSpPr>
        <p:spPr bwMode="auto">
          <a:xfrm flipV="1">
            <a:off x="7307263" y="4710113"/>
            <a:ext cx="0" cy="152400"/>
          </a:xfrm>
          <a:prstGeom prst="line">
            <a:avLst/>
          </a:prstGeom>
          <a:noFill/>
          <a:ln w="12700">
            <a:solidFill>
              <a:schemeClr val="tx1"/>
            </a:solidFill>
            <a:round/>
            <a:headEnd/>
            <a:tailEnd type="triangle" w="med" len="med"/>
          </a:ln>
          <a:effectLst/>
        </p:spPr>
        <p:txBody>
          <a:bodyPr/>
          <a:lstStyle/>
          <a:p>
            <a:endParaRPr lang="en-US"/>
          </a:p>
        </p:txBody>
      </p:sp>
      <p:sp>
        <p:nvSpPr>
          <p:cNvPr id="276517" name="Rectangle 37"/>
          <p:cNvSpPr>
            <a:spLocks noChangeArrowheads="1"/>
          </p:cNvSpPr>
          <p:nvPr/>
        </p:nvSpPr>
        <p:spPr bwMode="auto">
          <a:xfrm>
            <a:off x="7140575" y="4208463"/>
            <a:ext cx="1546225" cy="271462"/>
          </a:xfrm>
          <a:prstGeom prst="rect">
            <a:avLst/>
          </a:prstGeom>
          <a:noFill/>
          <a:ln w="12700">
            <a:noFill/>
            <a:miter lim="800000"/>
            <a:headEnd/>
            <a:tailEnd/>
          </a:ln>
          <a:effectLst/>
        </p:spPr>
        <p:txBody>
          <a:bodyPr wrap="none" lIns="90488" tIns="44450" rIns="90488" bIns="44450">
            <a:spAutoFit/>
          </a:bodyPr>
          <a:lstStyle/>
          <a:p>
            <a:r>
              <a:rPr lang="en-US" sz="1200"/>
              <a:t>dz=Waterline Spacing</a:t>
            </a:r>
          </a:p>
        </p:txBody>
      </p:sp>
      <p:sp>
        <p:nvSpPr>
          <p:cNvPr id="276518" name="Arc 38"/>
          <p:cNvSpPr>
            <a:spLocks/>
          </p:cNvSpPr>
          <p:nvPr/>
        </p:nvSpPr>
        <p:spPr bwMode="auto">
          <a:xfrm>
            <a:off x="6173788" y="1446213"/>
            <a:ext cx="2133600" cy="914400"/>
          </a:xfrm>
          <a:custGeom>
            <a:avLst/>
            <a:gdLst>
              <a:gd name="G0" fmla="+- 21600 0 0"/>
              <a:gd name="G1" fmla="+- 0 0 0"/>
              <a:gd name="G2" fmla="+- 21600 0 0"/>
              <a:gd name="T0" fmla="*/ 21552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552" y="21599"/>
                </a:moveTo>
                <a:cubicBezTo>
                  <a:pt x="9641" y="21573"/>
                  <a:pt x="0" y="11910"/>
                  <a:pt x="0" y="0"/>
                </a:cubicBezTo>
              </a:path>
              <a:path w="21600" h="21600" stroke="0" extrusionOk="0">
                <a:moveTo>
                  <a:pt x="21552" y="21599"/>
                </a:moveTo>
                <a:cubicBezTo>
                  <a:pt x="9641" y="21573"/>
                  <a:pt x="0" y="11910"/>
                  <a:pt x="0" y="0"/>
                </a:cubicBezTo>
                <a:lnTo>
                  <a:pt x="21600" y="0"/>
                </a:lnTo>
                <a:close/>
              </a:path>
            </a:pathLst>
          </a:custGeom>
          <a:noFill/>
          <a:ln w="12700" cap="rnd">
            <a:solidFill>
              <a:schemeClr val="tx1"/>
            </a:solidFill>
            <a:prstDash val="sysDot"/>
            <a:round/>
            <a:headEnd/>
            <a:tailEnd/>
          </a:ln>
          <a:effectLst/>
        </p:spPr>
        <p:txBody>
          <a:bodyPr/>
          <a:lstStyle/>
          <a:p>
            <a:endParaRPr lang="en-US"/>
          </a:p>
        </p:txBody>
      </p:sp>
      <p:sp>
        <p:nvSpPr>
          <p:cNvPr id="276519" name="Arc 39"/>
          <p:cNvSpPr>
            <a:spLocks/>
          </p:cNvSpPr>
          <p:nvPr/>
        </p:nvSpPr>
        <p:spPr bwMode="auto">
          <a:xfrm>
            <a:off x="6089650" y="4252913"/>
            <a:ext cx="838200" cy="838200"/>
          </a:xfrm>
          <a:custGeom>
            <a:avLst/>
            <a:gdLst>
              <a:gd name="G0" fmla="+- 21600 0 0"/>
              <a:gd name="G1" fmla="+- 0 0 0"/>
              <a:gd name="G2" fmla="+- 21600 0 0"/>
              <a:gd name="T0" fmla="*/ 21518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518" y="21599"/>
                </a:moveTo>
                <a:cubicBezTo>
                  <a:pt x="9620" y="21554"/>
                  <a:pt x="0" y="11897"/>
                  <a:pt x="0" y="0"/>
                </a:cubicBezTo>
              </a:path>
              <a:path w="21600" h="21600" stroke="0" extrusionOk="0">
                <a:moveTo>
                  <a:pt x="21518" y="21599"/>
                </a:moveTo>
                <a:cubicBezTo>
                  <a:pt x="9620" y="21554"/>
                  <a:pt x="0" y="11897"/>
                  <a:pt x="0" y="0"/>
                </a:cubicBezTo>
                <a:lnTo>
                  <a:pt x="21600" y="0"/>
                </a:lnTo>
                <a:close/>
              </a:path>
            </a:pathLst>
          </a:custGeom>
          <a:noFill/>
          <a:ln w="12700" cap="rnd">
            <a:solidFill>
              <a:schemeClr val="tx1"/>
            </a:solidFill>
            <a:prstDash val="sysDot"/>
            <a:round/>
            <a:headEnd/>
            <a:tailEnd/>
          </a:ln>
          <a:effectLst/>
        </p:spPr>
        <p:txBody>
          <a:bodyPr/>
          <a:lstStyle/>
          <a:p>
            <a:endParaRPr lang="en-US"/>
          </a:p>
        </p:txBody>
      </p:sp>
      <p:sp>
        <p:nvSpPr>
          <p:cNvPr id="276520" name="Rectangle 40"/>
          <p:cNvSpPr>
            <a:spLocks noChangeArrowheads="1"/>
          </p:cNvSpPr>
          <p:nvPr/>
        </p:nvSpPr>
        <p:spPr bwMode="auto">
          <a:xfrm>
            <a:off x="7078663" y="3995738"/>
            <a:ext cx="922337" cy="271462"/>
          </a:xfrm>
          <a:prstGeom prst="rect">
            <a:avLst/>
          </a:prstGeom>
          <a:noFill/>
          <a:ln w="12700">
            <a:noFill/>
            <a:miter lim="800000"/>
            <a:headEnd/>
            <a:tailEnd/>
          </a:ln>
          <a:effectLst/>
        </p:spPr>
        <p:txBody>
          <a:bodyPr wrap="none" lIns="90488" tIns="44450" rIns="90488" bIns="44450">
            <a:spAutoFit/>
          </a:bodyPr>
          <a:lstStyle/>
          <a:p>
            <a:r>
              <a:rPr lang="en-US" sz="1200"/>
              <a:t>(Body Plan)</a:t>
            </a:r>
          </a:p>
        </p:txBody>
      </p:sp>
      <p:sp>
        <p:nvSpPr>
          <p:cNvPr id="276521" name="Rectangle 41"/>
          <p:cNvSpPr>
            <a:spLocks noChangeArrowheads="1"/>
          </p:cNvSpPr>
          <p:nvPr/>
        </p:nvSpPr>
        <p:spPr bwMode="auto">
          <a:xfrm>
            <a:off x="6707188" y="228600"/>
            <a:ext cx="1398587" cy="271463"/>
          </a:xfrm>
          <a:prstGeom prst="rect">
            <a:avLst/>
          </a:prstGeom>
          <a:noFill/>
          <a:ln w="12700">
            <a:noFill/>
            <a:miter lim="800000"/>
            <a:headEnd/>
            <a:tailEnd/>
          </a:ln>
          <a:effectLst/>
        </p:spPr>
        <p:txBody>
          <a:bodyPr wrap="none" lIns="90488" tIns="44450" rIns="90488" bIns="44450">
            <a:spAutoFit/>
          </a:bodyPr>
          <a:lstStyle/>
          <a:p>
            <a:r>
              <a:rPr lang="en-US" sz="1200"/>
              <a:t>(Half-Breadth Plan)</a:t>
            </a:r>
          </a:p>
        </p:txBody>
      </p:sp>
    </p:spTree>
  </p:cSld>
  <p:clrMapOvr>
    <a:masterClrMapping/>
  </p:clrMapOvr>
  <p:transition spd="slow">
    <p:cut/>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329731"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329732" name="Rectangle 4"/>
          <p:cNvSpPr>
            <a:spLocks noGrp="1" noChangeArrowheads="1"/>
          </p:cNvSpPr>
          <p:nvPr>
            <p:ph type="title"/>
          </p:nvPr>
        </p:nvSpPr>
        <p:spPr>
          <a:xfrm>
            <a:off x="-1905000" y="-304800"/>
            <a:ext cx="7772400" cy="1143000"/>
          </a:xfrm>
          <a:noFill/>
          <a:ln/>
        </p:spPr>
        <p:txBody>
          <a:bodyPr lIns="90488" tIns="44450" rIns="90488" bIns="44450"/>
          <a:lstStyle/>
          <a:p>
            <a:r>
              <a:rPr lang="en-US" sz="4000"/>
              <a:t>Simpson Integrals</a:t>
            </a:r>
          </a:p>
        </p:txBody>
      </p:sp>
      <p:sp>
        <p:nvSpPr>
          <p:cNvPr id="329733" name="Rectangle 5"/>
          <p:cNvSpPr>
            <a:spLocks noGrp="1" noChangeArrowheads="1"/>
          </p:cNvSpPr>
          <p:nvPr>
            <p:ph type="body" idx="1"/>
          </p:nvPr>
        </p:nvSpPr>
        <p:spPr>
          <a:xfrm>
            <a:off x="0" y="762000"/>
            <a:ext cx="6248400" cy="5791200"/>
          </a:xfrm>
          <a:noFill/>
          <a:ln/>
        </p:spPr>
        <p:txBody>
          <a:bodyPr lIns="90488" tIns="44450" rIns="90488" bIns="44450"/>
          <a:lstStyle/>
          <a:p>
            <a:pPr>
              <a:lnSpc>
                <a:spcPct val="90000"/>
              </a:lnSpc>
              <a:buFontTx/>
              <a:buNone/>
            </a:pPr>
            <a:r>
              <a:rPr lang="en-US" sz="2400"/>
              <a:t>See your “Equations and Conversions” Sheet</a:t>
            </a:r>
          </a:p>
          <a:p>
            <a:pPr>
              <a:lnSpc>
                <a:spcPct val="90000"/>
              </a:lnSpc>
              <a:buFontTx/>
              <a:buNone/>
            </a:pPr>
            <a:endParaRPr lang="en-US" sz="2800"/>
          </a:p>
          <a:p>
            <a:pPr>
              <a:lnSpc>
                <a:spcPct val="90000"/>
              </a:lnSpc>
              <a:buFontTx/>
              <a:buNone/>
            </a:pPr>
            <a:r>
              <a:rPr lang="en-US" sz="2800"/>
              <a:t>Submerged Volume</a:t>
            </a:r>
          </a:p>
          <a:p>
            <a:pPr lvl="1">
              <a:lnSpc>
                <a:spcPct val="90000"/>
              </a:lnSpc>
            </a:pPr>
            <a:r>
              <a:rPr lang="en-US" sz="1800">
                <a:latin typeface="Symbol" pitchFamily="18" charset="2"/>
              </a:rPr>
              <a:t>Ñ</a:t>
            </a:r>
            <a:r>
              <a:rPr lang="en-US" sz="1800" baseline="-25000"/>
              <a:t>S</a:t>
            </a:r>
            <a:r>
              <a:rPr lang="en-US" sz="1800"/>
              <a:t>=</a:t>
            </a:r>
            <a:r>
              <a:rPr lang="en-US" sz="1800">
                <a:latin typeface="Symbol" pitchFamily="18" charset="2"/>
              </a:rPr>
              <a:t>ò</a:t>
            </a:r>
            <a:r>
              <a:rPr lang="en-US" sz="1800"/>
              <a:t>A</a:t>
            </a:r>
            <a:r>
              <a:rPr lang="en-US" sz="1800" baseline="-25000"/>
              <a:t>sect</a:t>
            </a:r>
            <a:r>
              <a:rPr lang="en-US" sz="1800"/>
              <a:t>dx; where integral is sectional areas </a:t>
            </a:r>
          </a:p>
          <a:p>
            <a:pPr lvl="1">
              <a:lnSpc>
                <a:spcPct val="90000"/>
              </a:lnSpc>
              <a:buFontTx/>
              <a:buNone/>
            </a:pPr>
            <a:r>
              <a:rPr lang="en-US" sz="1800"/>
              <a:t>                          by station</a:t>
            </a:r>
          </a:p>
          <a:p>
            <a:pPr>
              <a:lnSpc>
                <a:spcPct val="90000"/>
              </a:lnSpc>
              <a:buFontTx/>
              <a:buNone/>
            </a:pPr>
            <a:endParaRPr lang="en-US" sz="2800"/>
          </a:p>
          <a:p>
            <a:pPr>
              <a:lnSpc>
                <a:spcPct val="90000"/>
              </a:lnSpc>
              <a:buFontTx/>
              <a:buNone/>
            </a:pPr>
            <a:endParaRPr lang="en-US" sz="2800"/>
          </a:p>
          <a:p>
            <a:pPr>
              <a:lnSpc>
                <a:spcPct val="90000"/>
              </a:lnSpc>
              <a:buFontTx/>
              <a:buNone/>
            </a:pPr>
            <a:endParaRPr lang="en-US" sz="2800"/>
          </a:p>
          <a:p>
            <a:pPr>
              <a:lnSpc>
                <a:spcPct val="90000"/>
              </a:lnSpc>
              <a:buFontTx/>
              <a:buNone/>
            </a:pPr>
            <a:r>
              <a:rPr lang="en-US" sz="2800"/>
              <a:t>Longitudinal Center of Floatation</a:t>
            </a:r>
          </a:p>
          <a:p>
            <a:pPr lvl="1">
              <a:lnSpc>
                <a:spcPct val="90000"/>
              </a:lnSpc>
              <a:buFontTx/>
              <a:buNone/>
            </a:pPr>
            <a:r>
              <a:rPr lang="en-US" sz="1800"/>
              <a:t>LCF=(2/A</a:t>
            </a:r>
            <a:r>
              <a:rPr lang="en-US" sz="1800" baseline="-25000"/>
              <a:t>WP</a:t>
            </a:r>
            <a:r>
              <a:rPr lang="en-US" sz="1800"/>
              <a:t>)*</a:t>
            </a:r>
            <a:r>
              <a:rPr lang="en-US" sz="1800">
                <a:latin typeface="Symbol" pitchFamily="18" charset="2"/>
              </a:rPr>
              <a:t>ò</a:t>
            </a:r>
            <a:r>
              <a:rPr lang="en-US" sz="1800"/>
              <a:t>xydx; where integral is product of distance</a:t>
            </a:r>
            <a:br>
              <a:rPr lang="en-US" sz="1800"/>
            </a:br>
            <a:r>
              <a:rPr lang="en-US" sz="1800"/>
              <a:t>from FP &amp; half breadths by station</a:t>
            </a:r>
          </a:p>
        </p:txBody>
      </p:sp>
      <p:sp>
        <p:nvSpPr>
          <p:cNvPr id="329770" name="Line 42"/>
          <p:cNvSpPr>
            <a:spLocks noChangeShapeType="1"/>
          </p:cNvSpPr>
          <p:nvPr/>
        </p:nvSpPr>
        <p:spPr bwMode="auto">
          <a:xfrm flipV="1">
            <a:off x="6275388" y="1492250"/>
            <a:ext cx="0" cy="914400"/>
          </a:xfrm>
          <a:prstGeom prst="line">
            <a:avLst/>
          </a:prstGeom>
          <a:noFill/>
          <a:ln w="12700">
            <a:solidFill>
              <a:schemeClr val="tx1"/>
            </a:solidFill>
            <a:round/>
            <a:headEnd/>
            <a:tailEnd type="triangle" w="med" len="med"/>
          </a:ln>
          <a:effectLst/>
        </p:spPr>
        <p:txBody>
          <a:bodyPr/>
          <a:lstStyle/>
          <a:p>
            <a:endParaRPr lang="en-US"/>
          </a:p>
        </p:txBody>
      </p:sp>
      <p:sp>
        <p:nvSpPr>
          <p:cNvPr id="329771" name="Line 43"/>
          <p:cNvSpPr>
            <a:spLocks noChangeShapeType="1"/>
          </p:cNvSpPr>
          <p:nvPr/>
        </p:nvSpPr>
        <p:spPr bwMode="auto">
          <a:xfrm>
            <a:off x="6275388" y="2406650"/>
            <a:ext cx="2209800" cy="0"/>
          </a:xfrm>
          <a:prstGeom prst="line">
            <a:avLst/>
          </a:prstGeom>
          <a:noFill/>
          <a:ln w="12700">
            <a:solidFill>
              <a:schemeClr val="tx1"/>
            </a:solidFill>
            <a:round/>
            <a:headEnd/>
            <a:tailEnd type="triangle" w="med" len="med"/>
          </a:ln>
          <a:effectLst/>
        </p:spPr>
        <p:txBody>
          <a:bodyPr/>
          <a:lstStyle/>
          <a:p>
            <a:endParaRPr lang="en-US"/>
          </a:p>
        </p:txBody>
      </p:sp>
      <p:sp>
        <p:nvSpPr>
          <p:cNvPr id="329772" name="Arc 44"/>
          <p:cNvSpPr>
            <a:spLocks/>
          </p:cNvSpPr>
          <p:nvPr/>
        </p:nvSpPr>
        <p:spPr bwMode="auto">
          <a:xfrm>
            <a:off x="6276975" y="1493838"/>
            <a:ext cx="2133600" cy="914400"/>
          </a:xfrm>
          <a:custGeom>
            <a:avLst/>
            <a:gdLst>
              <a:gd name="G0" fmla="+- 21600 0 0"/>
              <a:gd name="G1" fmla="+- 21600 0 0"/>
              <a:gd name="G2" fmla="+- 21600 0 0"/>
              <a:gd name="T0" fmla="*/ 0 w 21600"/>
              <a:gd name="T1" fmla="*/ 21562 h 21600"/>
              <a:gd name="T2" fmla="*/ 2156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62"/>
                </a:moveTo>
                <a:cubicBezTo>
                  <a:pt x="20" y="9659"/>
                  <a:pt x="9665" y="17"/>
                  <a:pt x="21568" y="0"/>
                </a:cubicBezTo>
              </a:path>
              <a:path w="21600" h="21600" stroke="0" extrusionOk="0">
                <a:moveTo>
                  <a:pt x="0" y="21562"/>
                </a:moveTo>
                <a:cubicBezTo>
                  <a:pt x="20" y="9659"/>
                  <a:pt x="9665" y="17"/>
                  <a:pt x="21568" y="0"/>
                </a:cubicBezTo>
                <a:lnTo>
                  <a:pt x="21600" y="21600"/>
                </a:lnTo>
                <a:close/>
              </a:path>
            </a:pathLst>
          </a:custGeom>
          <a:noFill/>
          <a:ln w="12700" cap="rnd">
            <a:solidFill>
              <a:schemeClr val="tx1"/>
            </a:solidFill>
            <a:round/>
            <a:headEnd/>
            <a:tailEnd/>
          </a:ln>
          <a:effectLst/>
        </p:spPr>
        <p:txBody>
          <a:bodyPr/>
          <a:lstStyle/>
          <a:p>
            <a:endParaRPr lang="en-US"/>
          </a:p>
        </p:txBody>
      </p:sp>
      <p:sp>
        <p:nvSpPr>
          <p:cNvPr id="329773" name="Rectangle 45"/>
          <p:cNvSpPr>
            <a:spLocks noChangeArrowheads="1"/>
          </p:cNvSpPr>
          <p:nvPr/>
        </p:nvSpPr>
        <p:spPr bwMode="auto">
          <a:xfrm>
            <a:off x="8470900" y="2286000"/>
            <a:ext cx="290513" cy="271463"/>
          </a:xfrm>
          <a:prstGeom prst="rect">
            <a:avLst/>
          </a:prstGeom>
          <a:noFill/>
          <a:ln w="12700">
            <a:noFill/>
            <a:miter lim="800000"/>
            <a:headEnd/>
            <a:tailEnd/>
          </a:ln>
          <a:effectLst/>
        </p:spPr>
        <p:txBody>
          <a:bodyPr wrap="none" lIns="90488" tIns="44450" rIns="90488" bIns="44450">
            <a:spAutoFit/>
          </a:bodyPr>
          <a:lstStyle/>
          <a:p>
            <a:r>
              <a:rPr lang="en-US" sz="1200"/>
              <a:t>X</a:t>
            </a:r>
          </a:p>
        </p:txBody>
      </p:sp>
      <p:sp>
        <p:nvSpPr>
          <p:cNvPr id="329774" name="Rectangle 46"/>
          <p:cNvSpPr>
            <a:spLocks noChangeArrowheads="1"/>
          </p:cNvSpPr>
          <p:nvPr/>
        </p:nvSpPr>
        <p:spPr bwMode="auto">
          <a:xfrm>
            <a:off x="6135688" y="1295400"/>
            <a:ext cx="449262" cy="271463"/>
          </a:xfrm>
          <a:prstGeom prst="rect">
            <a:avLst/>
          </a:prstGeom>
          <a:noFill/>
          <a:ln w="12700">
            <a:noFill/>
            <a:miter lim="800000"/>
            <a:headEnd/>
            <a:tailEnd/>
          </a:ln>
          <a:effectLst/>
        </p:spPr>
        <p:txBody>
          <a:bodyPr wrap="none" lIns="90488" tIns="44450" rIns="90488" bIns="44450">
            <a:spAutoFit/>
          </a:bodyPr>
          <a:lstStyle/>
          <a:p>
            <a:r>
              <a:rPr lang="en-US" sz="1200"/>
              <a:t>A</a:t>
            </a:r>
            <a:r>
              <a:rPr lang="en-US" sz="1200" baseline="-25000"/>
              <a:t>sect</a:t>
            </a:r>
          </a:p>
        </p:txBody>
      </p:sp>
      <p:sp>
        <p:nvSpPr>
          <p:cNvPr id="329775" name="Rectangle 47"/>
          <p:cNvSpPr>
            <a:spLocks noChangeArrowheads="1"/>
          </p:cNvSpPr>
          <p:nvPr/>
        </p:nvSpPr>
        <p:spPr bwMode="auto">
          <a:xfrm>
            <a:off x="5564188" y="1606550"/>
            <a:ext cx="750887" cy="636588"/>
          </a:xfrm>
          <a:prstGeom prst="rect">
            <a:avLst/>
          </a:prstGeom>
          <a:noFill/>
          <a:ln w="12700">
            <a:noFill/>
            <a:miter lim="800000"/>
            <a:headEnd/>
            <a:tailEnd/>
          </a:ln>
          <a:effectLst/>
        </p:spPr>
        <p:txBody>
          <a:bodyPr wrap="none" lIns="90488" tIns="44450" rIns="90488" bIns="44450">
            <a:spAutoFit/>
          </a:bodyPr>
          <a:lstStyle/>
          <a:p>
            <a:r>
              <a:rPr lang="en-US" sz="1200"/>
              <a:t>Sectional</a:t>
            </a:r>
          </a:p>
          <a:p>
            <a:r>
              <a:rPr lang="en-US" sz="1200"/>
              <a:t>Areas</a:t>
            </a:r>
          </a:p>
          <a:p>
            <a:r>
              <a:rPr lang="en-US" sz="1200"/>
              <a:t>(feet²)</a:t>
            </a:r>
          </a:p>
        </p:txBody>
      </p:sp>
      <p:sp>
        <p:nvSpPr>
          <p:cNvPr id="329776" name="Rectangle 48"/>
          <p:cNvSpPr>
            <a:spLocks noChangeArrowheads="1"/>
          </p:cNvSpPr>
          <p:nvPr/>
        </p:nvSpPr>
        <p:spPr bwMode="auto">
          <a:xfrm>
            <a:off x="7124700" y="2368550"/>
            <a:ext cx="671513" cy="271463"/>
          </a:xfrm>
          <a:prstGeom prst="rect">
            <a:avLst/>
          </a:prstGeom>
          <a:noFill/>
          <a:ln w="12700">
            <a:noFill/>
            <a:miter lim="800000"/>
            <a:headEnd/>
            <a:tailEnd/>
          </a:ln>
          <a:effectLst/>
        </p:spPr>
        <p:txBody>
          <a:bodyPr wrap="none" lIns="90488" tIns="44450" rIns="90488" bIns="44450">
            <a:spAutoFit/>
          </a:bodyPr>
          <a:lstStyle/>
          <a:p>
            <a:r>
              <a:rPr lang="en-US" sz="1200"/>
              <a:t>Stations</a:t>
            </a:r>
          </a:p>
        </p:txBody>
      </p:sp>
      <p:sp>
        <p:nvSpPr>
          <p:cNvPr id="329777" name="Line 49"/>
          <p:cNvSpPr>
            <a:spLocks noChangeShapeType="1"/>
          </p:cNvSpPr>
          <p:nvPr/>
        </p:nvSpPr>
        <p:spPr bwMode="auto">
          <a:xfrm flipV="1">
            <a:off x="7342188" y="1644650"/>
            <a:ext cx="0" cy="762000"/>
          </a:xfrm>
          <a:prstGeom prst="line">
            <a:avLst/>
          </a:prstGeom>
          <a:noFill/>
          <a:ln w="12700">
            <a:solidFill>
              <a:schemeClr val="tx1"/>
            </a:solidFill>
            <a:round/>
            <a:headEnd/>
            <a:tailEnd type="triangle" w="med" len="med"/>
          </a:ln>
          <a:effectLst/>
        </p:spPr>
        <p:txBody>
          <a:bodyPr/>
          <a:lstStyle/>
          <a:p>
            <a:endParaRPr lang="en-US"/>
          </a:p>
        </p:txBody>
      </p:sp>
      <p:sp>
        <p:nvSpPr>
          <p:cNvPr id="329778" name="Line 50"/>
          <p:cNvSpPr>
            <a:spLocks noChangeShapeType="1"/>
          </p:cNvSpPr>
          <p:nvPr/>
        </p:nvSpPr>
        <p:spPr bwMode="auto">
          <a:xfrm>
            <a:off x="7265988" y="1644650"/>
            <a:ext cx="0" cy="762000"/>
          </a:xfrm>
          <a:prstGeom prst="line">
            <a:avLst/>
          </a:prstGeom>
          <a:noFill/>
          <a:ln w="12700">
            <a:solidFill>
              <a:schemeClr val="tx1"/>
            </a:solidFill>
            <a:round/>
            <a:headEnd/>
            <a:tailEnd/>
          </a:ln>
          <a:effectLst/>
        </p:spPr>
        <p:txBody>
          <a:bodyPr/>
          <a:lstStyle/>
          <a:p>
            <a:endParaRPr lang="en-US"/>
          </a:p>
        </p:txBody>
      </p:sp>
      <p:sp>
        <p:nvSpPr>
          <p:cNvPr id="329779" name="Line 51"/>
          <p:cNvSpPr>
            <a:spLocks noChangeShapeType="1"/>
          </p:cNvSpPr>
          <p:nvPr/>
        </p:nvSpPr>
        <p:spPr bwMode="auto">
          <a:xfrm>
            <a:off x="7418388" y="1644650"/>
            <a:ext cx="0" cy="762000"/>
          </a:xfrm>
          <a:prstGeom prst="line">
            <a:avLst/>
          </a:prstGeom>
          <a:noFill/>
          <a:ln w="12700">
            <a:solidFill>
              <a:schemeClr val="tx1"/>
            </a:solidFill>
            <a:round/>
            <a:headEnd/>
            <a:tailEnd/>
          </a:ln>
          <a:effectLst/>
        </p:spPr>
        <p:txBody>
          <a:bodyPr/>
          <a:lstStyle/>
          <a:p>
            <a:endParaRPr lang="en-US"/>
          </a:p>
        </p:txBody>
      </p:sp>
      <p:sp>
        <p:nvSpPr>
          <p:cNvPr id="329780" name="Rectangle 52"/>
          <p:cNvSpPr>
            <a:spLocks noChangeArrowheads="1"/>
          </p:cNvSpPr>
          <p:nvPr/>
        </p:nvSpPr>
        <p:spPr bwMode="auto">
          <a:xfrm>
            <a:off x="7150100" y="1377950"/>
            <a:ext cx="468313" cy="271463"/>
          </a:xfrm>
          <a:prstGeom prst="rect">
            <a:avLst/>
          </a:prstGeom>
          <a:noFill/>
          <a:ln w="12700">
            <a:noFill/>
            <a:miter lim="800000"/>
            <a:headEnd/>
            <a:tailEnd/>
          </a:ln>
          <a:effectLst/>
        </p:spPr>
        <p:txBody>
          <a:bodyPr wrap="none" lIns="90488" tIns="44450" rIns="90488" bIns="44450">
            <a:spAutoFit/>
          </a:bodyPr>
          <a:lstStyle/>
          <a:p>
            <a:r>
              <a:rPr lang="en-US" sz="1200"/>
              <a:t>A(x)</a:t>
            </a:r>
          </a:p>
        </p:txBody>
      </p:sp>
      <p:sp>
        <p:nvSpPr>
          <p:cNvPr id="329781" name="Line 53"/>
          <p:cNvSpPr>
            <a:spLocks noChangeShapeType="1"/>
          </p:cNvSpPr>
          <p:nvPr/>
        </p:nvSpPr>
        <p:spPr bwMode="auto">
          <a:xfrm>
            <a:off x="7037388" y="1949450"/>
            <a:ext cx="228600" cy="0"/>
          </a:xfrm>
          <a:prstGeom prst="line">
            <a:avLst/>
          </a:prstGeom>
          <a:noFill/>
          <a:ln w="12700">
            <a:solidFill>
              <a:schemeClr val="tx1"/>
            </a:solidFill>
            <a:round/>
            <a:headEnd/>
            <a:tailEnd type="triangle" w="med" len="med"/>
          </a:ln>
          <a:effectLst/>
        </p:spPr>
        <p:txBody>
          <a:bodyPr/>
          <a:lstStyle/>
          <a:p>
            <a:endParaRPr lang="en-US"/>
          </a:p>
        </p:txBody>
      </p:sp>
      <p:sp>
        <p:nvSpPr>
          <p:cNvPr id="329782" name="Line 54"/>
          <p:cNvSpPr>
            <a:spLocks noChangeShapeType="1"/>
          </p:cNvSpPr>
          <p:nvPr/>
        </p:nvSpPr>
        <p:spPr bwMode="auto">
          <a:xfrm flipH="1">
            <a:off x="7418388" y="1949450"/>
            <a:ext cx="228600" cy="0"/>
          </a:xfrm>
          <a:prstGeom prst="line">
            <a:avLst/>
          </a:prstGeom>
          <a:noFill/>
          <a:ln w="12700">
            <a:solidFill>
              <a:schemeClr val="tx1"/>
            </a:solidFill>
            <a:round/>
            <a:headEnd/>
            <a:tailEnd type="triangle" w="med" len="med"/>
          </a:ln>
          <a:effectLst/>
        </p:spPr>
        <p:txBody>
          <a:bodyPr/>
          <a:lstStyle/>
          <a:p>
            <a:endParaRPr lang="en-US"/>
          </a:p>
        </p:txBody>
      </p:sp>
      <p:sp>
        <p:nvSpPr>
          <p:cNvPr id="329783" name="Line 55"/>
          <p:cNvSpPr>
            <a:spLocks noChangeShapeType="1"/>
          </p:cNvSpPr>
          <p:nvPr/>
        </p:nvSpPr>
        <p:spPr bwMode="auto">
          <a:xfrm>
            <a:off x="8408988" y="1492250"/>
            <a:ext cx="0" cy="914400"/>
          </a:xfrm>
          <a:prstGeom prst="line">
            <a:avLst/>
          </a:prstGeom>
          <a:noFill/>
          <a:ln w="12700">
            <a:solidFill>
              <a:schemeClr val="tx1"/>
            </a:solidFill>
            <a:round/>
            <a:headEnd/>
            <a:tailEnd/>
          </a:ln>
          <a:effectLst/>
        </p:spPr>
        <p:txBody>
          <a:bodyPr/>
          <a:lstStyle/>
          <a:p>
            <a:endParaRPr lang="en-US"/>
          </a:p>
        </p:txBody>
      </p:sp>
      <p:sp>
        <p:nvSpPr>
          <p:cNvPr id="329784" name="Rectangle 56"/>
          <p:cNvSpPr>
            <a:spLocks noChangeArrowheads="1"/>
          </p:cNvSpPr>
          <p:nvPr/>
        </p:nvSpPr>
        <p:spPr bwMode="auto">
          <a:xfrm>
            <a:off x="6124575" y="2368550"/>
            <a:ext cx="257175" cy="271463"/>
          </a:xfrm>
          <a:prstGeom prst="rect">
            <a:avLst/>
          </a:prstGeom>
          <a:noFill/>
          <a:ln w="12700">
            <a:noFill/>
            <a:miter lim="800000"/>
            <a:headEnd/>
            <a:tailEnd/>
          </a:ln>
          <a:effectLst/>
        </p:spPr>
        <p:txBody>
          <a:bodyPr wrap="none" lIns="90488" tIns="44450" rIns="90488" bIns="44450">
            <a:spAutoFit/>
          </a:bodyPr>
          <a:lstStyle/>
          <a:p>
            <a:r>
              <a:rPr lang="en-US" sz="1200"/>
              <a:t>0</a:t>
            </a:r>
          </a:p>
        </p:txBody>
      </p:sp>
      <p:sp>
        <p:nvSpPr>
          <p:cNvPr id="329785" name="Rectangle 57"/>
          <p:cNvSpPr>
            <a:spLocks noChangeArrowheads="1"/>
          </p:cNvSpPr>
          <p:nvPr/>
        </p:nvSpPr>
        <p:spPr bwMode="auto">
          <a:xfrm>
            <a:off x="7607300" y="1782763"/>
            <a:ext cx="1382713" cy="271462"/>
          </a:xfrm>
          <a:prstGeom prst="rect">
            <a:avLst/>
          </a:prstGeom>
          <a:noFill/>
          <a:ln w="12700">
            <a:noFill/>
            <a:miter lim="800000"/>
            <a:headEnd/>
            <a:tailEnd/>
          </a:ln>
          <a:effectLst/>
        </p:spPr>
        <p:txBody>
          <a:bodyPr wrap="none" lIns="90488" tIns="44450" rIns="90488" bIns="44450">
            <a:spAutoFit/>
          </a:bodyPr>
          <a:lstStyle/>
          <a:p>
            <a:r>
              <a:rPr lang="en-US" sz="1200"/>
              <a:t>dx=Station Spacing</a:t>
            </a:r>
          </a:p>
        </p:txBody>
      </p:sp>
      <p:sp>
        <p:nvSpPr>
          <p:cNvPr id="329786" name="Line 58"/>
          <p:cNvSpPr>
            <a:spLocks noChangeShapeType="1"/>
          </p:cNvSpPr>
          <p:nvPr/>
        </p:nvSpPr>
        <p:spPr bwMode="auto">
          <a:xfrm flipV="1">
            <a:off x="6326188" y="3817938"/>
            <a:ext cx="0" cy="914400"/>
          </a:xfrm>
          <a:prstGeom prst="line">
            <a:avLst/>
          </a:prstGeom>
          <a:noFill/>
          <a:ln w="12700">
            <a:solidFill>
              <a:schemeClr val="tx1"/>
            </a:solidFill>
            <a:round/>
            <a:headEnd/>
            <a:tailEnd type="triangle" w="med" len="med"/>
          </a:ln>
          <a:effectLst/>
        </p:spPr>
        <p:txBody>
          <a:bodyPr/>
          <a:lstStyle/>
          <a:p>
            <a:endParaRPr lang="en-US"/>
          </a:p>
        </p:txBody>
      </p:sp>
      <p:sp>
        <p:nvSpPr>
          <p:cNvPr id="329787" name="Line 59"/>
          <p:cNvSpPr>
            <a:spLocks noChangeShapeType="1"/>
          </p:cNvSpPr>
          <p:nvPr/>
        </p:nvSpPr>
        <p:spPr bwMode="auto">
          <a:xfrm>
            <a:off x="6326188" y="4732338"/>
            <a:ext cx="2209800" cy="0"/>
          </a:xfrm>
          <a:prstGeom prst="line">
            <a:avLst/>
          </a:prstGeom>
          <a:noFill/>
          <a:ln w="12700">
            <a:solidFill>
              <a:schemeClr val="tx1"/>
            </a:solidFill>
            <a:round/>
            <a:headEnd/>
            <a:tailEnd type="triangle" w="med" len="med"/>
          </a:ln>
          <a:effectLst/>
        </p:spPr>
        <p:txBody>
          <a:bodyPr/>
          <a:lstStyle/>
          <a:p>
            <a:endParaRPr lang="en-US"/>
          </a:p>
        </p:txBody>
      </p:sp>
      <p:sp>
        <p:nvSpPr>
          <p:cNvPr id="329788" name="Arc 60"/>
          <p:cNvSpPr>
            <a:spLocks/>
          </p:cNvSpPr>
          <p:nvPr/>
        </p:nvSpPr>
        <p:spPr bwMode="auto">
          <a:xfrm>
            <a:off x="6327775" y="3819525"/>
            <a:ext cx="2133600" cy="914400"/>
          </a:xfrm>
          <a:custGeom>
            <a:avLst/>
            <a:gdLst>
              <a:gd name="G0" fmla="+- 21600 0 0"/>
              <a:gd name="G1" fmla="+- 21600 0 0"/>
              <a:gd name="G2" fmla="+- 21600 0 0"/>
              <a:gd name="T0" fmla="*/ 0 w 21600"/>
              <a:gd name="T1" fmla="*/ 21562 h 21600"/>
              <a:gd name="T2" fmla="*/ 2156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562"/>
                </a:moveTo>
                <a:cubicBezTo>
                  <a:pt x="20" y="9659"/>
                  <a:pt x="9665" y="17"/>
                  <a:pt x="21568" y="0"/>
                </a:cubicBezTo>
              </a:path>
              <a:path w="21600" h="21600" stroke="0" extrusionOk="0">
                <a:moveTo>
                  <a:pt x="0" y="21562"/>
                </a:moveTo>
                <a:cubicBezTo>
                  <a:pt x="20" y="9659"/>
                  <a:pt x="9665" y="17"/>
                  <a:pt x="21568" y="0"/>
                </a:cubicBezTo>
                <a:lnTo>
                  <a:pt x="21600" y="21600"/>
                </a:lnTo>
                <a:close/>
              </a:path>
            </a:pathLst>
          </a:custGeom>
          <a:noFill/>
          <a:ln w="12700" cap="rnd">
            <a:solidFill>
              <a:schemeClr val="tx1"/>
            </a:solidFill>
            <a:round/>
            <a:headEnd/>
            <a:tailEnd/>
          </a:ln>
          <a:effectLst/>
        </p:spPr>
        <p:txBody>
          <a:bodyPr/>
          <a:lstStyle/>
          <a:p>
            <a:endParaRPr lang="en-US"/>
          </a:p>
        </p:txBody>
      </p:sp>
      <p:sp>
        <p:nvSpPr>
          <p:cNvPr id="329789" name="Rectangle 61"/>
          <p:cNvSpPr>
            <a:spLocks noChangeArrowheads="1"/>
          </p:cNvSpPr>
          <p:nvPr/>
        </p:nvSpPr>
        <p:spPr bwMode="auto">
          <a:xfrm>
            <a:off x="8521700" y="4618038"/>
            <a:ext cx="290513" cy="271462"/>
          </a:xfrm>
          <a:prstGeom prst="rect">
            <a:avLst/>
          </a:prstGeom>
          <a:noFill/>
          <a:ln w="12700">
            <a:noFill/>
            <a:miter lim="800000"/>
            <a:headEnd/>
            <a:tailEnd/>
          </a:ln>
          <a:effectLst/>
        </p:spPr>
        <p:txBody>
          <a:bodyPr wrap="none" lIns="90488" tIns="44450" rIns="90488" bIns="44450">
            <a:spAutoFit/>
          </a:bodyPr>
          <a:lstStyle/>
          <a:p>
            <a:r>
              <a:rPr lang="en-US" sz="1200"/>
              <a:t>X</a:t>
            </a:r>
          </a:p>
        </p:txBody>
      </p:sp>
      <p:sp>
        <p:nvSpPr>
          <p:cNvPr id="329790" name="Rectangle 62"/>
          <p:cNvSpPr>
            <a:spLocks noChangeArrowheads="1"/>
          </p:cNvSpPr>
          <p:nvPr/>
        </p:nvSpPr>
        <p:spPr bwMode="auto">
          <a:xfrm>
            <a:off x="6186488" y="3621088"/>
            <a:ext cx="290512" cy="271462"/>
          </a:xfrm>
          <a:prstGeom prst="rect">
            <a:avLst/>
          </a:prstGeom>
          <a:noFill/>
          <a:ln w="12700">
            <a:noFill/>
            <a:miter lim="800000"/>
            <a:headEnd/>
            <a:tailEnd/>
          </a:ln>
          <a:effectLst/>
        </p:spPr>
        <p:txBody>
          <a:bodyPr wrap="none" lIns="90488" tIns="44450" rIns="90488" bIns="44450">
            <a:spAutoFit/>
          </a:bodyPr>
          <a:lstStyle/>
          <a:p>
            <a:r>
              <a:rPr lang="en-US" sz="1200"/>
              <a:t>Y</a:t>
            </a:r>
          </a:p>
        </p:txBody>
      </p:sp>
      <p:sp>
        <p:nvSpPr>
          <p:cNvPr id="329791" name="Rectangle 63"/>
          <p:cNvSpPr>
            <a:spLocks noChangeArrowheads="1"/>
          </p:cNvSpPr>
          <p:nvPr/>
        </p:nvSpPr>
        <p:spPr bwMode="auto">
          <a:xfrm>
            <a:off x="5778500" y="3932238"/>
            <a:ext cx="722313" cy="636587"/>
          </a:xfrm>
          <a:prstGeom prst="rect">
            <a:avLst/>
          </a:prstGeom>
          <a:noFill/>
          <a:ln w="12700">
            <a:noFill/>
            <a:miter lim="800000"/>
            <a:headEnd/>
            <a:tailEnd/>
          </a:ln>
          <a:effectLst/>
        </p:spPr>
        <p:txBody>
          <a:bodyPr wrap="none" lIns="90488" tIns="44450" rIns="90488" bIns="44450">
            <a:spAutoFit/>
          </a:bodyPr>
          <a:lstStyle/>
          <a:p>
            <a:r>
              <a:rPr lang="en-US" sz="1200"/>
              <a:t>Half-</a:t>
            </a:r>
          </a:p>
          <a:p>
            <a:r>
              <a:rPr lang="en-US" sz="1200"/>
              <a:t>Breadths</a:t>
            </a:r>
          </a:p>
          <a:p>
            <a:r>
              <a:rPr lang="en-US" sz="1200"/>
              <a:t>(feet)</a:t>
            </a:r>
          </a:p>
        </p:txBody>
      </p:sp>
      <p:sp>
        <p:nvSpPr>
          <p:cNvPr id="329792" name="Rectangle 64"/>
          <p:cNvSpPr>
            <a:spLocks noChangeArrowheads="1"/>
          </p:cNvSpPr>
          <p:nvPr/>
        </p:nvSpPr>
        <p:spPr bwMode="auto">
          <a:xfrm>
            <a:off x="7175500" y="4694238"/>
            <a:ext cx="671513" cy="271462"/>
          </a:xfrm>
          <a:prstGeom prst="rect">
            <a:avLst/>
          </a:prstGeom>
          <a:noFill/>
          <a:ln w="12700">
            <a:noFill/>
            <a:miter lim="800000"/>
            <a:headEnd/>
            <a:tailEnd/>
          </a:ln>
          <a:effectLst/>
        </p:spPr>
        <p:txBody>
          <a:bodyPr wrap="none" lIns="90488" tIns="44450" rIns="90488" bIns="44450">
            <a:spAutoFit/>
          </a:bodyPr>
          <a:lstStyle/>
          <a:p>
            <a:r>
              <a:rPr lang="en-US" sz="1200"/>
              <a:t>Stations</a:t>
            </a:r>
          </a:p>
        </p:txBody>
      </p:sp>
      <p:sp>
        <p:nvSpPr>
          <p:cNvPr id="329793" name="Line 65"/>
          <p:cNvSpPr>
            <a:spLocks noChangeShapeType="1"/>
          </p:cNvSpPr>
          <p:nvPr/>
        </p:nvSpPr>
        <p:spPr bwMode="auto">
          <a:xfrm flipV="1">
            <a:off x="7392988" y="3970338"/>
            <a:ext cx="0" cy="762000"/>
          </a:xfrm>
          <a:prstGeom prst="line">
            <a:avLst/>
          </a:prstGeom>
          <a:noFill/>
          <a:ln w="12700">
            <a:solidFill>
              <a:schemeClr val="tx1"/>
            </a:solidFill>
            <a:round/>
            <a:headEnd/>
            <a:tailEnd type="triangle" w="med" len="med"/>
          </a:ln>
          <a:effectLst/>
        </p:spPr>
        <p:txBody>
          <a:bodyPr/>
          <a:lstStyle/>
          <a:p>
            <a:endParaRPr lang="en-US"/>
          </a:p>
        </p:txBody>
      </p:sp>
      <p:sp>
        <p:nvSpPr>
          <p:cNvPr id="329794" name="Line 66"/>
          <p:cNvSpPr>
            <a:spLocks noChangeShapeType="1"/>
          </p:cNvSpPr>
          <p:nvPr/>
        </p:nvSpPr>
        <p:spPr bwMode="auto">
          <a:xfrm>
            <a:off x="7316788" y="3970338"/>
            <a:ext cx="0" cy="762000"/>
          </a:xfrm>
          <a:prstGeom prst="line">
            <a:avLst/>
          </a:prstGeom>
          <a:noFill/>
          <a:ln w="12700">
            <a:solidFill>
              <a:schemeClr val="tx1"/>
            </a:solidFill>
            <a:round/>
            <a:headEnd/>
            <a:tailEnd/>
          </a:ln>
          <a:effectLst/>
        </p:spPr>
        <p:txBody>
          <a:bodyPr/>
          <a:lstStyle/>
          <a:p>
            <a:endParaRPr lang="en-US"/>
          </a:p>
        </p:txBody>
      </p:sp>
      <p:sp>
        <p:nvSpPr>
          <p:cNvPr id="329795" name="Line 67"/>
          <p:cNvSpPr>
            <a:spLocks noChangeShapeType="1"/>
          </p:cNvSpPr>
          <p:nvPr/>
        </p:nvSpPr>
        <p:spPr bwMode="auto">
          <a:xfrm>
            <a:off x="7469188" y="3970338"/>
            <a:ext cx="0" cy="762000"/>
          </a:xfrm>
          <a:prstGeom prst="line">
            <a:avLst/>
          </a:prstGeom>
          <a:noFill/>
          <a:ln w="12700">
            <a:solidFill>
              <a:schemeClr val="tx1"/>
            </a:solidFill>
            <a:round/>
            <a:headEnd/>
            <a:tailEnd/>
          </a:ln>
          <a:effectLst/>
        </p:spPr>
        <p:txBody>
          <a:bodyPr/>
          <a:lstStyle/>
          <a:p>
            <a:endParaRPr lang="en-US"/>
          </a:p>
        </p:txBody>
      </p:sp>
      <p:sp>
        <p:nvSpPr>
          <p:cNvPr id="329796" name="Rectangle 68"/>
          <p:cNvSpPr>
            <a:spLocks noChangeArrowheads="1"/>
          </p:cNvSpPr>
          <p:nvPr/>
        </p:nvSpPr>
        <p:spPr bwMode="auto">
          <a:xfrm>
            <a:off x="7165975" y="3703638"/>
            <a:ext cx="434975" cy="271462"/>
          </a:xfrm>
          <a:prstGeom prst="rect">
            <a:avLst/>
          </a:prstGeom>
          <a:noFill/>
          <a:ln w="12700">
            <a:noFill/>
            <a:miter lim="800000"/>
            <a:headEnd/>
            <a:tailEnd/>
          </a:ln>
          <a:effectLst/>
        </p:spPr>
        <p:txBody>
          <a:bodyPr wrap="none" lIns="90488" tIns="44450" rIns="90488" bIns="44450">
            <a:spAutoFit/>
          </a:bodyPr>
          <a:lstStyle/>
          <a:p>
            <a:r>
              <a:rPr lang="en-US" sz="1200"/>
              <a:t>y(x)</a:t>
            </a:r>
          </a:p>
        </p:txBody>
      </p:sp>
      <p:sp>
        <p:nvSpPr>
          <p:cNvPr id="329797" name="Line 69"/>
          <p:cNvSpPr>
            <a:spLocks noChangeShapeType="1"/>
          </p:cNvSpPr>
          <p:nvPr/>
        </p:nvSpPr>
        <p:spPr bwMode="auto">
          <a:xfrm>
            <a:off x="7088188" y="4275138"/>
            <a:ext cx="228600" cy="0"/>
          </a:xfrm>
          <a:prstGeom prst="line">
            <a:avLst/>
          </a:prstGeom>
          <a:noFill/>
          <a:ln w="12700">
            <a:solidFill>
              <a:schemeClr val="tx1"/>
            </a:solidFill>
            <a:round/>
            <a:headEnd/>
            <a:tailEnd type="triangle" w="med" len="med"/>
          </a:ln>
          <a:effectLst/>
        </p:spPr>
        <p:txBody>
          <a:bodyPr/>
          <a:lstStyle/>
          <a:p>
            <a:endParaRPr lang="en-US"/>
          </a:p>
        </p:txBody>
      </p:sp>
      <p:sp>
        <p:nvSpPr>
          <p:cNvPr id="329798" name="Line 70"/>
          <p:cNvSpPr>
            <a:spLocks noChangeShapeType="1"/>
          </p:cNvSpPr>
          <p:nvPr/>
        </p:nvSpPr>
        <p:spPr bwMode="auto">
          <a:xfrm flipH="1">
            <a:off x="7469188" y="4275138"/>
            <a:ext cx="228600" cy="0"/>
          </a:xfrm>
          <a:prstGeom prst="line">
            <a:avLst/>
          </a:prstGeom>
          <a:noFill/>
          <a:ln w="12700">
            <a:solidFill>
              <a:schemeClr val="tx1"/>
            </a:solidFill>
            <a:round/>
            <a:headEnd/>
            <a:tailEnd type="triangle" w="med" len="med"/>
          </a:ln>
          <a:effectLst/>
        </p:spPr>
        <p:txBody>
          <a:bodyPr/>
          <a:lstStyle/>
          <a:p>
            <a:endParaRPr lang="en-US"/>
          </a:p>
        </p:txBody>
      </p:sp>
      <p:sp>
        <p:nvSpPr>
          <p:cNvPr id="329799" name="Rectangle 71"/>
          <p:cNvSpPr>
            <a:spLocks noChangeArrowheads="1"/>
          </p:cNvSpPr>
          <p:nvPr/>
        </p:nvSpPr>
        <p:spPr bwMode="auto">
          <a:xfrm>
            <a:off x="7683500" y="4114800"/>
            <a:ext cx="1382713" cy="271463"/>
          </a:xfrm>
          <a:prstGeom prst="rect">
            <a:avLst/>
          </a:prstGeom>
          <a:noFill/>
          <a:ln w="12700">
            <a:noFill/>
            <a:miter lim="800000"/>
            <a:headEnd/>
            <a:tailEnd/>
          </a:ln>
          <a:effectLst/>
        </p:spPr>
        <p:txBody>
          <a:bodyPr wrap="none" lIns="90488" tIns="44450" rIns="90488" bIns="44450">
            <a:spAutoFit/>
          </a:bodyPr>
          <a:lstStyle/>
          <a:p>
            <a:r>
              <a:rPr lang="en-US" sz="1200"/>
              <a:t>dx=Station Spacing</a:t>
            </a:r>
          </a:p>
        </p:txBody>
      </p:sp>
      <p:sp>
        <p:nvSpPr>
          <p:cNvPr id="329800" name="Line 72"/>
          <p:cNvSpPr>
            <a:spLocks noChangeShapeType="1"/>
          </p:cNvSpPr>
          <p:nvPr/>
        </p:nvSpPr>
        <p:spPr bwMode="auto">
          <a:xfrm>
            <a:off x="8459788" y="3817938"/>
            <a:ext cx="0" cy="914400"/>
          </a:xfrm>
          <a:prstGeom prst="line">
            <a:avLst/>
          </a:prstGeom>
          <a:noFill/>
          <a:ln w="12700">
            <a:solidFill>
              <a:schemeClr val="tx1"/>
            </a:solidFill>
            <a:round/>
            <a:headEnd/>
            <a:tailEnd/>
          </a:ln>
          <a:effectLst/>
        </p:spPr>
        <p:txBody>
          <a:bodyPr/>
          <a:lstStyle/>
          <a:p>
            <a:endParaRPr lang="en-US"/>
          </a:p>
        </p:txBody>
      </p:sp>
      <p:sp>
        <p:nvSpPr>
          <p:cNvPr id="329801" name="Rectangle 73"/>
          <p:cNvSpPr>
            <a:spLocks noChangeArrowheads="1"/>
          </p:cNvSpPr>
          <p:nvPr/>
        </p:nvSpPr>
        <p:spPr bwMode="auto">
          <a:xfrm>
            <a:off x="6175375" y="4694238"/>
            <a:ext cx="257175" cy="271462"/>
          </a:xfrm>
          <a:prstGeom prst="rect">
            <a:avLst/>
          </a:prstGeom>
          <a:noFill/>
          <a:ln w="12700">
            <a:noFill/>
            <a:miter lim="800000"/>
            <a:headEnd/>
            <a:tailEnd/>
          </a:ln>
          <a:effectLst/>
        </p:spPr>
        <p:txBody>
          <a:bodyPr wrap="none" lIns="90488" tIns="44450" rIns="90488" bIns="44450">
            <a:spAutoFit/>
          </a:bodyPr>
          <a:lstStyle/>
          <a:p>
            <a:r>
              <a:rPr lang="en-US" sz="1200"/>
              <a:t>0</a:t>
            </a:r>
          </a:p>
        </p:txBody>
      </p:sp>
      <p:sp>
        <p:nvSpPr>
          <p:cNvPr id="329802" name="Rectangle 74"/>
          <p:cNvSpPr>
            <a:spLocks noChangeArrowheads="1"/>
          </p:cNvSpPr>
          <p:nvPr/>
        </p:nvSpPr>
        <p:spPr bwMode="auto">
          <a:xfrm>
            <a:off x="6859588" y="3505200"/>
            <a:ext cx="1398587" cy="271463"/>
          </a:xfrm>
          <a:prstGeom prst="rect">
            <a:avLst/>
          </a:prstGeom>
          <a:noFill/>
          <a:ln w="12700">
            <a:noFill/>
            <a:miter lim="800000"/>
            <a:headEnd/>
            <a:tailEnd/>
          </a:ln>
          <a:effectLst/>
        </p:spPr>
        <p:txBody>
          <a:bodyPr wrap="none" lIns="90488" tIns="44450" rIns="90488" bIns="44450">
            <a:spAutoFit/>
          </a:bodyPr>
          <a:lstStyle/>
          <a:p>
            <a:r>
              <a:rPr lang="en-US" sz="1200"/>
              <a:t>(Half-Breadth Plan)</a:t>
            </a:r>
          </a:p>
        </p:txBody>
      </p:sp>
      <p:sp>
        <p:nvSpPr>
          <p:cNvPr id="329803" name="Line 75"/>
          <p:cNvSpPr>
            <a:spLocks noChangeShapeType="1"/>
          </p:cNvSpPr>
          <p:nvPr/>
        </p:nvSpPr>
        <p:spPr bwMode="auto">
          <a:xfrm>
            <a:off x="6324600" y="4616450"/>
            <a:ext cx="1066800" cy="0"/>
          </a:xfrm>
          <a:prstGeom prst="line">
            <a:avLst/>
          </a:prstGeom>
          <a:noFill/>
          <a:ln w="12700">
            <a:solidFill>
              <a:schemeClr val="tx1"/>
            </a:solidFill>
            <a:round/>
            <a:headEnd/>
            <a:tailEnd type="triangle" w="med" len="med"/>
          </a:ln>
          <a:effectLst/>
        </p:spPr>
        <p:txBody>
          <a:bodyPr/>
          <a:lstStyle/>
          <a:p>
            <a:endParaRPr lang="en-US"/>
          </a:p>
        </p:txBody>
      </p:sp>
      <p:sp>
        <p:nvSpPr>
          <p:cNvPr id="329804" name="Rectangle 76"/>
          <p:cNvSpPr>
            <a:spLocks noChangeArrowheads="1"/>
          </p:cNvSpPr>
          <p:nvPr/>
        </p:nvSpPr>
        <p:spPr bwMode="auto">
          <a:xfrm>
            <a:off x="6751638" y="4419600"/>
            <a:ext cx="257175" cy="271463"/>
          </a:xfrm>
          <a:prstGeom prst="rect">
            <a:avLst/>
          </a:prstGeom>
          <a:noFill/>
          <a:ln w="12700">
            <a:noFill/>
            <a:miter lim="800000"/>
            <a:headEnd/>
            <a:tailEnd/>
          </a:ln>
          <a:effectLst/>
        </p:spPr>
        <p:txBody>
          <a:bodyPr wrap="none" lIns="90488" tIns="44450" rIns="90488" bIns="44450">
            <a:spAutoFit/>
          </a:bodyPr>
          <a:lstStyle/>
          <a:p>
            <a:r>
              <a:rPr lang="en-US" sz="1200"/>
              <a:t>x</a:t>
            </a:r>
          </a:p>
        </p:txBody>
      </p:sp>
      <p:sp>
        <p:nvSpPr>
          <p:cNvPr id="329805" name="Arc 77"/>
          <p:cNvSpPr>
            <a:spLocks/>
          </p:cNvSpPr>
          <p:nvPr/>
        </p:nvSpPr>
        <p:spPr bwMode="auto">
          <a:xfrm>
            <a:off x="6326188" y="4768850"/>
            <a:ext cx="2133600" cy="914400"/>
          </a:xfrm>
          <a:custGeom>
            <a:avLst/>
            <a:gdLst>
              <a:gd name="G0" fmla="+- 21600 0 0"/>
              <a:gd name="G1" fmla="+- 0 0 0"/>
              <a:gd name="G2" fmla="+- 21600 0 0"/>
              <a:gd name="T0" fmla="*/ 21552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552" y="21599"/>
                </a:moveTo>
                <a:cubicBezTo>
                  <a:pt x="9641" y="21573"/>
                  <a:pt x="0" y="11910"/>
                  <a:pt x="0" y="0"/>
                </a:cubicBezTo>
              </a:path>
              <a:path w="21600" h="21600" stroke="0" extrusionOk="0">
                <a:moveTo>
                  <a:pt x="21552" y="21599"/>
                </a:moveTo>
                <a:cubicBezTo>
                  <a:pt x="9641" y="21573"/>
                  <a:pt x="0" y="11910"/>
                  <a:pt x="0" y="0"/>
                </a:cubicBezTo>
                <a:lnTo>
                  <a:pt x="21600" y="0"/>
                </a:lnTo>
                <a:close/>
              </a:path>
            </a:pathLst>
          </a:custGeom>
          <a:noFill/>
          <a:ln w="12700" cap="rnd">
            <a:solidFill>
              <a:schemeClr val="tx1"/>
            </a:solidFill>
            <a:prstDash val="sysDot"/>
            <a:round/>
            <a:headEnd/>
            <a:tailEnd/>
          </a:ln>
          <a:effectLst/>
        </p:spPr>
        <p:txBody>
          <a:bodyPr/>
          <a:lstStyle/>
          <a:p>
            <a:endParaRPr lang="en-US"/>
          </a:p>
        </p:txBody>
      </p:sp>
    </p:spTree>
  </p:cSld>
  <p:clrMapOvr>
    <a:masterClrMapping/>
  </p:clrMapOvr>
  <p:transition spd="slow">
    <p:cut/>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a:xfrm>
            <a:off x="685800" y="-76200"/>
            <a:ext cx="7772400" cy="1143000"/>
          </a:xfrm>
          <a:noFill/>
          <a:ln/>
        </p:spPr>
        <p:txBody>
          <a:bodyPr lIns="90488" tIns="44450" rIns="90488" bIns="44450"/>
          <a:lstStyle/>
          <a:p>
            <a:r>
              <a:rPr lang="en-US">
                <a:solidFill>
                  <a:schemeClr val="tx1"/>
                </a:solidFill>
              </a:rPr>
              <a:t>Chapter 3: Hydrostatics</a:t>
            </a:r>
          </a:p>
        </p:txBody>
      </p:sp>
      <p:sp>
        <p:nvSpPr>
          <p:cNvPr id="278531" name="Rectangle 3"/>
          <p:cNvSpPr>
            <a:spLocks noGrp="1" noChangeArrowheads="1"/>
          </p:cNvSpPr>
          <p:nvPr>
            <p:ph type="body" idx="1"/>
          </p:nvPr>
        </p:nvSpPr>
        <p:spPr>
          <a:xfrm>
            <a:off x="457200" y="990600"/>
            <a:ext cx="8458200" cy="5562600"/>
          </a:xfrm>
          <a:noFill/>
          <a:ln/>
        </p:spPr>
        <p:txBody>
          <a:bodyPr lIns="90488" tIns="44450" rIns="90488" bIns="44450"/>
          <a:lstStyle/>
          <a:p>
            <a:pPr>
              <a:lnSpc>
                <a:spcPct val="70000"/>
              </a:lnSpc>
              <a:buFont typeface="Wingdings" pitchFamily="2" charset="2"/>
              <a:buChar char="ü"/>
            </a:pPr>
            <a:r>
              <a:rPr lang="en-US" sz="2800"/>
              <a:t>Archimedes Principle/Static Equilibrium</a:t>
            </a:r>
          </a:p>
          <a:p>
            <a:pPr>
              <a:lnSpc>
                <a:spcPct val="70000"/>
              </a:lnSpc>
              <a:buFont typeface="Wingdings" pitchFamily="2" charset="2"/>
              <a:buChar char="ü"/>
            </a:pPr>
            <a:endParaRPr lang="en-US" sz="2800"/>
          </a:p>
          <a:p>
            <a:pPr>
              <a:lnSpc>
                <a:spcPct val="70000"/>
              </a:lnSpc>
              <a:buFont typeface="Wingdings" pitchFamily="2" charset="2"/>
              <a:buChar char="ü"/>
            </a:pPr>
            <a:r>
              <a:rPr lang="en-US" sz="2800"/>
              <a:t>Impact to G of weight addition, removal, movement</a:t>
            </a:r>
          </a:p>
          <a:p>
            <a:pPr>
              <a:lnSpc>
                <a:spcPct val="70000"/>
              </a:lnSpc>
              <a:buFont typeface="Wingdings" pitchFamily="2" charset="2"/>
              <a:buChar char="ü"/>
            </a:pPr>
            <a:endParaRPr lang="en-US" sz="2800"/>
          </a:p>
          <a:p>
            <a:pPr>
              <a:lnSpc>
                <a:spcPct val="70000"/>
              </a:lnSpc>
              <a:buFont typeface="Wingdings" pitchFamily="2" charset="2"/>
              <a:buChar char="ü"/>
            </a:pPr>
            <a:r>
              <a:rPr lang="en-US" sz="2800"/>
              <a:t>Metacenter</a:t>
            </a:r>
          </a:p>
          <a:p>
            <a:pPr>
              <a:lnSpc>
                <a:spcPct val="70000"/>
              </a:lnSpc>
              <a:buFont typeface="Wingdings" pitchFamily="2" charset="2"/>
              <a:buChar char="ü"/>
            </a:pPr>
            <a:endParaRPr lang="en-US" sz="2800"/>
          </a:p>
          <a:p>
            <a:pPr>
              <a:lnSpc>
                <a:spcPct val="70000"/>
              </a:lnSpc>
              <a:buFont typeface="Wingdings" pitchFamily="2" charset="2"/>
              <a:buChar char="ü"/>
            </a:pPr>
            <a:r>
              <a:rPr lang="en-US" sz="2800"/>
              <a:t>Angle of list</a:t>
            </a:r>
          </a:p>
          <a:p>
            <a:pPr>
              <a:lnSpc>
                <a:spcPct val="70000"/>
              </a:lnSpc>
              <a:buFont typeface="Wingdings" pitchFamily="2" charset="2"/>
              <a:buChar char="ü"/>
            </a:pPr>
            <a:endParaRPr lang="en-US" sz="2800"/>
          </a:p>
          <a:p>
            <a:pPr>
              <a:lnSpc>
                <a:spcPct val="70000"/>
              </a:lnSpc>
              <a:buFont typeface="Wingdings" pitchFamily="2" charset="2"/>
              <a:buChar char="ü"/>
            </a:pPr>
            <a:r>
              <a:rPr lang="en-US" sz="2800"/>
              <a:t>Inclining Experiment</a:t>
            </a:r>
          </a:p>
          <a:p>
            <a:pPr>
              <a:lnSpc>
                <a:spcPct val="70000"/>
              </a:lnSpc>
              <a:buFont typeface="Wingdings" pitchFamily="2" charset="2"/>
              <a:buChar char="ü"/>
            </a:pPr>
            <a:endParaRPr lang="en-US" sz="2800"/>
          </a:p>
          <a:p>
            <a:pPr>
              <a:lnSpc>
                <a:spcPct val="70000"/>
              </a:lnSpc>
              <a:buFont typeface="Wingdings" pitchFamily="2" charset="2"/>
              <a:buChar char="ü"/>
            </a:pPr>
            <a:r>
              <a:rPr lang="en-US" sz="2800"/>
              <a:t>Trim calculations</a:t>
            </a:r>
          </a:p>
          <a:p>
            <a:pPr>
              <a:lnSpc>
                <a:spcPct val="70000"/>
              </a:lnSpc>
              <a:buFont typeface="Wingdings" pitchFamily="2" charset="2"/>
              <a:buChar char="ü"/>
            </a:pPr>
            <a:endParaRPr lang="en-US" sz="2800"/>
          </a:p>
          <a:p>
            <a:pPr>
              <a:lnSpc>
                <a:spcPct val="70000"/>
              </a:lnSpc>
              <a:buFont typeface="Wingdings" pitchFamily="2" charset="2"/>
              <a:buChar char="ü"/>
            </a:pPr>
            <a:r>
              <a:rPr lang="en-US" sz="2800"/>
              <a:t>Drydocking</a:t>
            </a:r>
          </a:p>
        </p:txBody>
      </p:sp>
    </p:spTree>
  </p:cSld>
  <p:clrMapOvr>
    <a:masterClrMapping/>
  </p:clrMapOvr>
  <p:transition>
    <p:cut/>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9" name="Rectangle 3"/>
          <p:cNvSpPr>
            <a:spLocks noGrp="1" noChangeArrowheads="1"/>
          </p:cNvSpPr>
          <p:nvPr>
            <p:ph type="body" idx="1"/>
          </p:nvPr>
        </p:nvSpPr>
        <p:spPr>
          <a:xfrm>
            <a:off x="-76200" y="1447800"/>
            <a:ext cx="7772400" cy="4114800"/>
          </a:xfrm>
          <a:noFill/>
          <a:ln/>
        </p:spPr>
        <p:txBody>
          <a:bodyPr lIns="90488" tIns="44450" rIns="90488" bIns="44450"/>
          <a:lstStyle/>
          <a:p>
            <a:pPr>
              <a:lnSpc>
                <a:spcPct val="80000"/>
              </a:lnSpc>
              <a:buFontTx/>
              <a:buNone/>
            </a:pPr>
            <a:r>
              <a:rPr lang="en-US" sz="2000"/>
              <a:t>    The Buoyant Force on an object is equal to the weight of the volume of the water displaced by the object:   </a:t>
            </a:r>
            <a:r>
              <a:rPr lang="en-US" sz="2000">
                <a:solidFill>
                  <a:schemeClr val="accent2"/>
                </a:solidFill>
              </a:rPr>
              <a:t>F</a:t>
            </a:r>
            <a:r>
              <a:rPr lang="en-US" sz="2000" baseline="-25000">
                <a:solidFill>
                  <a:schemeClr val="accent2"/>
                </a:solidFill>
              </a:rPr>
              <a:t>B</a:t>
            </a:r>
            <a:r>
              <a:rPr lang="en-US" sz="2000">
                <a:solidFill>
                  <a:schemeClr val="accent2"/>
                </a:solidFill>
              </a:rPr>
              <a:t>=</a:t>
            </a:r>
            <a:r>
              <a:rPr lang="en-US" sz="2000">
                <a:solidFill>
                  <a:schemeClr val="accent2"/>
                </a:solidFill>
                <a:latin typeface="Symbol" pitchFamily="18" charset="2"/>
              </a:rPr>
              <a:t>r</a:t>
            </a:r>
            <a:r>
              <a:rPr lang="en-US" sz="2000">
                <a:solidFill>
                  <a:schemeClr val="accent2"/>
                </a:solidFill>
              </a:rPr>
              <a:t>gV</a:t>
            </a:r>
          </a:p>
          <a:p>
            <a:pPr>
              <a:lnSpc>
                <a:spcPct val="80000"/>
              </a:lnSpc>
              <a:buFontTx/>
              <a:buNone/>
            </a:pPr>
            <a:endParaRPr lang="en-US" sz="2000"/>
          </a:p>
          <a:p>
            <a:pPr>
              <a:lnSpc>
                <a:spcPct val="80000"/>
              </a:lnSpc>
              <a:buFontTx/>
              <a:buNone/>
            </a:pPr>
            <a:r>
              <a:rPr lang="en-US" sz="2000"/>
              <a:t>    For box shaped barge, F</a:t>
            </a:r>
            <a:r>
              <a:rPr lang="en-US" sz="2000" baseline="-25000"/>
              <a:t>B</a:t>
            </a:r>
            <a:r>
              <a:rPr lang="en-US" sz="2000"/>
              <a:t>= </a:t>
            </a:r>
            <a:r>
              <a:rPr lang="en-US" sz="2000">
                <a:latin typeface="Symbol" pitchFamily="18" charset="2"/>
              </a:rPr>
              <a:t>r</a:t>
            </a:r>
            <a:r>
              <a:rPr lang="en-US" sz="2000"/>
              <a:t>gV = P×A</a:t>
            </a:r>
            <a:r>
              <a:rPr lang="en-US" sz="2000" baseline="-25000"/>
              <a:t>wp</a:t>
            </a:r>
            <a:r>
              <a:rPr lang="en-US" sz="2000"/>
              <a:t>= </a:t>
            </a:r>
            <a:r>
              <a:rPr lang="en-US" sz="2000">
                <a:latin typeface="Symbol" pitchFamily="18" charset="2"/>
              </a:rPr>
              <a:t>r</a:t>
            </a:r>
            <a:r>
              <a:rPr lang="en-US" sz="2000"/>
              <a:t>gzA</a:t>
            </a:r>
            <a:r>
              <a:rPr lang="en-US" sz="2000" baseline="-25000"/>
              <a:t>wp</a:t>
            </a:r>
          </a:p>
          <a:p>
            <a:pPr>
              <a:lnSpc>
                <a:spcPct val="80000"/>
              </a:lnSpc>
              <a:buFontTx/>
              <a:buNone/>
            </a:pPr>
            <a:r>
              <a:rPr lang="en-US" sz="2000"/>
              <a:t>    </a:t>
            </a:r>
          </a:p>
          <a:p>
            <a:pPr>
              <a:lnSpc>
                <a:spcPct val="80000"/>
              </a:lnSpc>
              <a:buFontTx/>
              <a:buNone/>
            </a:pPr>
            <a:r>
              <a:rPr lang="en-US" sz="2000" b="1">
                <a:latin typeface="Symbol" pitchFamily="18" charset="2"/>
              </a:rPr>
              <a:t>	å</a:t>
            </a:r>
            <a:r>
              <a:rPr lang="en-US" sz="2000" b="1"/>
              <a:t>F</a:t>
            </a:r>
            <a:r>
              <a:rPr lang="en-US" sz="2000"/>
              <a:t>=0; </a:t>
            </a:r>
            <a:r>
              <a:rPr lang="en-US" sz="2000" b="1">
                <a:latin typeface="Symbol" pitchFamily="18" charset="2"/>
              </a:rPr>
              <a:t>å</a:t>
            </a:r>
            <a:r>
              <a:rPr lang="en-US" sz="2000" b="1"/>
              <a:t>M</a:t>
            </a:r>
            <a:r>
              <a:rPr lang="en-US" sz="2000"/>
              <a:t>=0</a:t>
            </a:r>
          </a:p>
          <a:p>
            <a:pPr>
              <a:lnSpc>
                <a:spcPct val="80000"/>
              </a:lnSpc>
              <a:buFontTx/>
              <a:buNone/>
            </a:pPr>
            <a:endParaRPr lang="en-US" sz="2000"/>
          </a:p>
          <a:p>
            <a:pPr>
              <a:lnSpc>
                <a:spcPct val="80000"/>
              </a:lnSpc>
              <a:buFontTx/>
              <a:buNone/>
            </a:pPr>
            <a:r>
              <a:rPr lang="en-US" sz="2000"/>
              <a:t>    Center of Gravity (G)</a:t>
            </a:r>
          </a:p>
          <a:p>
            <a:pPr lvl="1">
              <a:lnSpc>
                <a:spcPct val="80000"/>
              </a:lnSpc>
            </a:pPr>
            <a:endParaRPr lang="en-US" sz="1800"/>
          </a:p>
          <a:p>
            <a:pPr lvl="1">
              <a:lnSpc>
                <a:spcPct val="80000"/>
              </a:lnSpc>
              <a:buFontTx/>
              <a:buNone/>
            </a:pPr>
            <a:r>
              <a:rPr lang="en-US" sz="1800"/>
              <a:t> </a:t>
            </a:r>
            <a:r>
              <a:rPr lang="en-US" sz="1800">
                <a:latin typeface="Symbol" pitchFamily="18" charset="2"/>
              </a:rPr>
              <a:t>D</a:t>
            </a:r>
            <a:r>
              <a:rPr lang="en-US" sz="1800" baseline="-25000"/>
              <a:t>f</a:t>
            </a:r>
            <a:r>
              <a:rPr lang="en-US" sz="1800"/>
              <a:t>= </a:t>
            </a:r>
            <a:r>
              <a:rPr lang="en-US" sz="1800">
                <a:latin typeface="Symbol" pitchFamily="18" charset="2"/>
              </a:rPr>
              <a:t>D</a:t>
            </a:r>
            <a:r>
              <a:rPr lang="en-US" sz="1800" baseline="-25000"/>
              <a:t>0</a:t>
            </a:r>
            <a:r>
              <a:rPr lang="en-US" sz="1800"/>
              <a:t>+</a:t>
            </a:r>
            <a:r>
              <a:rPr lang="en-US" sz="1800">
                <a:latin typeface="Symbol" pitchFamily="18" charset="2"/>
              </a:rPr>
              <a:t>S</a:t>
            </a:r>
            <a:r>
              <a:rPr lang="en-US" sz="1800"/>
              <a:t>w</a:t>
            </a:r>
            <a:r>
              <a:rPr lang="en-US" sz="1800" baseline="-25000"/>
              <a:t>a</a:t>
            </a:r>
            <a:r>
              <a:rPr lang="en-US" sz="1800"/>
              <a:t>-</a:t>
            </a:r>
            <a:r>
              <a:rPr lang="en-US" sz="1800">
                <a:latin typeface="Symbol" pitchFamily="18" charset="2"/>
              </a:rPr>
              <a:t>S</a:t>
            </a:r>
            <a:r>
              <a:rPr lang="en-US" sz="1800"/>
              <a:t>w</a:t>
            </a:r>
            <a:r>
              <a:rPr lang="en-US" sz="1800" baseline="-25000"/>
              <a:t>r</a:t>
            </a:r>
          </a:p>
          <a:p>
            <a:pPr lvl="1">
              <a:lnSpc>
                <a:spcPct val="80000"/>
              </a:lnSpc>
              <a:buFontTx/>
              <a:buNone/>
            </a:pPr>
            <a:endParaRPr lang="en-US" sz="1800"/>
          </a:p>
          <a:p>
            <a:pPr lvl="1">
              <a:lnSpc>
                <a:spcPct val="80000"/>
              </a:lnSpc>
              <a:buFontTx/>
              <a:buNone/>
            </a:pPr>
            <a:r>
              <a:rPr lang="en-US" sz="1800"/>
              <a:t>KG</a:t>
            </a:r>
            <a:r>
              <a:rPr lang="en-US" sz="1800" baseline="-25000"/>
              <a:t>f</a:t>
            </a:r>
            <a:r>
              <a:rPr lang="en-US" sz="1800">
                <a:latin typeface="Symbol" pitchFamily="18" charset="2"/>
              </a:rPr>
              <a:t>D</a:t>
            </a:r>
            <a:r>
              <a:rPr lang="en-US" sz="1800" baseline="-25000"/>
              <a:t>f</a:t>
            </a:r>
            <a:r>
              <a:rPr lang="en-US" sz="1800"/>
              <a:t>= KG</a:t>
            </a:r>
            <a:r>
              <a:rPr lang="en-US" sz="1800" baseline="-25000"/>
              <a:t>0</a:t>
            </a:r>
            <a:r>
              <a:rPr lang="en-US" sz="1800">
                <a:latin typeface="Symbol" pitchFamily="18" charset="2"/>
              </a:rPr>
              <a:t>D</a:t>
            </a:r>
            <a:r>
              <a:rPr lang="en-US" sz="1800" baseline="-25000"/>
              <a:t>0</a:t>
            </a:r>
            <a:r>
              <a:rPr lang="en-US" sz="1800"/>
              <a:t>+</a:t>
            </a:r>
            <a:r>
              <a:rPr lang="en-US" sz="1800">
                <a:latin typeface="Symbol" pitchFamily="18" charset="2"/>
              </a:rPr>
              <a:t>S</a:t>
            </a:r>
            <a:r>
              <a:rPr lang="en-US" sz="1800"/>
              <a:t>Kg</a:t>
            </a:r>
            <a:r>
              <a:rPr lang="en-US" sz="1800" baseline="-25000"/>
              <a:t>a</a:t>
            </a:r>
            <a:r>
              <a:rPr lang="en-US" sz="1800"/>
              <a:t>w</a:t>
            </a:r>
            <a:r>
              <a:rPr lang="en-US" sz="1800" baseline="-25000"/>
              <a:t>a</a:t>
            </a:r>
            <a:r>
              <a:rPr lang="en-US" sz="1800"/>
              <a:t>-</a:t>
            </a:r>
            <a:r>
              <a:rPr lang="en-US" sz="1800">
                <a:latin typeface="Symbol" pitchFamily="18" charset="2"/>
              </a:rPr>
              <a:t>S</a:t>
            </a:r>
            <a:r>
              <a:rPr lang="en-US" sz="1800"/>
              <a:t>Kg</a:t>
            </a:r>
            <a:r>
              <a:rPr lang="en-US" sz="1800" baseline="-25000"/>
              <a:t>r</a:t>
            </a:r>
            <a:r>
              <a:rPr lang="en-US" sz="1800"/>
              <a:t>w</a:t>
            </a:r>
            <a:r>
              <a:rPr lang="en-US" sz="1800" baseline="-25000"/>
              <a:t>r</a:t>
            </a:r>
          </a:p>
          <a:p>
            <a:pPr lvl="1">
              <a:lnSpc>
                <a:spcPct val="80000"/>
              </a:lnSpc>
              <a:buFontTx/>
              <a:buNone/>
            </a:pPr>
            <a:endParaRPr lang="en-US" sz="1800"/>
          </a:p>
          <a:p>
            <a:pPr lvl="1">
              <a:lnSpc>
                <a:spcPct val="80000"/>
              </a:lnSpc>
              <a:buFontTx/>
              <a:buNone/>
            </a:pPr>
            <a:r>
              <a:rPr lang="en-US" sz="1800"/>
              <a:t>TCG</a:t>
            </a:r>
            <a:r>
              <a:rPr lang="en-US" sz="1800" baseline="-25000"/>
              <a:t>f</a:t>
            </a:r>
            <a:r>
              <a:rPr lang="en-US" sz="1800">
                <a:latin typeface="Symbol" pitchFamily="18" charset="2"/>
              </a:rPr>
              <a:t>D</a:t>
            </a:r>
            <a:r>
              <a:rPr lang="en-US" sz="1800" baseline="-25000"/>
              <a:t>f</a:t>
            </a:r>
            <a:r>
              <a:rPr lang="en-US" sz="1800"/>
              <a:t>= TCG</a:t>
            </a:r>
            <a:r>
              <a:rPr lang="en-US" sz="1800" baseline="-25000"/>
              <a:t>0</a:t>
            </a:r>
            <a:r>
              <a:rPr lang="en-US" sz="1800">
                <a:latin typeface="Symbol" pitchFamily="18" charset="2"/>
              </a:rPr>
              <a:t>D</a:t>
            </a:r>
            <a:r>
              <a:rPr lang="en-US" sz="1800" baseline="-25000"/>
              <a:t>0</a:t>
            </a:r>
            <a:r>
              <a:rPr lang="en-US" sz="1800"/>
              <a:t>+</a:t>
            </a:r>
            <a:r>
              <a:rPr lang="en-US" sz="1800">
                <a:latin typeface="Symbol" pitchFamily="18" charset="2"/>
              </a:rPr>
              <a:t>S</a:t>
            </a:r>
            <a:r>
              <a:rPr lang="en-US" sz="1800"/>
              <a:t>Tcg</a:t>
            </a:r>
            <a:r>
              <a:rPr lang="en-US" sz="1800" baseline="-25000"/>
              <a:t>a</a:t>
            </a:r>
            <a:r>
              <a:rPr lang="en-US" sz="1800"/>
              <a:t>w</a:t>
            </a:r>
            <a:r>
              <a:rPr lang="en-US" sz="1800" baseline="-25000"/>
              <a:t>a</a:t>
            </a:r>
            <a:r>
              <a:rPr lang="en-US" sz="1800"/>
              <a:t>-</a:t>
            </a:r>
            <a:r>
              <a:rPr lang="en-US" sz="1800">
                <a:latin typeface="Symbol" pitchFamily="18" charset="2"/>
              </a:rPr>
              <a:t>S</a:t>
            </a:r>
            <a:r>
              <a:rPr lang="en-US" sz="1800"/>
              <a:t>Tcg</a:t>
            </a:r>
            <a:r>
              <a:rPr lang="en-US" sz="1800" baseline="-25000"/>
              <a:t>r</a:t>
            </a:r>
            <a:r>
              <a:rPr lang="en-US" sz="1800"/>
              <a:t>w</a:t>
            </a:r>
            <a:r>
              <a:rPr lang="en-US" sz="1800" baseline="-25000"/>
              <a:t>r</a:t>
            </a:r>
          </a:p>
        </p:txBody>
      </p:sp>
      <p:sp>
        <p:nvSpPr>
          <p:cNvPr id="280580" name="Oval 4"/>
          <p:cNvSpPr>
            <a:spLocks noChangeArrowheads="1"/>
          </p:cNvSpPr>
          <p:nvPr/>
        </p:nvSpPr>
        <p:spPr bwMode="auto">
          <a:xfrm>
            <a:off x="7823200" y="38481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0581" name="Line 5"/>
          <p:cNvSpPr>
            <a:spLocks noChangeShapeType="1"/>
          </p:cNvSpPr>
          <p:nvPr/>
        </p:nvSpPr>
        <p:spPr bwMode="auto">
          <a:xfrm>
            <a:off x="7696200" y="3289300"/>
            <a:ext cx="0" cy="2286000"/>
          </a:xfrm>
          <a:prstGeom prst="line">
            <a:avLst/>
          </a:prstGeom>
          <a:noFill/>
          <a:ln w="12700">
            <a:solidFill>
              <a:schemeClr val="tx1"/>
            </a:solidFill>
            <a:round/>
            <a:headEnd/>
            <a:tailEnd/>
          </a:ln>
          <a:effectLst/>
        </p:spPr>
        <p:txBody>
          <a:bodyPr/>
          <a:lstStyle/>
          <a:p>
            <a:endParaRPr lang="en-US"/>
          </a:p>
        </p:txBody>
      </p:sp>
      <p:sp>
        <p:nvSpPr>
          <p:cNvPr id="280582" name="Line 6"/>
          <p:cNvSpPr>
            <a:spLocks noChangeShapeType="1"/>
          </p:cNvSpPr>
          <p:nvPr/>
        </p:nvSpPr>
        <p:spPr bwMode="auto">
          <a:xfrm>
            <a:off x="6400800" y="3746500"/>
            <a:ext cx="2590800" cy="0"/>
          </a:xfrm>
          <a:prstGeom prst="line">
            <a:avLst/>
          </a:prstGeom>
          <a:noFill/>
          <a:ln w="12700">
            <a:solidFill>
              <a:schemeClr val="tx1"/>
            </a:solidFill>
            <a:prstDash val="lgDash"/>
            <a:round/>
            <a:headEnd/>
            <a:tailEnd/>
          </a:ln>
          <a:effectLst/>
        </p:spPr>
        <p:txBody>
          <a:bodyPr/>
          <a:lstStyle/>
          <a:p>
            <a:endParaRPr lang="en-US"/>
          </a:p>
        </p:txBody>
      </p:sp>
      <p:sp>
        <p:nvSpPr>
          <p:cNvPr id="280583" name="Arc 7"/>
          <p:cNvSpPr>
            <a:spLocks/>
          </p:cNvSpPr>
          <p:nvPr/>
        </p:nvSpPr>
        <p:spPr bwMode="auto">
          <a:xfrm>
            <a:off x="6640513" y="5118100"/>
            <a:ext cx="228600" cy="228600"/>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280584" name="Arc 8"/>
          <p:cNvSpPr>
            <a:spLocks/>
          </p:cNvSpPr>
          <p:nvPr/>
        </p:nvSpPr>
        <p:spPr bwMode="auto">
          <a:xfrm>
            <a:off x="8534400" y="5118100"/>
            <a:ext cx="228600" cy="2286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280585" name="Line 9"/>
          <p:cNvSpPr>
            <a:spLocks noChangeShapeType="1"/>
          </p:cNvSpPr>
          <p:nvPr/>
        </p:nvSpPr>
        <p:spPr bwMode="auto">
          <a:xfrm flipH="1">
            <a:off x="6858000" y="5346700"/>
            <a:ext cx="1676400" cy="0"/>
          </a:xfrm>
          <a:prstGeom prst="line">
            <a:avLst/>
          </a:prstGeom>
          <a:noFill/>
          <a:ln w="12700">
            <a:solidFill>
              <a:schemeClr val="tx1"/>
            </a:solidFill>
            <a:round/>
            <a:headEnd/>
            <a:tailEnd/>
          </a:ln>
          <a:effectLst/>
        </p:spPr>
        <p:txBody>
          <a:bodyPr/>
          <a:lstStyle/>
          <a:p>
            <a:endParaRPr lang="en-US"/>
          </a:p>
        </p:txBody>
      </p:sp>
      <p:sp>
        <p:nvSpPr>
          <p:cNvPr id="280586" name="Line 10"/>
          <p:cNvSpPr>
            <a:spLocks noChangeShapeType="1"/>
          </p:cNvSpPr>
          <p:nvPr/>
        </p:nvSpPr>
        <p:spPr bwMode="auto">
          <a:xfrm flipV="1">
            <a:off x="8763000" y="3594100"/>
            <a:ext cx="0" cy="1524000"/>
          </a:xfrm>
          <a:prstGeom prst="line">
            <a:avLst/>
          </a:prstGeom>
          <a:noFill/>
          <a:ln w="12700">
            <a:solidFill>
              <a:schemeClr val="tx1"/>
            </a:solidFill>
            <a:round/>
            <a:headEnd/>
            <a:tailEnd/>
          </a:ln>
          <a:effectLst/>
        </p:spPr>
        <p:txBody>
          <a:bodyPr/>
          <a:lstStyle/>
          <a:p>
            <a:endParaRPr lang="en-US"/>
          </a:p>
        </p:txBody>
      </p:sp>
      <p:sp>
        <p:nvSpPr>
          <p:cNvPr id="280587" name="Line 11"/>
          <p:cNvSpPr>
            <a:spLocks noChangeShapeType="1"/>
          </p:cNvSpPr>
          <p:nvPr/>
        </p:nvSpPr>
        <p:spPr bwMode="auto">
          <a:xfrm flipV="1">
            <a:off x="6629400" y="3594100"/>
            <a:ext cx="0" cy="1524000"/>
          </a:xfrm>
          <a:prstGeom prst="line">
            <a:avLst/>
          </a:prstGeom>
          <a:noFill/>
          <a:ln w="12700">
            <a:solidFill>
              <a:schemeClr val="tx1"/>
            </a:solidFill>
            <a:round/>
            <a:headEnd/>
            <a:tailEnd/>
          </a:ln>
          <a:effectLst/>
        </p:spPr>
        <p:txBody>
          <a:bodyPr/>
          <a:lstStyle/>
          <a:p>
            <a:endParaRPr lang="en-US"/>
          </a:p>
        </p:txBody>
      </p:sp>
      <p:sp>
        <p:nvSpPr>
          <p:cNvPr id="280588" name="Rectangle 12"/>
          <p:cNvSpPr>
            <a:spLocks noChangeArrowheads="1"/>
          </p:cNvSpPr>
          <p:nvPr/>
        </p:nvSpPr>
        <p:spPr bwMode="auto">
          <a:xfrm>
            <a:off x="8074025" y="3571875"/>
            <a:ext cx="536575" cy="363538"/>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280589" name="Rectangle 13"/>
          <p:cNvSpPr>
            <a:spLocks noChangeArrowheads="1"/>
          </p:cNvSpPr>
          <p:nvPr/>
        </p:nvSpPr>
        <p:spPr bwMode="auto">
          <a:xfrm>
            <a:off x="7539038" y="5500688"/>
            <a:ext cx="508000" cy="454025"/>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280590" name="Rectangle 14"/>
          <p:cNvSpPr>
            <a:spLocks noChangeArrowheads="1"/>
          </p:cNvSpPr>
          <p:nvPr/>
        </p:nvSpPr>
        <p:spPr bwMode="auto">
          <a:xfrm>
            <a:off x="7653338" y="5286375"/>
            <a:ext cx="346075" cy="363538"/>
          </a:xfrm>
          <a:prstGeom prst="rect">
            <a:avLst/>
          </a:prstGeom>
          <a:noFill/>
          <a:ln w="12700">
            <a:noFill/>
            <a:miter lim="800000"/>
            <a:headEnd/>
            <a:tailEnd/>
          </a:ln>
          <a:effectLst/>
        </p:spPr>
        <p:txBody>
          <a:bodyPr wrap="none" lIns="90488" tIns="44450" rIns="90488" bIns="44450">
            <a:spAutoFit/>
          </a:bodyPr>
          <a:lstStyle/>
          <a:p>
            <a:r>
              <a:rPr lang="en-US"/>
              <a:t>K</a:t>
            </a:r>
          </a:p>
        </p:txBody>
      </p:sp>
      <p:sp>
        <p:nvSpPr>
          <p:cNvPr id="280591" name="Line 15"/>
          <p:cNvSpPr>
            <a:spLocks noChangeShapeType="1"/>
          </p:cNvSpPr>
          <p:nvPr/>
        </p:nvSpPr>
        <p:spPr bwMode="auto">
          <a:xfrm>
            <a:off x="6400800" y="5346700"/>
            <a:ext cx="2590800" cy="0"/>
          </a:xfrm>
          <a:prstGeom prst="line">
            <a:avLst/>
          </a:prstGeom>
          <a:noFill/>
          <a:ln w="12700">
            <a:solidFill>
              <a:schemeClr val="tx1"/>
            </a:solidFill>
            <a:round/>
            <a:headEnd/>
            <a:tailEnd/>
          </a:ln>
          <a:effectLst/>
        </p:spPr>
        <p:txBody>
          <a:bodyPr/>
          <a:lstStyle/>
          <a:p>
            <a:endParaRPr lang="en-US"/>
          </a:p>
        </p:txBody>
      </p:sp>
      <p:sp>
        <p:nvSpPr>
          <p:cNvPr id="280592" name="Rectangle 16"/>
          <p:cNvSpPr>
            <a:spLocks noChangeArrowheads="1"/>
          </p:cNvSpPr>
          <p:nvPr/>
        </p:nvSpPr>
        <p:spPr bwMode="auto">
          <a:xfrm>
            <a:off x="6196013" y="5084763"/>
            <a:ext cx="508000"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L</a:t>
            </a:r>
          </a:p>
        </p:txBody>
      </p:sp>
      <p:sp>
        <p:nvSpPr>
          <p:cNvPr id="280593" name="Oval 17"/>
          <p:cNvSpPr>
            <a:spLocks noChangeArrowheads="1"/>
          </p:cNvSpPr>
          <p:nvPr/>
        </p:nvSpPr>
        <p:spPr bwMode="auto">
          <a:xfrm>
            <a:off x="6858000" y="45085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0594" name="Oval 18"/>
          <p:cNvSpPr>
            <a:spLocks noChangeArrowheads="1"/>
          </p:cNvSpPr>
          <p:nvPr/>
        </p:nvSpPr>
        <p:spPr bwMode="auto">
          <a:xfrm>
            <a:off x="8001000" y="40767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0595" name="Oval 19"/>
          <p:cNvSpPr>
            <a:spLocks noChangeArrowheads="1"/>
          </p:cNvSpPr>
          <p:nvPr/>
        </p:nvSpPr>
        <p:spPr bwMode="auto">
          <a:xfrm>
            <a:off x="7658100" y="42037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0596" name="Rectangle 20"/>
          <p:cNvSpPr>
            <a:spLocks noChangeArrowheads="1"/>
          </p:cNvSpPr>
          <p:nvPr/>
        </p:nvSpPr>
        <p:spPr bwMode="auto">
          <a:xfrm>
            <a:off x="7697788" y="4192588"/>
            <a:ext cx="503237"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0</a:t>
            </a:r>
          </a:p>
        </p:txBody>
      </p:sp>
      <p:sp>
        <p:nvSpPr>
          <p:cNvPr id="280597" name="Rectangle 21"/>
          <p:cNvSpPr>
            <a:spLocks noChangeArrowheads="1"/>
          </p:cNvSpPr>
          <p:nvPr/>
        </p:nvSpPr>
        <p:spPr bwMode="auto">
          <a:xfrm>
            <a:off x="6767513" y="4475163"/>
            <a:ext cx="434975"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0</a:t>
            </a:r>
          </a:p>
        </p:txBody>
      </p:sp>
      <p:sp>
        <p:nvSpPr>
          <p:cNvPr id="280598" name="Rectangle 22"/>
          <p:cNvSpPr>
            <a:spLocks noChangeArrowheads="1"/>
          </p:cNvSpPr>
          <p:nvPr/>
        </p:nvSpPr>
        <p:spPr bwMode="auto">
          <a:xfrm>
            <a:off x="8002588" y="3963988"/>
            <a:ext cx="458787"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i</a:t>
            </a:r>
          </a:p>
        </p:txBody>
      </p:sp>
      <p:sp>
        <p:nvSpPr>
          <p:cNvPr id="280599" name="Line 23"/>
          <p:cNvSpPr>
            <a:spLocks noChangeShapeType="1"/>
          </p:cNvSpPr>
          <p:nvPr/>
        </p:nvSpPr>
        <p:spPr bwMode="auto">
          <a:xfrm flipH="1">
            <a:off x="6781800" y="3962400"/>
            <a:ext cx="1600200" cy="622300"/>
          </a:xfrm>
          <a:prstGeom prst="line">
            <a:avLst/>
          </a:prstGeom>
          <a:noFill/>
          <a:ln w="12700">
            <a:solidFill>
              <a:schemeClr val="tx1"/>
            </a:solidFill>
            <a:prstDash val="sysDot"/>
            <a:round/>
            <a:headEnd/>
            <a:tailEnd/>
          </a:ln>
          <a:effectLst/>
        </p:spPr>
        <p:txBody>
          <a:bodyPr/>
          <a:lstStyle/>
          <a:p>
            <a:endParaRPr lang="en-US"/>
          </a:p>
        </p:txBody>
      </p:sp>
      <p:sp>
        <p:nvSpPr>
          <p:cNvPr id="280600" name="Line 24"/>
          <p:cNvSpPr>
            <a:spLocks noChangeShapeType="1"/>
          </p:cNvSpPr>
          <p:nvPr/>
        </p:nvSpPr>
        <p:spPr bwMode="auto">
          <a:xfrm flipV="1">
            <a:off x="7772400" y="4114800"/>
            <a:ext cx="228600" cy="88900"/>
          </a:xfrm>
          <a:prstGeom prst="line">
            <a:avLst/>
          </a:prstGeom>
          <a:noFill/>
          <a:ln w="25400">
            <a:solidFill>
              <a:schemeClr val="bg2"/>
            </a:solidFill>
            <a:round/>
            <a:headEnd/>
            <a:tailEnd type="triangle" w="med" len="med"/>
          </a:ln>
          <a:effectLst/>
        </p:spPr>
        <p:txBody>
          <a:bodyPr/>
          <a:lstStyle/>
          <a:p>
            <a:endParaRPr lang="en-US"/>
          </a:p>
        </p:txBody>
      </p:sp>
      <p:sp>
        <p:nvSpPr>
          <p:cNvPr id="280601" name="Rectangle 25"/>
          <p:cNvSpPr>
            <a:spLocks noChangeArrowheads="1"/>
          </p:cNvSpPr>
          <p:nvPr/>
        </p:nvSpPr>
        <p:spPr bwMode="auto">
          <a:xfrm>
            <a:off x="6705600" y="4356100"/>
            <a:ext cx="457200" cy="609600"/>
          </a:xfrm>
          <a:prstGeom prst="rect">
            <a:avLst/>
          </a:prstGeom>
          <a:noFill/>
          <a:ln w="12700">
            <a:solidFill>
              <a:schemeClr val="tx1"/>
            </a:solidFill>
            <a:miter lim="800000"/>
            <a:headEnd/>
            <a:tailEnd/>
          </a:ln>
          <a:effectLst/>
        </p:spPr>
        <p:txBody>
          <a:bodyPr wrap="none" anchor="ctr"/>
          <a:lstStyle/>
          <a:p>
            <a:endParaRPr lang="en-US"/>
          </a:p>
        </p:txBody>
      </p:sp>
      <p:sp>
        <p:nvSpPr>
          <p:cNvPr id="280602" name="Oval 26"/>
          <p:cNvSpPr>
            <a:spLocks noChangeArrowheads="1"/>
          </p:cNvSpPr>
          <p:nvPr/>
        </p:nvSpPr>
        <p:spPr bwMode="auto">
          <a:xfrm>
            <a:off x="7383463" y="32766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0603" name="Rectangle 27"/>
          <p:cNvSpPr>
            <a:spLocks noChangeArrowheads="1"/>
          </p:cNvSpPr>
          <p:nvPr/>
        </p:nvSpPr>
        <p:spPr bwMode="auto">
          <a:xfrm>
            <a:off x="7292975" y="3243263"/>
            <a:ext cx="401638"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f</a:t>
            </a:r>
          </a:p>
        </p:txBody>
      </p:sp>
      <p:sp>
        <p:nvSpPr>
          <p:cNvPr id="280604" name="Rectangle 28"/>
          <p:cNvSpPr>
            <a:spLocks noChangeArrowheads="1"/>
          </p:cNvSpPr>
          <p:nvPr/>
        </p:nvSpPr>
        <p:spPr bwMode="auto">
          <a:xfrm>
            <a:off x="7231063" y="3124200"/>
            <a:ext cx="457200" cy="609600"/>
          </a:xfrm>
          <a:prstGeom prst="rect">
            <a:avLst/>
          </a:prstGeom>
          <a:noFill/>
          <a:ln w="12700">
            <a:solidFill>
              <a:schemeClr val="tx1"/>
            </a:solidFill>
            <a:miter lim="800000"/>
            <a:headEnd/>
            <a:tailEnd/>
          </a:ln>
          <a:effectLst/>
        </p:spPr>
        <p:txBody>
          <a:bodyPr wrap="none" anchor="ctr"/>
          <a:lstStyle/>
          <a:p>
            <a:endParaRPr lang="en-US"/>
          </a:p>
        </p:txBody>
      </p:sp>
      <p:sp>
        <p:nvSpPr>
          <p:cNvPr id="280605" name="Rectangle 29"/>
          <p:cNvSpPr>
            <a:spLocks noChangeArrowheads="1"/>
          </p:cNvSpPr>
          <p:nvPr/>
        </p:nvSpPr>
        <p:spPr bwMode="auto">
          <a:xfrm>
            <a:off x="7697788" y="3430588"/>
            <a:ext cx="469900"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f</a:t>
            </a:r>
          </a:p>
        </p:txBody>
      </p:sp>
      <p:sp>
        <p:nvSpPr>
          <p:cNvPr id="280606" name="Line 30"/>
          <p:cNvSpPr>
            <a:spLocks noChangeShapeType="1"/>
          </p:cNvSpPr>
          <p:nvPr/>
        </p:nvSpPr>
        <p:spPr bwMode="auto">
          <a:xfrm flipH="1" flipV="1">
            <a:off x="7391400" y="3276600"/>
            <a:ext cx="762000" cy="990600"/>
          </a:xfrm>
          <a:prstGeom prst="line">
            <a:avLst/>
          </a:prstGeom>
          <a:noFill/>
          <a:ln w="12700">
            <a:solidFill>
              <a:schemeClr val="tx1"/>
            </a:solidFill>
            <a:prstDash val="dash"/>
            <a:round/>
            <a:headEnd/>
            <a:tailEnd/>
          </a:ln>
          <a:effectLst/>
        </p:spPr>
        <p:txBody>
          <a:bodyPr/>
          <a:lstStyle/>
          <a:p>
            <a:endParaRPr lang="en-US"/>
          </a:p>
        </p:txBody>
      </p:sp>
      <p:sp>
        <p:nvSpPr>
          <p:cNvPr id="280607" name="Line 31"/>
          <p:cNvSpPr>
            <a:spLocks noChangeShapeType="1"/>
          </p:cNvSpPr>
          <p:nvPr/>
        </p:nvSpPr>
        <p:spPr bwMode="auto">
          <a:xfrm flipH="1" flipV="1">
            <a:off x="7848600" y="3886200"/>
            <a:ext cx="228600" cy="228600"/>
          </a:xfrm>
          <a:prstGeom prst="line">
            <a:avLst/>
          </a:prstGeom>
          <a:noFill/>
          <a:ln w="25400">
            <a:solidFill>
              <a:schemeClr val="bg2"/>
            </a:solidFill>
            <a:round/>
            <a:headEnd/>
            <a:tailEnd type="triangle" w="med" len="med"/>
          </a:ln>
          <a:effectLst/>
        </p:spPr>
        <p:txBody>
          <a:bodyPr/>
          <a:lstStyle/>
          <a:p>
            <a:endParaRPr lang="en-US"/>
          </a:p>
        </p:txBody>
      </p:sp>
      <p:sp>
        <p:nvSpPr>
          <p:cNvPr id="280608" name="Line 32"/>
          <p:cNvSpPr>
            <a:spLocks noChangeShapeType="1"/>
          </p:cNvSpPr>
          <p:nvPr/>
        </p:nvSpPr>
        <p:spPr bwMode="auto">
          <a:xfrm flipV="1">
            <a:off x="6858000" y="3352800"/>
            <a:ext cx="533400" cy="1219200"/>
          </a:xfrm>
          <a:prstGeom prst="line">
            <a:avLst/>
          </a:prstGeom>
          <a:noFill/>
          <a:ln w="12700">
            <a:solidFill>
              <a:schemeClr val="tx1"/>
            </a:solidFill>
            <a:round/>
            <a:headEnd/>
            <a:tailEnd type="triangle" w="med" len="med"/>
          </a:ln>
          <a:effectLst/>
        </p:spPr>
        <p:txBody>
          <a:bodyPr/>
          <a:lstStyle/>
          <a:p>
            <a:endParaRPr lang="en-US"/>
          </a:p>
        </p:txBody>
      </p:sp>
      <p:sp>
        <p:nvSpPr>
          <p:cNvPr id="280609" name="Line 33"/>
          <p:cNvSpPr>
            <a:spLocks noChangeShapeType="1"/>
          </p:cNvSpPr>
          <p:nvPr/>
        </p:nvSpPr>
        <p:spPr bwMode="auto">
          <a:xfrm flipV="1">
            <a:off x="7696200" y="3886200"/>
            <a:ext cx="152400" cy="381000"/>
          </a:xfrm>
          <a:prstGeom prst="line">
            <a:avLst/>
          </a:prstGeom>
          <a:noFill/>
          <a:ln w="50800">
            <a:solidFill>
              <a:schemeClr val="tx1"/>
            </a:solidFill>
            <a:round/>
            <a:headEnd/>
            <a:tailEnd type="triangle" w="med" len="med"/>
          </a:ln>
          <a:effectLst/>
        </p:spPr>
        <p:txBody>
          <a:bodyPr/>
          <a:lstStyle/>
          <a:p>
            <a:endParaRPr lang="en-US"/>
          </a:p>
        </p:txBody>
      </p:sp>
      <p:sp>
        <p:nvSpPr>
          <p:cNvPr id="280610" name="Rectangle 34"/>
          <p:cNvSpPr>
            <a:spLocks noChangeArrowheads="1"/>
          </p:cNvSpPr>
          <p:nvPr/>
        </p:nvSpPr>
        <p:spPr bwMode="auto">
          <a:xfrm>
            <a:off x="7164388" y="4649788"/>
            <a:ext cx="1577975" cy="514350"/>
          </a:xfrm>
          <a:prstGeom prst="rect">
            <a:avLst/>
          </a:prstGeom>
          <a:noFill/>
          <a:ln w="12700">
            <a:noFill/>
            <a:miter lim="800000"/>
            <a:headEnd/>
            <a:tailEnd/>
          </a:ln>
          <a:effectLst/>
        </p:spPr>
        <p:txBody>
          <a:bodyPr wrap="none" lIns="90488" tIns="44450" rIns="90488" bIns="44450">
            <a:spAutoFit/>
          </a:bodyPr>
          <a:lstStyle/>
          <a:p>
            <a:r>
              <a:rPr lang="en-US" sz="1400"/>
              <a:t>G moves parallel to</a:t>
            </a:r>
          </a:p>
          <a:p>
            <a:r>
              <a:rPr lang="en-US" sz="1400"/>
              <a:t>weight shift</a:t>
            </a:r>
          </a:p>
        </p:txBody>
      </p:sp>
      <p:sp>
        <p:nvSpPr>
          <p:cNvPr id="280612" name="Rectangle 36"/>
          <p:cNvSpPr>
            <a:spLocks noGrp="1" noChangeArrowheads="1"/>
          </p:cNvSpPr>
          <p:nvPr>
            <p:ph type="title"/>
          </p:nvPr>
        </p:nvSpPr>
        <p:spPr>
          <a:xfrm>
            <a:off x="685800" y="0"/>
            <a:ext cx="7772400" cy="1143000"/>
          </a:xfrm>
          <a:noFill/>
          <a:ln/>
        </p:spPr>
        <p:txBody>
          <a:bodyPr lIns="90488" tIns="44450" rIns="90488" bIns="44450"/>
          <a:lstStyle/>
          <a:p>
            <a:r>
              <a:rPr lang="en-US"/>
              <a:t>Chapter 3: Hydrostatics</a:t>
            </a:r>
          </a:p>
        </p:txBody>
      </p:sp>
    </p:spTree>
  </p:cSld>
  <p:clrMapOvr>
    <a:masterClrMapping/>
  </p:clrMapOvr>
  <p:transition>
    <p:cut/>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7" name="Rectangle 3"/>
          <p:cNvSpPr>
            <a:spLocks noGrp="1" noChangeArrowheads="1"/>
          </p:cNvSpPr>
          <p:nvPr>
            <p:ph type="body" idx="1"/>
          </p:nvPr>
        </p:nvSpPr>
        <p:spPr>
          <a:xfrm>
            <a:off x="609600" y="4114800"/>
            <a:ext cx="7772400" cy="2667000"/>
          </a:xfrm>
          <a:noFill/>
          <a:ln/>
        </p:spPr>
        <p:txBody>
          <a:bodyPr lIns="90488" tIns="44450" rIns="90488" bIns="44450"/>
          <a:lstStyle/>
          <a:p>
            <a:pPr>
              <a:buFontTx/>
              <a:buNone/>
            </a:pPr>
            <a:r>
              <a:rPr lang="en-US" b="1" dirty="0"/>
              <a:t>tan(</a:t>
            </a:r>
            <a:r>
              <a:rPr lang="en-US" b="1" dirty="0">
                <a:latin typeface="Symbol" pitchFamily="18" charset="2"/>
              </a:rPr>
              <a:t>F</a:t>
            </a:r>
            <a:r>
              <a:rPr lang="en-US" b="1" dirty="0"/>
              <a:t>) = wt/(</a:t>
            </a:r>
            <a:r>
              <a:rPr lang="en-US" b="1" dirty="0">
                <a:latin typeface="Symbol" pitchFamily="18" charset="2"/>
              </a:rPr>
              <a:t>D</a:t>
            </a:r>
            <a:r>
              <a:rPr lang="en-US" b="1" dirty="0"/>
              <a:t>G</a:t>
            </a:r>
            <a:r>
              <a:rPr lang="en-US" b="1" baseline="-25000" dirty="0"/>
              <a:t>0</a:t>
            </a:r>
            <a:r>
              <a:rPr lang="en-US" b="1" dirty="0"/>
              <a:t>M</a:t>
            </a:r>
            <a:r>
              <a:rPr lang="en-US" b="1" baseline="-25000" dirty="0"/>
              <a:t>T</a:t>
            </a:r>
            <a:r>
              <a:rPr lang="en-US" b="1" dirty="0"/>
              <a:t>)</a:t>
            </a:r>
          </a:p>
          <a:p>
            <a:pPr>
              <a:buFontTx/>
              <a:buNone/>
            </a:pPr>
            <a:endParaRPr lang="en-US" sz="1000" b="1" dirty="0"/>
          </a:p>
          <a:p>
            <a:pPr>
              <a:buFontTx/>
              <a:buNone/>
            </a:pPr>
            <a:r>
              <a:rPr lang="en-US" b="1" dirty="0"/>
              <a:t>To find KG:</a:t>
            </a:r>
          </a:p>
          <a:p>
            <a:pPr lvl="1">
              <a:lnSpc>
                <a:spcPct val="90000"/>
              </a:lnSpc>
            </a:pPr>
            <a:r>
              <a:rPr lang="en-US" sz="2400" dirty="0"/>
              <a:t>Plot wt vs. tan(</a:t>
            </a:r>
            <a:r>
              <a:rPr lang="en-US" sz="2400" dirty="0">
                <a:latin typeface="Symbol" pitchFamily="18" charset="2"/>
              </a:rPr>
              <a:t>F</a:t>
            </a:r>
            <a:r>
              <a:rPr lang="en-US" sz="2400" dirty="0"/>
              <a:t>); divide slope by </a:t>
            </a:r>
            <a:r>
              <a:rPr lang="en-US" sz="2400" dirty="0" err="1">
                <a:latin typeface="Symbol" pitchFamily="18" charset="2"/>
              </a:rPr>
              <a:t>D</a:t>
            </a:r>
            <a:r>
              <a:rPr lang="en-US" sz="2400" baseline="-25000" dirty="0" err="1"/>
              <a:t>incl</a:t>
            </a:r>
            <a:r>
              <a:rPr lang="en-US" sz="2400" dirty="0"/>
              <a:t> to get </a:t>
            </a:r>
            <a:r>
              <a:rPr lang="en-US" sz="2400" dirty="0" err="1"/>
              <a:t>G</a:t>
            </a:r>
            <a:r>
              <a:rPr lang="en-US" sz="2400" baseline="-25000" dirty="0" err="1"/>
              <a:t>incl</a:t>
            </a:r>
            <a:r>
              <a:rPr lang="en-US" sz="2400" dirty="0" err="1"/>
              <a:t>M</a:t>
            </a:r>
            <a:r>
              <a:rPr lang="en-US" sz="2400" baseline="-25000" dirty="0" err="1"/>
              <a:t>T</a:t>
            </a:r>
            <a:r>
              <a:rPr lang="en-US" sz="2400" dirty="0"/>
              <a:t> </a:t>
            </a:r>
          </a:p>
          <a:p>
            <a:pPr lvl="1">
              <a:lnSpc>
                <a:spcPct val="90000"/>
              </a:lnSpc>
            </a:pPr>
            <a:r>
              <a:rPr lang="en-US" sz="2400" dirty="0" err="1"/>
              <a:t>KG</a:t>
            </a:r>
            <a:r>
              <a:rPr lang="en-US" sz="2400" baseline="-25000" dirty="0" err="1"/>
              <a:t>incl</a:t>
            </a:r>
            <a:r>
              <a:rPr lang="en-US" sz="2400" dirty="0"/>
              <a:t> = KM</a:t>
            </a:r>
            <a:r>
              <a:rPr lang="en-US" sz="2400" baseline="-25000" dirty="0"/>
              <a:t>T</a:t>
            </a:r>
            <a:r>
              <a:rPr lang="en-US" sz="2400" dirty="0"/>
              <a:t>(</a:t>
            </a:r>
            <a:r>
              <a:rPr lang="en-US" sz="1800" dirty="0"/>
              <a:t>from Curve of Form</a:t>
            </a:r>
            <a:r>
              <a:rPr lang="en-US" sz="2400" dirty="0"/>
              <a:t>)–</a:t>
            </a:r>
            <a:r>
              <a:rPr lang="en-US" sz="2400" dirty="0" err="1"/>
              <a:t>G</a:t>
            </a:r>
            <a:r>
              <a:rPr lang="en-US" sz="2400" baseline="-25000" dirty="0" err="1"/>
              <a:t>incl</a:t>
            </a:r>
            <a:r>
              <a:rPr lang="en-US" sz="2400" dirty="0" err="1"/>
              <a:t>M</a:t>
            </a:r>
            <a:r>
              <a:rPr lang="en-US" sz="2400" baseline="-25000" dirty="0" err="1"/>
              <a:t>T</a:t>
            </a:r>
            <a:endParaRPr lang="en-US" sz="2400" dirty="0"/>
          </a:p>
          <a:p>
            <a:pPr lvl="1">
              <a:lnSpc>
                <a:spcPct val="90000"/>
              </a:lnSpc>
            </a:pPr>
            <a:r>
              <a:rPr lang="en-US" sz="2400" dirty="0"/>
              <a:t>KG</a:t>
            </a:r>
            <a:r>
              <a:rPr lang="en-US" sz="2400" baseline="-25000" dirty="0"/>
              <a:t>0</a:t>
            </a:r>
            <a:r>
              <a:rPr lang="en-US" sz="2400" dirty="0"/>
              <a:t>=</a:t>
            </a:r>
            <a:r>
              <a:rPr lang="en-US" sz="2400" dirty="0" err="1"/>
              <a:t>KG</a:t>
            </a:r>
            <a:r>
              <a:rPr lang="en-US" sz="2400" baseline="-25000" dirty="0" err="1"/>
              <a:t>light</a:t>
            </a:r>
            <a:r>
              <a:rPr lang="en-US" sz="2400" dirty="0"/>
              <a:t>=(</a:t>
            </a:r>
            <a:r>
              <a:rPr lang="en-US" sz="2400" dirty="0" err="1"/>
              <a:t>KG</a:t>
            </a:r>
            <a:r>
              <a:rPr lang="en-US" sz="2400" baseline="-25000" dirty="0" err="1"/>
              <a:t>incl</a:t>
            </a:r>
            <a:r>
              <a:rPr lang="en-US" sz="2400" dirty="0" err="1">
                <a:latin typeface="Symbol" pitchFamily="18" charset="2"/>
              </a:rPr>
              <a:t>D</a:t>
            </a:r>
            <a:r>
              <a:rPr lang="en-US" sz="2400" baseline="-25000" dirty="0" err="1"/>
              <a:t>incl</a:t>
            </a:r>
            <a:r>
              <a:rPr lang="en-US" sz="2400" dirty="0" err="1"/>
              <a:t>–Kg</a:t>
            </a:r>
            <a:r>
              <a:rPr lang="en-US" sz="2400" baseline="-25000" dirty="0" err="1"/>
              <a:t>inclwts</a:t>
            </a:r>
            <a:r>
              <a:rPr lang="en-US" sz="2400" dirty="0" err="1"/>
              <a:t>w</a:t>
            </a:r>
            <a:r>
              <a:rPr lang="en-US" sz="2400" baseline="-25000" dirty="0" err="1"/>
              <a:t>inclwts</a:t>
            </a:r>
            <a:r>
              <a:rPr lang="en-US" sz="2400" dirty="0"/>
              <a:t>)/(</a:t>
            </a:r>
            <a:r>
              <a:rPr lang="en-US" sz="2400" dirty="0" err="1">
                <a:latin typeface="Symbol" pitchFamily="18" charset="2"/>
              </a:rPr>
              <a:t>D</a:t>
            </a:r>
            <a:r>
              <a:rPr lang="en-US" sz="2400" baseline="-25000" dirty="0" err="1"/>
              <a:t>incl</a:t>
            </a:r>
            <a:r>
              <a:rPr lang="en-US" sz="2400" dirty="0" err="1"/>
              <a:t>–w</a:t>
            </a:r>
            <a:r>
              <a:rPr lang="en-US" sz="2400" baseline="-25000" dirty="0" err="1"/>
              <a:t>inclwts</a:t>
            </a:r>
            <a:r>
              <a:rPr lang="en-US" sz="2400" dirty="0"/>
              <a:t>)</a:t>
            </a:r>
          </a:p>
        </p:txBody>
      </p:sp>
      <p:sp>
        <p:nvSpPr>
          <p:cNvPr id="282651" name="Rectangle 27"/>
          <p:cNvSpPr>
            <a:spLocks noChangeArrowheads="1"/>
          </p:cNvSpPr>
          <p:nvPr/>
        </p:nvSpPr>
        <p:spPr bwMode="auto">
          <a:xfrm>
            <a:off x="1371600" y="914400"/>
            <a:ext cx="452438" cy="454025"/>
          </a:xfrm>
          <a:prstGeom prst="rect">
            <a:avLst/>
          </a:prstGeom>
          <a:noFill/>
          <a:ln w="12700">
            <a:noFill/>
            <a:miter lim="800000"/>
            <a:headEnd/>
            <a:tailEnd/>
          </a:ln>
          <a:effectLst/>
        </p:spPr>
        <p:txBody>
          <a:bodyPr wrap="none" lIns="90488" tIns="44450" rIns="90488" bIns="44450">
            <a:spAutoFit/>
          </a:bodyPr>
          <a:lstStyle/>
          <a:p>
            <a:r>
              <a:rPr lang="en-US" sz="2400" dirty="0"/>
              <a:t>M</a:t>
            </a:r>
          </a:p>
        </p:txBody>
      </p:sp>
      <p:grpSp>
        <p:nvGrpSpPr>
          <p:cNvPr id="282704" name="Group 80"/>
          <p:cNvGrpSpPr>
            <a:grpSpLocks/>
          </p:cNvGrpSpPr>
          <p:nvPr/>
        </p:nvGrpSpPr>
        <p:grpSpPr bwMode="auto">
          <a:xfrm>
            <a:off x="76200" y="1295400"/>
            <a:ext cx="3352800" cy="2741613"/>
            <a:chOff x="48" y="337"/>
            <a:chExt cx="2112" cy="1727"/>
          </a:xfrm>
        </p:grpSpPr>
        <p:sp>
          <p:nvSpPr>
            <p:cNvPr id="282628" name="Line 4"/>
            <p:cNvSpPr>
              <a:spLocks noChangeShapeType="1"/>
            </p:cNvSpPr>
            <p:nvPr/>
          </p:nvSpPr>
          <p:spPr bwMode="auto">
            <a:xfrm>
              <a:off x="1008" y="385"/>
              <a:ext cx="0" cy="1440"/>
            </a:xfrm>
            <a:prstGeom prst="line">
              <a:avLst/>
            </a:prstGeom>
            <a:noFill/>
            <a:ln w="12700">
              <a:solidFill>
                <a:schemeClr val="tx1"/>
              </a:solidFill>
              <a:round/>
              <a:headEnd/>
              <a:tailEnd/>
            </a:ln>
            <a:effectLst/>
          </p:spPr>
          <p:txBody>
            <a:bodyPr/>
            <a:lstStyle/>
            <a:p>
              <a:endParaRPr lang="en-US"/>
            </a:p>
          </p:txBody>
        </p:sp>
        <p:sp>
          <p:nvSpPr>
            <p:cNvPr id="282629" name="Line 5"/>
            <p:cNvSpPr>
              <a:spLocks noChangeShapeType="1"/>
            </p:cNvSpPr>
            <p:nvPr/>
          </p:nvSpPr>
          <p:spPr bwMode="auto">
            <a:xfrm>
              <a:off x="192" y="673"/>
              <a:ext cx="1632" cy="0"/>
            </a:xfrm>
            <a:prstGeom prst="line">
              <a:avLst/>
            </a:prstGeom>
            <a:noFill/>
            <a:ln w="12700">
              <a:solidFill>
                <a:schemeClr val="tx1"/>
              </a:solidFill>
              <a:prstDash val="lgDash"/>
              <a:round/>
              <a:headEnd/>
              <a:tailEnd/>
            </a:ln>
            <a:effectLst/>
          </p:spPr>
          <p:txBody>
            <a:bodyPr/>
            <a:lstStyle/>
            <a:p>
              <a:endParaRPr lang="en-US"/>
            </a:p>
          </p:txBody>
        </p:sp>
        <p:sp>
          <p:nvSpPr>
            <p:cNvPr id="282630" name="Arc 6"/>
            <p:cNvSpPr>
              <a:spLocks/>
            </p:cNvSpPr>
            <p:nvPr/>
          </p:nvSpPr>
          <p:spPr bwMode="auto">
            <a:xfrm>
              <a:off x="348" y="1537"/>
              <a:ext cx="144" cy="14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282631" name="Arc 7"/>
            <p:cNvSpPr>
              <a:spLocks/>
            </p:cNvSpPr>
            <p:nvPr/>
          </p:nvSpPr>
          <p:spPr bwMode="auto">
            <a:xfrm>
              <a:off x="1536" y="1537"/>
              <a:ext cx="144" cy="144"/>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282632" name="Line 8"/>
            <p:cNvSpPr>
              <a:spLocks noChangeShapeType="1"/>
            </p:cNvSpPr>
            <p:nvPr/>
          </p:nvSpPr>
          <p:spPr bwMode="auto">
            <a:xfrm flipH="1">
              <a:off x="480" y="1681"/>
              <a:ext cx="1056" cy="0"/>
            </a:xfrm>
            <a:prstGeom prst="line">
              <a:avLst/>
            </a:prstGeom>
            <a:noFill/>
            <a:ln w="12700">
              <a:solidFill>
                <a:schemeClr val="tx1"/>
              </a:solidFill>
              <a:round/>
              <a:headEnd/>
              <a:tailEnd/>
            </a:ln>
            <a:effectLst/>
          </p:spPr>
          <p:txBody>
            <a:bodyPr/>
            <a:lstStyle/>
            <a:p>
              <a:endParaRPr lang="en-US"/>
            </a:p>
          </p:txBody>
        </p:sp>
        <p:sp>
          <p:nvSpPr>
            <p:cNvPr id="282633" name="Line 9"/>
            <p:cNvSpPr>
              <a:spLocks noChangeShapeType="1"/>
            </p:cNvSpPr>
            <p:nvPr/>
          </p:nvSpPr>
          <p:spPr bwMode="auto">
            <a:xfrm flipV="1">
              <a:off x="1680" y="577"/>
              <a:ext cx="0" cy="960"/>
            </a:xfrm>
            <a:prstGeom prst="line">
              <a:avLst/>
            </a:prstGeom>
            <a:noFill/>
            <a:ln w="12700">
              <a:solidFill>
                <a:schemeClr val="tx1"/>
              </a:solidFill>
              <a:round/>
              <a:headEnd/>
              <a:tailEnd/>
            </a:ln>
            <a:effectLst/>
          </p:spPr>
          <p:txBody>
            <a:bodyPr/>
            <a:lstStyle/>
            <a:p>
              <a:endParaRPr lang="en-US"/>
            </a:p>
          </p:txBody>
        </p:sp>
        <p:sp>
          <p:nvSpPr>
            <p:cNvPr id="282634" name="Line 10"/>
            <p:cNvSpPr>
              <a:spLocks noChangeShapeType="1"/>
            </p:cNvSpPr>
            <p:nvPr/>
          </p:nvSpPr>
          <p:spPr bwMode="auto">
            <a:xfrm flipV="1">
              <a:off x="350" y="577"/>
              <a:ext cx="0" cy="960"/>
            </a:xfrm>
            <a:prstGeom prst="line">
              <a:avLst/>
            </a:prstGeom>
            <a:noFill/>
            <a:ln w="12700">
              <a:solidFill>
                <a:schemeClr val="tx1"/>
              </a:solidFill>
              <a:round/>
              <a:headEnd/>
              <a:tailEnd/>
            </a:ln>
            <a:effectLst/>
          </p:spPr>
          <p:txBody>
            <a:bodyPr/>
            <a:lstStyle/>
            <a:p>
              <a:endParaRPr lang="en-US"/>
            </a:p>
          </p:txBody>
        </p:sp>
        <p:sp>
          <p:nvSpPr>
            <p:cNvPr id="282635" name="Rectangle 11"/>
            <p:cNvSpPr>
              <a:spLocks noChangeArrowheads="1"/>
            </p:cNvSpPr>
            <p:nvPr/>
          </p:nvSpPr>
          <p:spPr bwMode="auto">
            <a:xfrm>
              <a:off x="1822" y="563"/>
              <a:ext cx="338" cy="229"/>
            </a:xfrm>
            <a:prstGeom prst="rect">
              <a:avLst/>
            </a:prstGeom>
            <a:noFill/>
            <a:ln w="12700">
              <a:noFill/>
              <a:miter lim="800000"/>
              <a:headEnd/>
              <a:tailEnd/>
            </a:ln>
            <a:effectLst/>
          </p:spPr>
          <p:txBody>
            <a:bodyPr wrap="none" lIns="90488" tIns="44450" rIns="90488" bIns="44450">
              <a:spAutoFit/>
            </a:bodyPr>
            <a:lstStyle/>
            <a:p>
              <a:r>
                <a:rPr lang="en-US" dirty="0"/>
                <a:t>WL</a:t>
              </a:r>
            </a:p>
          </p:txBody>
        </p:sp>
        <p:sp>
          <p:nvSpPr>
            <p:cNvPr id="282636" name="Rectangle 12"/>
            <p:cNvSpPr>
              <a:spLocks noChangeArrowheads="1"/>
            </p:cNvSpPr>
            <p:nvPr/>
          </p:nvSpPr>
          <p:spPr bwMode="auto">
            <a:xfrm>
              <a:off x="909" y="1778"/>
              <a:ext cx="320" cy="286"/>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282637" name="Rectangle 13"/>
            <p:cNvSpPr>
              <a:spLocks noChangeArrowheads="1"/>
            </p:cNvSpPr>
            <p:nvPr/>
          </p:nvSpPr>
          <p:spPr bwMode="auto">
            <a:xfrm>
              <a:off x="981" y="1643"/>
              <a:ext cx="218" cy="229"/>
            </a:xfrm>
            <a:prstGeom prst="rect">
              <a:avLst/>
            </a:prstGeom>
            <a:noFill/>
            <a:ln w="12700">
              <a:noFill/>
              <a:miter lim="800000"/>
              <a:headEnd/>
              <a:tailEnd/>
            </a:ln>
            <a:effectLst/>
          </p:spPr>
          <p:txBody>
            <a:bodyPr wrap="none" lIns="90488" tIns="44450" rIns="90488" bIns="44450">
              <a:spAutoFit/>
            </a:bodyPr>
            <a:lstStyle/>
            <a:p>
              <a:r>
                <a:rPr lang="en-US"/>
                <a:t>K</a:t>
              </a:r>
            </a:p>
          </p:txBody>
        </p:sp>
        <p:sp>
          <p:nvSpPr>
            <p:cNvPr id="282638" name="Line 14"/>
            <p:cNvSpPr>
              <a:spLocks noChangeShapeType="1"/>
            </p:cNvSpPr>
            <p:nvPr/>
          </p:nvSpPr>
          <p:spPr bwMode="auto">
            <a:xfrm>
              <a:off x="192" y="1681"/>
              <a:ext cx="1632" cy="0"/>
            </a:xfrm>
            <a:prstGeom prst="line">
              <a:avLst/>
            </a:prstGeom>
            <a:noFill/>
            <a:ln w="12700">
              <a:solidFill>
                <a:schemeClr val="tx1"/>
              </a:solidFill>
              <a:round/>
              <a:headEnd/>
              <a:tailEnd/>
            </a:ln>
            <a:effectLst/>
          </p:spPr>
          <p:txBody>
            <a:bodyPr/>
            <a:lstStyle/>
            <a:p>
              <a:endParaRPr lang="en-US"/>
            </a:p>
          </p:txBody>
        </p:sp>
        <p:sp>
          <p:nvSpPr>
            <p:cNvPr id="282639" name="Oval 15"/>
            <p:cNvSpPr>
              <a:spLocks noChangeArrowheads="1"/>
            </p:cNvSpPr>
            <p:nvPr/>
          </p:nvSpPr>
          <p:spPr bwMode="auto">
            <a:xfrm>
              <a:off x="984" y="1130"/>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40" name="Oval 16"/>
            <p:cNvSpPr>
              <a:spLocks noChangeArrowheads="1"/>
            </p:cNvSpPr>
            <p:nvPr/>
          </p:nvSpPr>
          <p:spPr bwMode="auto">
            <a:xfrm>
              <a:off x="768" y="1056"/>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41" name="Line 17"/>
            <p:cNvSpPr>
              <a:spLocks noChangeShapeType="1"/>
            </p:cNvSpPr>
            <p:nvPr/>
          </p:nvSpPr>
          <p:spPr bwMode="auto">
            <a:xfrm flipV="1">
              <a:off x="1008" y="1194"/>
              <a:ext cx="0" cy="240"/>
            </a:xfrm>
            <a:prstGeom prst="line">
              <a:avLst/>
            </a:prstGeom>
            <a:noFill/>
            <a:ln w="50800">
              <a:solidFill>
                <a:schemeClr val="tx1"/>
              </a:solidFill>
              <a:round/>
              <a:headEnd/>
              <a:tailEnd type="triangle" w="med" len="med"/>
            </a:ln>
            <a:effectLst/>
          </p:spPr>
          <p:txBody>
            <a:bodyPr/>
            <a:lstStyle/>
            <a:p>
              <a:endParaRPr lang="en-US"/>
            </a:p>
          </p:txBody>
        </p:sp>
        <p:sp>
          <p:nvSpPr>
            <p:cNvPr id="282642" name="Rectangle 18"/>
            <p:cNvSpPr>
              <a:spLocks noChangeArrowheads="1"/>
            </p:cNvSpPr>
            <p:nvPr/>
          </p:nvSpPr>
          <p:spPr bwMode="auto">
            <a:xfrm>
              <a:off x="1008" y="1392"/>
              <a:ext cx="306" cy="286"/>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0</a:t>
              </a:r>
            </a:p>
          </p:txBody>
        </p:sp>
        <p:sp>
          <p:nvSpPr>
            <p:cNvPr id="282643" name="Rectangle 19"/>
            <p:cNvSpPr>
              <a:spLocks noChangeArrowheads="1"/>
            </p:cNvSpPr>
            <p:nvPr/>
          </p:nvSpPr>
          <p:spPr bwMode="auto">
            <a:xfrm>
              <a:off x="48" y="1536"/>
              <a:ext cx="320" cy="286"/>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L</a:t>
              </a:r>
            </a:p>
          </p:txBody>
        </p:sp>
        <p:sp>
          <p:nvSpPr>
            <p:cNvPr id="282644" name="Line 20"/>
            <p:cNvSpPr>
              <a:spLocks noChangeShapeType="1"/>
            </p:cNvSpPr>
            <p:nvPr/>
          </p:nvSpPr>
          <p:spPr bwMode="auto">
            <a:xfrm>
              <a:off x="1008" y="384"/>
              <a:ext cx="240" cy="768"/>
            </a:xfrm>
            <a:prstGeom prst="line">
              <a:avLst/>
            </a:prstGeom>
            <a:noFill/>
            <a:ln w="12700">
              <a:solidFill>
                <a:schemeClr val="tx1"/>
              </a:solidFill>
              <a:prstDash val="sysDot"/>
              <a:round/>
              <a:headEnd/>
              <a:tailEnd/>
            </a:ln>
            <a:effectLst/>
          </p:spPr>
          <p:txBody>
            <a:bodyPr/>
            <a:lstStyle/>
            <a:p>
              <a:endParaRPr lang="en-US"/>
            </a:p>
          </p:txBody>
        </p:sp>
        <p:sp>
          <p:nvSpPr>
            <p:cNvPr id="282645" name="Line 21"/>
            <p:cNvSpPr>
              <a:spLocks noChangeShapeType="1"/>
            </p:cNvSpPr>
            <p:nvPr/>
          </p:nvSpPr>
          <p:spPr bwMode="auto">
            <a:xfrm flipH="1">
              <a:off x="768" y="384"/>
              <a:ext cx="240" cy="768"/>
            </a:xfrm>
            <a:prstGeom prst="line">
              <a:avLst/>
            </a:prstGeom>
            <a:noFill/>
            <a:ln w="12700">
              <a:solidFill>
                <a:schemeClr val="tx1"/>
              </a:solidFill>
              <a:prstDash val="sysDot"/>
              <a:round/>
              <a:headEnd/>
              <a:tailEnd/>
            </a:ln>
            <a:effectLst/>
          </p:spPr>
          <p:txBody>
            <a:bodyPr/>
            <a:lstStyle/>
            <a:p>
              <a:endParaRPr lang="en-US"/>
            </a:p>
          </p:txBody>
        </p:sp>
        <p:sp>
          <p:nvSpPr>
            <p:cNvPr id="282646" name="Oval 22"/>
            <p:cNvSpPr>
              <a:spLocks noChangeArrowheads="1"/>
            </p:cNvSpPr>
            <p:nvPr/>
          </p:nvSpPr>
          <p:spPr bwMode="auto">
            <a:xfrm>
              <a:off x="1200" y="1056"/>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47" name="Rectangle 23"/>
            <p:cNvSpPr>
              <a:spLocks noChangeArrowheads="1"/>
            </p:cNvSpPr>
            <p:nvPr/>
          </p:nvSpPr>
          <p:spPr bwMode="auto">
            <a:xfrm>
              <a:off x="1296" y="864"/>
              <a:ext cx="306" cy="286"/>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1</a:t>
              </a:r>
            </a:p>
          </p:txBody>
        </p:sp>
        <p:sp>
          <p:nvSpPr>
            <p:cNvPr id="282648" name="Rectangle 24"/>
            <p:cNvSpPr>
              <a:spLocks noChangeArrowheads="1"/>
            </p:cNvSpPr>
            <p:nvPr/>
          </p:nvSpPr>
          <p:spPr bwMode="auto">
            <a:xfrm>
              <a:off x="480" y="864"/>
              <a:ext cx="306" cy="286"/>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2</a:t>
              </a:r>
            </a:p>
          </p:txBody>
        </p:sp>
        <p:sp>
          <p:nvSpPr>
            <p:cNvPr id="282649" name="Line 25"/>
            <p:cNvSpPr>
              <a:spLocks noChangeShapeType="1"/>
            </p:cNvSpPr>
            <p:nvPr/>
          </p:nvSpPr>
          <p:spPr bwMode="auto">
            <a:xfrm flipV="1">
              <a:off x="672" y="1104"/>
              <a:ext cx="96" cy="240"/>
            </a:xfrm>
            <a:prstGeom prst="line">
              <a:avLst/>
            </a:prstGeom>
            <a:noFill/>
            <a:ln w="50800">
              <a:solidFill>
                <a:schemeClr val="tx1"/>
              </a:solidFill>
              <a:round/>
              <a:headEnd/>
              <a:tailEnd type="triangle" w="med" len="med"/>
            </a:ln>
            <a:effectLst/>
          </p:spPr>
          <p:txBody>
            <a:bodyPr/>
            <a:lstStyle/>
            <a:p>
              <a:endParaRPr lang="en-US"/>
            </a:p>
          </p:txBody>
        </p:sp>
        <p:sp>
          <p:nvSpPr>
            <p:cNvPr id="282650" name="Line 26"/>
            <p:cNvSpPr>
              <a:spLocks noChangeShapeType="1"/>
            </p:cNvSpPr>
            <p:nvPr/>
          </p:nvSpPr>
          <p:spPr bwMode="auto">
            <a:xfrm flipH="1" flipV="1">
              <a:off x="1248" y="1104"/>
              <a:ext cx="96" cy="240"/>
            </a:xfrm>
            <a:prstGeom prst="line">
              <a:avLst/>
            </a:prstGeom>
            <a:noFill/>
            <a:ln w="50800">
              <a:solidFill>
                <a:schemeClr val="tx1"/>
              </a:solidFill>
              <a:round/>
              <a:headEnd/>
              <a:tailEnd type="triangle" w="med" len="med"/>
            </a:ln>
            <a:effectLst/>
          </p:spPr>
          <p:txBody>
            <a:bodyPr/>
            <a:lstStyle/>
            <a:p>
              <a:endParaRPr lang="en-US"/>
            </a:p>
          </p:txBody>
        </p:sp>
        <p:sp>
          <p:nvSpPr>
            <p:cNvPr id="282652" name="Oval 28"/>
            <p:cNvSpPr>
              <a:spLocks noChangeArrowheads="1"/>
            </p:cNvSpPr>
            <p:nvPr/>
          </p:nvSpPr>
          <p:spPr bwMode="auto">
            <a:xfrm>
              <a:off x="990" y="384"/>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53" name="Oval 29"/>
            <p:cNvSpPr>
              <a:spLocks noChangeArrowheads="1"/>
            </p:cNvSpPr>
            <p:nvPr/>
          </p:nvSpPr>
          <p:spPr bwMode="auto">
            <a:xfrm>
              <a:off x="985" y="1122"/>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54" name="Oval 30"/>
            <p:cNvSpPr>
              <a:spLocks noChangeArrowheads="1"/>
            </p:cNvSpPr>
            <p:nvPr/>
          </p:nvSpPr>
          <p:spPr bwMode="auto">
            <a:xfrm>
              <a:off x="985" y="953"/>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55" name="Rectangle 31"/>
            <p:cNvSpPr>
              <a:spLocks noChangeArrowheads="1"/>
            </p:cNvSpPr>
            <p:nvPr/>
          </p:nvSpPr>
          <p:spPr bwMode="auto">
            <a:xfrm>
              <a:off x="991" y="873"/>
              <a:ext cx="251" cy="212"/>
            </a:xfrm>
            <a:prstGeom prst="rect">
              <a:avLst/>
            </a:prstGeom>
            <a:noFill/>
            <a:ln w="12700">
              <a:noFill/>
              <a:miter lim="800000"/>
              <a:headEnd/>
              <a:tailEnd/>
            </a:ln>
            <a:effectLst/>
          </p:spPr>
          <p:txBody>
            <a:bodyPr wrap="none" lIns="90488" tIns="44450" rIns="90488" bIns="44450">
              <a:spAutoFit/>
            </a:bodyPr>
            <a:lstStyle/>
            <a:p>
              <a:r>
                <a:rPr lang="en-US" sz="1600" dirty="0" smtClean="0"/>
                <a:t>G</a:t>
              </a:r>
              <a:r>
                <a:rPr lang="en-US" sz="1600" baseline="-25000" dirty="0" smtClean="0"/>
                <a:t>0</a:t>
              </a:r>
              <a:endParaRPr lang="en-US" sz="1600" baseline="-25000" dirty="0"/>
            </a:p>
          </p:txBody>
        </p:sp>
        <p:sp>
          <p:nvSpPr>
            <p:cNvPr id="282656" name="Line 32"/>
            <p:cNvSpPr>
              <a:spLocks noChangeShapeType="1"/>
            </p:cNvSpPr>
            <p:nvPr/>
          </p:nvSpPr>
          <p:spPr bwMode="auto">
            <a:xfrm>
              <a:off x="1009" y="706"/>
              <a:ext cx="0" cy="240"/>
            </a:xfrm>
            <a:prstGeom prst="line">
              <a:avLst/>
            </a:prstGeom>
            <a:noFill/>
            <a:ln w="50800">
              <a:solidFill>
                <a:schemeClr val="tx1"/>
              </a:solidFill>
              <a:round/>
              <a:headEnd/>
              <a:tailEnd type="triangle" w="med" len="med"/>
            </a:ln>
            <a:effectLst/>
          </p:spPr>
          <p:txBody>
            <a:bodyPr/>
            <a:lstStyle/>
            <a:p>
              <a:endParaRPr lang="en-US"/>
            </a:p>
          </p:txBody>
        </p:sp>
        <p:sp>
          <p:nvSpPr>
            <p:cNvPr id="282658" name="Rectangle 34"/>
            <p:cNvSpPr>
              <a:spLocks noChangeArrowheads="1"/>
            </p:cNvSpPr>
            <p:nvPr/>
          </p:nvSpPr>
          <p:spPr bwMode="auto">
            <a:xfrm>
              <a:off x="721" y="1249"/>
              <a:ext cx="306" cy="286"/>
            </a:xfrm>
            <a:prstGeom prst="rect">
              <a:avLst/>
            </a:prstGeom>
            <a:noFill/>
            <a:ln w="12700">
              <a:noFill/>
              <a:miter lim="800000"/>
              <a:headEnd/>
              <a:tailEnd/>
            </a:ln>
            <a:effectLst/>
          </p:spPr>
          <p:txBody>
            <a:bodyPr wrap="none" lIns="90488" tIns="44450" rIns="90488" bIns="44450">
              <a:spAutoFit/>
            </a:bodyPr>
            <a:lstStyle/>
            <a:p>
              <a:r>
                <a:rPr lang="en-US" sz="2400"/>
                <a:t>F</a:t>
              </a:r>
              <a:r>
                <a:rPr lang="en-US" sz="2400" baseline="-25000"/>
                <a:t>B</a:t>
              </a:r>
            </a:p>
          </p:txBody>
        </p:sp>
        <p:sp>
          <p:nvSpPr>
            <p:cNvPr id="282659" name="Rectangle 35"/>
            <p:cNvSpPr>
              <a:spLocks noChangeArrowheads="1"/>
            </p:cNvSpPr>
            <p:nvPr/>
          </p:nvSpPr>
          <p:spPr bwMode="auto">
            <a:xfrm>
              <a:off x="1009" y="337"/>
              <a:ext cx="558" cy="286"/>
            </a:xfrm>
            <a:prstGeom prst="rect">
              <a:avLst/>
            </a:prstGeom>
            <a:noFill/>
            <a:ln w="12700">
              <a:noFill/>
              <a:miter lim="800000"/>
              <a:headEnd/>
              <a:tailEnd/>
            </a:ln>
            <a:effectLst/>
          </p:spPr>
          <p:txBody>
            <a:bodyPr wrap="none" lIns="90488" tIns="44450" rIns="90488" bIns="44450">
              <a:spAutoFit/>
            </a:bodyPr>
            <a:lstStyle/>
            <a:p>
              <a:r>
                <a:rPr lang="en-US" sz="2400" dirty="0">
                  <a:latin typeface="Symbol" pitchFamily="18" charset="2"/>
                </a:rPr>
                <a:t>F</a:t>
              </a:r>
              <a:r>
                <a:rPr lang="en-US" sz="2400" baseline="-25000" dirty="0">
                  <a:latin typeface="Symbol" pitchFamily="18" charset="2"/>
                </a:rPr>
                <a:t>1</a:t>
              </a:r>
              <a:r>
                <a:rPr lang="en-US" sz="2400" dirty="0">
                  <a:latin typeface="Symbol" pitchFamily="18" charset="2"/>
                </a:rPr>
                <a:t>(+)</a:t>
              </a:r>
            </a:p>
          </p:txBody>
        </p:sp>
        <p:sp>
          <p:nvSpPr>
            <p:cNvPr id="282660" name="Rectangle 36"/>
            <p:cNvSpPr>
              <a:spLocks noChangeArrowheads="1"/>
            </p:cNvSpPr>
            <p:nvPr/>
          </p:nvSpPr>
          <p:spPr bwMode="auto">
            <a:xfrm>
              <a:off x="433" y="337"/>
              <a:ext cx="558" cy="286"/>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F</a:t>
              </a:r>
              <a:r>
                <a:rPr lang="en-US" sz="2400" baseline="-25000">
                  <a:latin typeface="Symbol" pitchFamily="18" charset="2"/>
                </a:rPr>
                <a:t>2</a:t>
              </a:r>
              <a:r>
                <a:rPr lang="en-US" sz="2400">
                  <a:latin typeface="Symbol" pitchFamily="18" charset="2"/>
                </a:rPr>
                <a:t>(-)</a:t>
              </a:r>
            </a:p>
          </p:txBody>
        </p:sp>
      </p:grpSp>
      <p:grpSp>
        <p:nvGrpSpPr>
          <p:cNvPr id="282702" name="Group 78"/>
          <p:cNvGrpSpPr>
            <a:grpSpLocks/>
          </p:cNvGrpSpPr>
          <p:nvPr/>
        </p:nvGrpSpPr>
        <p:grpSpPr bwMode="auto">
          <a:xfrm>
            <a:off x="5181602" y="914400"/>
            <a:ext cx="3703638" cy="3425826"/>
            <a:chOff x="3264" y="1"/>
            <a:chExt cx="2333" cy="2158"/>
          </a:xfrm>
        </p:grpSpPr>
        <p:sp>
          <p:nvSpPr>
            <p:cNvPr id="282663" name="Line 39"/>
            <p:cNvSpPr>
              <a:spLocks noChangeShapeType="1"/>
            </p:cNvSpPr>
            <p:nvPr/>
          </p:nvSpPr>
          <p:spPr bwMode="auto">
            <a:xfrm>
              <a:off x="4368" y="433"/>
              <a:ext cx="1" cy="1440"/>
            </a:xfrm>
            <a:prstGeom prst="line">
              <a:avLst/>
            </a:prstGeom>
            <a:noFill/>
            <a:ln w="12700">
              <a:solidFill>
                <a:schemeClr val="tx1"/>
              </a:solidFill>
              <a:round/>
              <a:headEnd/>
              <a:tailEnd/>
            </a:ln>
            <a:effectLst/>
          </p:spPr>
          <p:txBody>
            <a:bodyPr/>
            <a:lstStyle/>
            <a:p>
              <a:endParaRPr lang="en-US"/>
            </a:p>
          </p:txBody>
        </p:sp>
        <p:sp>
          <p:nvSpPr>
            <p:cNvPr id="282664" name="Line 40"/>
            <p:cNvSpPr>
              <a:spLocks noChangeShapeType="1"/>
            </p:cNvSpPr>
            <p:nvPr/>
          </p:nvSpPr>
          <p:spPr bwMode="auto">
            <a:xfrm>
              <a:off x="3552" y="721"/>
              <a:ext cx="1632" cy="1"/>
            </a:xfrm>
            <a:prstGeom prst="line">
              <a:avLst/>
            </a:prstGeom>
            <a:noFill/>
            <a:ln w="12700">
              <a:solidFill>
                <a:schemeClr val="tx1"/>
              </a:solidFill>
              <a:prstDash val="lgDash"/>
              <a:round/>
              <a:headEnd/>
              <a:tailEnd/>
            </a:ln>
            <a:effectLst/>
          </p:spPr>
          <p:txBody>
            <a:bodyPr/>
            <a:lstStyle/>
            <a:p>
              <a:endParaRPr lang="en-US"/>
            </a:p>
          </p:txBody>
        </p:sp>
        <p:sp>
          <p:nvSpPr>
            <p:cNvPr id="282665" name="Arc 41"/>
            <p:cNvSpPr>
              <a:spLocks/>
            </p:cNvSpPr>
            <p:nvPr/>
          </p:nvSpPr>
          <p:spPr bwMode="auto">
            <a:xfrm>
              <a:off x="3708" y="1585"/>
              <a:ext cx="144" cy="14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282666" name="Arc 42"/>
            <p:cNvSpPr>
              <a:spLocks/>
            </p:cNvSpPr>
            <p:nvPr/>
          </p:nvSpPr>
          <p:spPr bwMode="auto">
            <a:xfrm>
              <a:off x="4896" y="1585"/>
              <a:ext cx="144" cy="144"/>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282667" name="Line 43"/>
            <p:cNvSpPr>
              <a:spLocks noChangeShapeType="1"/>
            </p:cNvSpPr>
            <p:nvPr/>
          </p:nvSpPr>
          <p:spPr bwMode="auto">
            <a:xfrm flipH="1">
              <a:off x="3840" y="1729"/>
              <a:ext cx="1056" cy="1"/>
            </a:xfrm>
            <a:prstGeom prst="line">
              <a:avLst/>
            </a:prstGeom>
            <a:noFill/>
            <a:ln w="12700">
              <a:solidFill>
                <a:schemeClr val="tx1"/>
              </a:solidFill>
              <a:round/>
              <a:headEnd/>
              <a:tailEnd/>
            </a:ln>
            <a:effectLst/>
          </p:spPr>
          <p:txBody>
            <a:bodyPr/>
            <a:lstStyle/>
            <a:p>
              <a:endParaRPr lang="en-US"/>
            </a:p>
          </p:txBody>
        </p:sp>
        <p:sp>
          <p:nvSpPr>
            <p:cNvPr id="282668" name="Line 44"/>
            <p:cNvSpPr>
              <a:spLocks noChangeShapeType="1"/>
            </p:cNvSpPr>
            <p:nvPr/>
          </p:nvSpPr>
          <p:spPr bwMode="auto">
            <a:xfrm flipV="1">
              <a:off x="5038" y="625"/>
              <a:ext cx="1" cy="960"/>
            </a:xfrm>
            <a:prstGeom prst="line">
              <a:avLst/>
            </a:prstGeom>
            <a:noFill/>
            <a:ln w="12700">
              <a:solidFill>
                <a:schemeClr val="tx1"/>
              </a:solidFill>
              <a:round/>
              <a:headEnd/>
              <a:tailEnd/>
            </a:ln>
            <a:effectLst/>
          </p:spPr>
          <p:txBody>
            <a:bodyPr/>
            <a:lstStyle/>
            <a:p>
              <a:endParaRPr lang="en-US"/>
            </a:p>
          </p:txBody>
        </p:sp>
        <p:sp>
          <p:nvSpPr>
            <p:cNvPr id="282669" name="Line 45"/>
            <p:cNvSpPr>
              <a:spLocks noChangeShapeType="1"/>
            </p:cNvSpPr>
            <p:nvPr/>
          </p:nvSpPr>
          <p:spPr bwMode="auto">
            <a:xfrm flipV="1">
              <a:off x="3706" y="625"/>
              <a:ext cx="1" cy="960"/>
            </a:xfrm>
            <a:prstGeom prst="line">
              <a:avLst/>
            </a:prstGeom>
            <a:noFill/>
            <a:ln w="12700">
              <a:solidFill>
                <a:schemeClr val="tx1"/>
              </a:solidFill>
              <a:round/>
              <a:headEnd/>
              <a:tailEnd/>
            </a:ln>
            <a:effectLst/>
          </p:spPr>
          <p:txBody>
            <a:bodyPr/>
            <a:lstStyle/>
            <a:p>
              <a:endParaRPr lang="en-US"/>
            </a:p>
          </p:txBody>
        </p:sp>
        <p:sp>
          <p:nvSpPr>
            <p:cNvPr id="282670" name="Rectangle 46"/>
            <p:cNvSpPr>
              <a:spLocks noChangeArrowheads="1"/>
            </p:cNvSpPr>
            <p:nvPr/>
          </p:nvSpPr>
          <p:spPr bwMode="auto">
            <a:xfrm>
              <a:off x="5184" y="576"/>
              <a:ext cx="413" cy="286"/>
            </a:xfrm>
            <a:prstGeom prst="rect">
              <a:avLst/>
            </a:prstGeom>
            <a:noFill/>
            <a:ln w="12700">
              <a:noFill/>
              <a:miter lim="800000"/>
              <a:headEnd/>
              <a:tailEnd/>
            </a:ln>
            <a:effectLst/>
          </p:spPr>
          <p:txBody>
            <a:bodyPr wrap="none" lIns="90488" tIns="44450" rIns="90488" bIns="44450">
              <a:spAutoFit/>
            </a:bodyPr>
            <a:lstStyle/>
            <a:p>
              <a:r>
                <a:rPr lang="en-US" sz="2400"/>
                <a:t>WL</a:t>
              </a:r>
            </a:p>
          </p:txBody>
        </p:sp>
        <p:sp>
          <p:nvSpPr>
            <p:cNvPr id="282671" name="Rectangle 47"/>
            <p:cNvSpPr>
              <a:spLocks noChangeArrowheads="1"/>
            </p:cNvSpPr>
            <p:nvPr/>
          </p:nvSpPr>
          <p:spPr bwMode="auto">
            <a:xfrm>
              <a:off x="4240" y="1873"/>
              <a:ext cx="320" cy="286"/>
            </a:xfrm>
            <a:prstGeom prst="rect">
              <a:avLst/>
            </a:prstGeom>
            <a:noFill/>
            <a:ln w="12700">
              <a:noFill/>
              <a:miter lim="800000"/>
              <a:headEnd/>
              <a:tailEnd/>
            </a:ln>
            <a:effectLst/>
          </p:spPr>
          <p:txBody>
            <a:bodyPr wrap="none" lIns="90488" tIns="44450" rIns="90488" bIns="44450">
              <a:spAutoFit/>
            </a:bodyPr>
            <a:lstStyle/>
            <a:p>
              <a:r>
                <a:rPr lang="en-US" sz="2400" dirty="0"/>
                <a:t>C</a:t>
              </a:r>
              <a:r>
                <a:rPr lang="en-US" sz="2400" baseline="-25000" dirty="0"/>
                <a:t>L</a:t>
              </a:r>
            </a:p>
          </p:txBody>
        </p:sp>
        <p:sp>
          <p:nvSpPr>
            <p:cNvPr id="282672" name="Rectangle 48"/>
            <p:cNvSpPr>
              <a:spLocks noChangeArrowheads="1"/>
            </p:cNvSpPr>
            <p:nvPr/>
          </p:nvSpPr>
          <p:spPr bwMode="auto">
            <a:xfrm>
              <a:off x="4341" y="1691"/>
              <a:ext cx="253" cy="286"/>
            </a:xfrm>
            <a:prstGeom prst="rect">
              <a:avLst/>
            </a:prstGeom>
            <a:noFill/>
            <a:ln w="12700">
              <a:noFill/>
              <a:miter lim="800000"/>
              <a:headEnd/>
              <a:tailEnd/>
            </a:ln>
            <a:effectLst/>
          </p:spPr>
          <p:txBody>
            <a:bodyPr wrap="none" lIns="90488" tIns="44450" rIns="90488" bIns="44450">
              <a:spAutoFit/>
            </a:bodyPr>
            <a:lstStyle/>
            <a:p>
              <a:r>
                <a:rPr lang="en-US" sz="2400"/>
                <a:t>K</a:t>
              </a:r>
            </a:p>
          </p:txBody>
        </p:sp>
        <p:sp>
          <p:nvSpPr>
            <p:cNvPr id="282673" name="Line 49"/>
            <p:cNvSpPr>
              <a:spLocks noChangeShapeType="1"/>
            </p:cNvSpPr>
            <p:nvPr/>
          </p:nvSpPr>
          <p:spPr bwMode="auto">
            <a:xfrm>
              <a:off x="3552" y="1729"/>
              <a:ext cx="1632" cy="1"/>
            </a:xfrm>
            <a:prstGeom prst="line">
              <a:avLst/>
            </a:prstGeom>
            <a:noFill/>
            <a:ln w="12700">
              <a:solidFill>
                <a:schemeClr val="tx1"/>
              </a:solidFill>
              <a:round/>
              <a:headEnd/>
              <a:tailEnd/>
            </a:ln>
            <a:effectLst/>
          </p:spPr>
          <p:txBody>
            <a:bodyPr/>
            <a:lstStyle/>
            <a:p>
              <a:endParaRPr lang="en-US"/>
            </a:p>
          </p:txBody>
        </p:sp>
        <p:sp>
          <p:nvSpPr>
            <p:cNvPr id="282674" name="Rectangle 50"/>
            <p:cNvSpPr>
              <a:spLocks noChangeArrowheads="1"/>
            </p:cNvSpPr>
            <p:nvPr/>
          </p:nvSpPr>
          <p:spPr bwMode="auto">
            <a:xfrm>
              <a:off x="3423" y="1564"/>
              <a:ext cx="320" cy="286"/>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L</a:t>
              </a:r>
            </a:p>
          </p:txBody>
        </p:sp>
        <p:sp>
          <p:nvSpPr>
            <p:cNvPr id="282675" name="Oval 51"/>
            <p:cNvSpPr>
              <a:spLocks noChangeArrowheads="1"/>
            </p:cNvSpPr>
            <p:nvPr/>
          </p:nvSpPr>
          <p:spPr bwMode="auto">
            <a:xfrm>
              <a:off x="4344" y="1178"/>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76" name="Oval 52"/>
            <p:cNvSpPr>
              <a:spLocks noChangeArrowheads="1"/>
            </p:cNvSpPr>
            <p:nvPr/>
          </p:nvSpPr>
          <p:spPr bwMode="auto">
            <a:xfrm>
              <a:off x="4344" y="1009"/>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77" name="Rectangle 53"/>
            <p:cNvSpPr>
              <a:spLocks noChangeArrowheads="1"/>
            </p:cNvSpPr>
            <p:nvPr/>
          </p:nvSpPr>
          <p:spPr bwMode="auto">
            <a:xfrm>
              <a:off x="4355" y="768"/>
              <a:ext cx="253" cy="286"/>
            </a:xfrm>
            <a:prstGeom prst="rect">
              <a:avLst/>
            </a:prstGeom>
            <a:noFill/>
            <a:ln w="12700">
              <a:noFill/>
              <a:miter lim="800000"/>
              <a:headEnd/>
              <a:tailEnd/>
            </a:ln>
            <a:effectLst/>
          </p:spPr>
          <p:txBody>
            <a:bodyPr wrap="none" lIns="90488" tIns="44450" rIns="90488" bIns="44450">
              <a:spAutoFit/>
            </a:bodyPr>
            <a:lstStyle/>
            <a:p>
              <a:r>
                <a:rPr lang="en-US" sz="2400"/>
                <a:t>G</a:t>
              </a:r>
            </a:p>
          </p:txBody>
        </p:sp>
        <p:sp>
          <p:nvSpPr>
            <p:cNvPr id="282678" name="Rectangle 54"/>
            <p:cNvSpPr>
              <a:spLocks noChangeArrowheads="1"/>
            </p:cNvSpPr>
            <p:nvPr/>
          </p:nvSpPr>
          <p:spPr bwMode="auto">
            <a:xfrm>
              <a:off x="4366" y="1148"/>
              <a:ext cx="242" cy="286"/>
            </a:xfrm>
            <a:prstGeom prst="rect">
              <a:avLst/>
            </a:prstGeom>
            <a:noFill/>
            <a:ln w="12700">
              <a:noFill/>
              <a:miter lim="800000"/>
              <a:headEnd/>
              <a:tailEnd/>
            </a:ln>
            <a:effectLst/>
          </p:spPr>
          <p:txBody>
            <a:bodyPr wrap="none" lIns="90488" tIns="44450" rIns="90488" bIns="44450">
              <a:spAutoFit/>
            </a:bodyPr>
            <a:lstStyle/>
            <a:p>
              <a:r>
                <a:rPr lang="en-US" sz="2400"/>
                <a:t>B</a:t>
              </a:r>
            </a:p>
          </p:txBody>
        </p:sp>
        <p:sp>
          <p:nvSpPr>
            <p:cNvPr id="282679" name="Oval 55"/>
            <p:cNvSpPr>
              <a:spLocks noChangeArrowheads="1"/>
            </p:cNvSpPr>
            <p:nvPr/>
          </p:nvSpPr>
          <p:spPr bwMode="auto">
            <a:xfrm>
              <a:off x="4344" y="416"/>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80" name="Rectangle 56"/>
            <p:cNvSpPr>
              <a:spLocks noChangeArrowheads="1"/>
            </p:cNvSpPr>
            <p:nvPr/>
          </p:nvSpPr>
          <p:spPr bwMode="auto">
            <a:xfrm>
              <a:off x="4225" y="145"/>
              <a:ext cx="363" cy="286"/>
            </a:xfrm>
            <a:prstGeom prst="rect">
              <a:avLst/>
            </a:prstGeom>
            <a:noFill/>
            <a:ln w="12700">
              <a:noFill/>
              <a:miter lim="800000"/>
              <a:headEnd/>
              <a:tailEnd/>
            </a:ln>
            <a:effectLst/>
          </p:spPr>
          <p:txBody>
            <a:bodyPr wrap="none" lIns="90488" tIns="44450" rIns="90488" bIns="44450">
              <a:spAutoFit/>
            </a:bodyPr>
            <a:lstStyle/>
            <a:p>
              <a:r>
                <a:rPr lang="en-US" sz="2400"/>
                <a:t>M</a:t>
              </a:r>
              <a:r>
                <a:rPr lang="en-US" sz="2400" baseline="-25000"/>
                <a:t>T</a:t>
              </a:r>
            </a:p>
          </p:txBody>
        </p:sp>
        <p:sp>
          <p:nvSpPr>
            <p:cNvPr id="282681" name="Line 57"/>
            <p:cNvSpPr>
              <a:spLocks noChangeShapeType="1"/>
            </p:cNvSpPr>
            <p:nvPr/>
          </p:nvSpPr>
          <p:spPr bwMode="auto">
            <a:xfrm>
              <a:off x="3312" y="1200"/>
              <a:ext cx="2064" cy="0"/>
            </a:xfrm>
            <a:prstGeom prst="line">
              <a:avLst/>
            </a:prstGeom>
            <a:noFill/>
            <a:ln w="12700">
              <a:solidFill>
                <a:schemeClr val="tx1"/>
              </a:solidFill>
              <a:prstDash val="sysDot"/>
              <a:round/>
              <a:headEnd/>
              <a:tailEnd/>
            </a:ln>
            <a:effectLst/>
          </p:spPr>
          <p:txBody>
            <a:bodyPr/>
            <a:lstStyle/>
            <a:p>
              <a:endParaRPr lang="en-US"/>
            </a:p>
          </p:txBody>
        </p:sp>
        <p:sp>
          <p:nvSpPr>
            <p:cNvPr id="282682" name="Line 58"/>
            <p:cNvSpPr>
              <a:spLocks noChangeShapeType="1"/>
            </p:cNvSpPr>
            <p:nvPr/>
          </p:nvSpPr>
          <p:spPr bwMode="auto">
            <a:xfrm>
              <a:off x="3312" y="1032"/>
              <a:ext cx="2064" cy="0"/>
            </a:xfrm>
            <a:prstGeom prst="line">
              <a:avLst/>
            </a:prstGeom>
            <a:noFill/>
            <a:ln w="12700">
              <a:solidFill>
                <a:schemeClr val="tx1"/>
              </a:solidFill>
              <a:prstDash val="sysDot"/>
              <a:round/>
              <a:headEnd/>
              <a:tailEnd/>
            </a:ln>
            <a:effectLst/>
          </p:spPr>
          <p:txBody>
            <a:bodyPr/>
            <a:lstStyle/>
            <a:p>
              <a:endParaRPr lang="en-US"/>
            </a:p>
          </p:txBody>
        </p:sp>
        <p:sp>
          <p:nvSpPr>
            <p:cNvPr id="282683" name="Line 59"/>
            <p:cNvSpPr>
              <a:spLocks noChangeShapeType="1"/>
            </p:cNvSpPr>
            <p:nvPr/>
          </p:nvSpPr>
          <p:spPr bwMode="auto">
            <a:xfrm>
              <a:off x="3312" y="432"/>
              <a:ext cx="2064" cy="0"/>
            </a:xfrm>
            <a:prstGeom prst="line">
              <a:avLst/>
            </a:prstGeom>
            <a:noFill/>
            <a:ln w="12700">
              <a:solidFill>
                <a:schemeClr val="tx1"/>
              </a:solidFill>
              <a:prstDash val="sysDot"/>
              <a:round/>
              <a:headEnd/>
              <a:tailEnd/>
            </a:ln>
            <a:effectLst/>
          </p:spPr>
          <p:txBody>
            <a:bodyPr/>
            <a:lstStyle/>
            <a:p>
              <a:endParaRPr lang="en-US"/>
            </a:p>
          </p:txBody>
        </p:sp>
        <p:sp>
          <p:nvSpPr>
            <p:cNvPr id="282684" name="Line 60"/>
            <p:cNvSpPr>
              <a:spLocks noChangeShapeType="1"/>
            </p:cNvSpPr>
            <p:nvPr/>
          </p:nvSpPr>
          <p:spPr bwMode="auto">
            <a:xfrm flipV="1">
              <a:off x="4176" y="1200"/>
              <a:ext cx="0" cy="528"/>
            </a:xfrm>
            <a:prstGeom prst="line">
              <a:avLst/>
            </a:prstGeom>
            <a:noFill/>
            <a:ln w="12700">
              <a:solidFill>
                <a:schemeClr val="hlink"/>
              </a:solidFill>
              <a:round/>
              <a:headEnd type="triangle" w="med" len="med"/>
              <a:tailEnd type="triangle" w="med" len="med"/>
            </a:ln>
            <a:effectLst/>
          </p:spPr>
          <p:txBody>
            <a:bodyPr/>
            <a:lstStyle/>
            <a:p>
              <a:endParaRPr lang="en-US"/>
            </a:p>
          </p:txBody>
        </p:sp>
        <p:sp>
          <p:nvSpPr>
            <p:cNvPr id="282685" name="Rectangle 61"/>
            <p:cNvSpPr>
              <a:spLocks noChangeArrowheads="1"/>
            </p:cNvSpPr>
            <p:nvPr/>
          </p:nvSpPr>
          <p:spPr bwMode="auto">
            <a:xfrm>
              <a:off x="3932" y="1336"/>
              <a:ext cx="292" cy="210"/>
            </a:xfrm>
            <a:prstGeom prst="rect">
              <a:avLst/>
            </a:prstGeom>
            <a:noFill/>
            <a:ln w="12700">
              <a:noFill/>
              <a:miter lim="800000"/>
              <a:headEnd/>
              <a:tailEnd/>
            </a:ln>
            <a:effectLst/>
          </p:spPr>
          <p:txBody>
            <a:bodyPr wrap="none" lIns="90488" tIns="44450" rIns="90488" bIns="44450">
              <a:spAutoFit/>
            </a:bodyPr>
            <a:lstStyle/>
            <a:p>
              <a:r>
                <a:rPr lang="en-US" sz="1600">
                  <a:solidFill>
                    <a:schemeClr val="hlink"/>
                  </a:solidFill>
                </a:rPr>
                <a:t>KB</a:t>
              </a:r>
            </a:p>
          </p:txBody>
        </p:sp>
        <p:sp>
          <p:nvSpPr>
            <p:cNvPr id="282686" name="Line 62"/>
            <p:cNvSpPr>
              <a:spLocks noChangeShapeType="1"/>
            </p:cNvSpPr>
            <p:nvPr/>
          </p:nvSpPr>
          <p:spPr bwMode="auto">
            <a:xfrm flipV="1">
              <a:off x="4176" y="432"/>
              <a:ext cx="0" cy="768"/>
            </a:xfrm>
            <a:prstGeom prst="line">
              <a:avLst/>
            </a:prstGeom>
            <a:noFill/>
            <a:ln w="12700">
              <a:solidFill>
                <a:schemeClr val="accent2"/>
              </a:solidFill>
              <a:round/>
              <a:headEnd type="triangle" w="med" len="med"/>
              <a:tailEnd type="triangle" w="med" len="med"/>
            </a:ln>
            <a:effectLst/>
          </p:spPr>
          <p:txBody>
            <a:bodyPr/>
            <a:lstStyle/>
            <a:p>
              <a:endParaRPr lang="en-US"/>
            </a:p>
          </p:txBody>
        </p:sp>
        <p:sp>
          <p:nvSpPr>
            <p:cNvPr id="282687" name="Rectangle 63"/>
            <p:cNvSpPr>
              <a:spLocks noChangeArrowheads="1"/>
            </p:cNvSpPr>
            <p:nvPr/>
          </p:nvSpPr>
          <p:spPr bwMode="auto">
            <a:xfrm>
              <a:off x="3856" y="749"/>
              <a:ext cx="367" cy="210"/>
            </a:xfrm>
            <a:prstGeom prst="rect">
              <a:avLst/>
            </a:prstGeom>
            <a:noFill/>
            <a:ln w="12700">
              <a:noFill/>
              <a:miter lim="800000"/>
              <a:headEnd/>
              <a:tailEnd/>
            </a:ln>
            <a:effectLst/>
          </p:spPr>
          <p:txBody>
            <a:bodyPr wrap="none" lIns="90488" tIns="44450" rIns="90488" bIns="44450">
              <a:spAutoFit/>
            </a:bodyPr>
            <a:lstStyle/>
            <a:p>
              <a:r>
                <a:rPr lang="en-US" sz="1600">
                  <a:solidFill>
                    <a:schemeClr val="accent2"/>
                  </a:solidFill>
                </a:rPr>
                <a:t>BM</a:t>
              </a:r>
              <a:r>
                <a:rPr lang="en-US" sz="1600" baseline="-25000">
                  <a:solidFill>
                    <a:schemeClr val="accent2"/>
                  </a:solidFill>
                </a:rPr>
                <a:t>T</a:t>
              </a:r>
            </a:p>
          </p:txBody>
        </p:sp>
        <p:sp>
          <p:nvSpPr>
            <p:cNvPr id="282688" name="Line 64"/>
            <p:cNvSpPr>
              <a:spLocks noChangeShapeType="1"/>
            </p:cNvSpPr>
            <p:nvPr/>
          </p:nvSpPr>
          <p:spPr bwMode="auto">
            <a:xfrm flipV="1">
              <a:off x="3888" y="432"/>
              <a:ext cx="0" cy="1296"/>
            </a:xfrm>
            <a:prstGeom prst="line">
              <a:avLst/>
            </a:prstGeom>
            <a:noFill/>
            <a:ln w="12700">
              <a:solidFill>
                <a:schemeClr val="accent1"/>
              </a:solidFill>
              <a:round/>
              <a:headEnd type="triangle" w="med" len="med"/>
              <a:tailEnd type="triangle" w="med" len="med"/>
            </a:ln>
            <a:effectLst/>
          </p:spPr>
          <p:txBody>
            <a:bodyPr/>
            <a:lstStyle/>
            <a:p>
              <a:endParaRPr lang="en-US"/>
            </a:p>
          </p:txBody>
        </p:sp>
        <p:sp>
          <p:nvSpPr>
            <p:cNvPr id="282689" name="Rectangle 65"/>
            <p:cNvSpPr>
              <a:spLocks noChangeArrowheads="1"/>
            </p:cNvSpPr>
            <p:nvPr/>
          </p:nvSpPr>
          <p:spPr bwMode="auto">
            <a:xfrm>
              <a:off x="3553" y="769"/>
              <a:ext cx="374" cy="210"/>
            </a:xfrm>
            <a:prstGeom prst="rect">
              <a:avLst/>
            </a:prstGeom>
            <a:noFill/>
            <a:ln w="12700">
              <a:noFill/>
              <a:miter lim="800000"/>
              <a:headEnd/>
              <a:tailEnd/>
            </a:ln>
            <a:effectLst/>
          </p:spPr>
          <p:txBody>
            <a:bodyPr wrap="none" lIns="90488" tIns="44450" rIns="90488" bIns="44450">
              <a:spAutoFit/>
            </a:bodyPr>
            <a:lstStyle/>
            <a:p>
              <a:r>
                <a:rPr lang="en-US" sz="1600">
                  <a:solidFill>
                    <a:schemeClr val="accent1"/>
                  </a:solidFill>
                </a:rPr>
                <a:t>KM</a:t>
              </a:r>
              <a:r>
                <a:rPr lang="en-US" sz="1600" baseline="-25000">
                  <a:solidFill>
                    <a:schemeClr val="accent1"/>
                  </a:solidFill>
                </a:rPr>
                <a:t>T</a:t>
              </a:r>
            </a:p>
          </p:txBody>
        </p:sp>
        <p:sp>
          <p:nvSpPr>
            <p:cNvPr id="282690" name="Line 66"/>
            <p:cNvSpPr>
              <a:spLocks noChangeShapeType="1"/>
            </p:cNvSpPr>
            <p:nvPr/>
          </p:nvSpPr>
          <p:spPr bwMode="auto">
            <a:xfrm flipV="1">
              <a:off x="4656" y="1008"/>
              <a:ext cx="0" cy="720"/>
            </a:xfrm>
            <a:prstGeom prst="line">
              <a:avLst/>
            </a:prstGeom>
            <a:noFill/>
            <a:ln w="12700">
              <a:solidFill>
                <a:schemeClr val="bg2"/>
              </a:solidFill>
              <a:round/>
              <a:headEnd type="triangle" w="med" len="med"/>
              <a:tailEnd type="triangle" w="med" len="med"/>
            </a:ln>
            <a:effectLst/>
          </p:spPr>
          <p:txBody>
            <a:bodyPr/>
            <a:lstStyle/>
            <a:p>
              <a:endParaRPr lang="en-US"/>
            </a:p>
          </p:txBody>
        </p:sp>
        <p:sp>
          <p:nvSpPr>
            <p:cNvPr id="282691" name="Rectangle 67"/>
            <p:cNvSpPr>
              <a:spLocks noChangeArrowheads="1"/>
            </p:cNvSpPr>
            <p:nvPr/>
          </p:nvSpPr>
          <p:spPr bwMode="auto">
            <a:xfrm>
              <a:off x="4647" y="1240"/>
              <a:ext cx="299" cy="210"/>
            </a:xfrm>
            <a:prstGeom prst="rect">
              <a:avLst/>
            </a:prstGeom>
            <a:noFill/>
            <a:ln w="12700">
              <a:noFill/>
              <a:miter lim="800000"/>
              <a:headEnd/>
              <a:tailEnd/>
            </a:ln>
            <a:effectLst/>
          </p:spPr>
          <p:txBody>
            <a:bodyPr wrap="none" lIns="90488" tIns="44450" rIns="90488" bIns="44450">
              <a:spAutoFit/>
            </a:bodyPr>
            <a:lstStyle/>
            <a:p>
              <a:r>
                <a:rPr lang="en-US" sz="1600">
                  <a:solidFill>
                    <a:schemeClr val="bg2"/>
                  </a:solidFill>
                </a:rPr>
                <a:t>KG</a:t>
              </a:r>
            </a:p>
          </p:txBody>
        </p:sp>
        <p:sp>
          <p:nvSpPr>
            <p:cNvPr id="282692" name="Line 68"/>
            <p:cNvSpPr>
              <a:spLocks noChangeShapeType="1"/>
            </p:cNvSpPr>
            <p:nvPr/>
          </p:nvSpPr>
          <p:spPr bwMode="auto">
            <a:xfrm flipV="1">
              <a:off x="4656" y="432"/>
              <a:ext cx="0" cy="576"/>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282693" name="Rectangle 69"/>
            <p:cNvSpPr>
              <a:spLocks noChangeArrowheads="1"/>
            </p:cNvSpPr>
            <p:nvPr/>
          </p:nvSpPr>
          <p:spPr bwMode="auto">
            <a:xfrm>
              <a:off x="4657" y="481"/>
              <a:ext cx="374" cy="210"/>
            </a:xfrm>
            <a:prstGeom prst="rect">
              <a:avLst/>
            </a:prstGeom>
            <a:noFill/>
            <a:ln w="12700">
              <a:noFill/>
              <a:miter lim="800000"/>
              <a:headEnd/>
              <a:tailEnd/>
            </a:ln>
            <a:effectLst/>
          </p:spPr>
          <p:txBody>
            <a:bodyPr wrap="none" lIns="90488" tIns="44450" rIns="90488" bIns="44450">
              <a:spAutoFit/>
            </a:bodyPr>
            <a:lstStyle/>
            <a:p>
              <a:r>
                <a:rPr lang="en-US" sz="1600"/>
                <a:t>GM</a:t>
              </a:r>
              <a:r>
                <a:rPr lang="en-US" sz="1600" baseline="-25000"/>
                <a:t>T</a:t>
              </a:r>
            </a:p>
          </p:txBody>
        </p:sp>
        <p:sp>
          <p:nvSpPr>
            <p:cNvPr id="282694" name="Oval 70"/>
            <p:cNvSpPr>
              <a:spLocks noChangeArrowheads="1"/>
            </p:cNvSpPr>
            <p:nvPr/>
          </p:nvSpPr>
          <p:spPr bwMode="auto">
            <a:xfrm>
              <a:off x="4344" y="32"/>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2695" name="Rectangle 71"/>
            <p:cNvSpPr>
              <a:spLocks noChangeArrowheads="1"/>
            </p:cNvSpPr>
            <p:nvPr/>
          </p:nvSpPr>
          <p:spPr bwMode="auto">
            <a:xfrm>
              <a:off x="4417" y="1"/>
              <a:ext cx="363" cy="286"/>
            </a:xfrm>
            <a:prstGeom prst="rect">
              <a:avLst/>
            </a:prstGeom>
            <a:noFill/>
            <a:ln w="12700">
              <a:noFill/>
              <a:miter lim="800000"/>
              <a:headEnd/>
              <a:tailEnd/>
            </a:ln>
            <a:effectLst/>
          </p:spPr>
          <p:txBody>
            <a:bodyPr wrap="none" lIns="90488" tIns="44450" rIns="90488" bIns="44450">
              <a:spAutoFit/>
            </a:bodyPr>
            <a:lstStyle/>
            <a:p>
              <a:r>
                <a:rPr lang="en-US" sz="2400"/>
                <a:t>M</a:t>
              </a:r>
              <a:r>
                <a:rPr lang="en-US" sz="2400" baseline="-25000"/>
                <a:t>L</a:t>
              </a:r>
            </a:p>
          </p:txBody>
        </p:sp>
        <p:sp>
          <p:nvSpPr>
            <p:cNvPr id="282696" name="Line 72"/>
            <p:cNvSpPr>
              <a:spLocks noChangeShapeType="1"/>
            </p:cNvSpPr>
            <p:nvPr/>
          </p:nvSpPr>
          <p:spPr bwMode="auto">
            <a:xfrm flipV="1">
              <a:off x="4368" y="48"/>
              <a:ext cx="0" cy="384"/>
            </a:xfrm>
            <a:prstGeom prst="line">
              <a:avLst/>
            </a:prstGeom>
            <a:noFill/>
            <a:ln w="12700">
              <a:solidFill>
                <a:schemeClr val="tx1"/>
              </a:solidFill>
              <a:prstDash val="sysDot"/>
              <a:round/>
              <a:headEnd/>
              <a:tailEnd/>
            </a:ln>
            <a:effectLst/>
          </p:spPr>
          <p:txBody>
            <a:bodyPr/>
            <a:lstStyle/>
            <a:p>
              <a:endParaRPr lang="en-US"/>
            </a:p>
          </p:txBody>
        </p:sp>
        <p:sp>
          <p:nvSpPr>
            <p:cNvPr id="282697" name="Line 73"/>
            <p:cNvSpPr>
              <a:spLocks noChangeShapeType="1"/>
            </p:cNvSpPr>
            <p:nvPr/>
          </p:nvSpPr>
          <p:spPr bwMode="auto">
            <a:xfrm>
              <a:off x="4368" y="1729"/>
              <a:ext cx="1104" cy="0"/>
            </a:xfrm>
            <a:prstGeom prst="line">
              <a:avLst/>
            </a:prstGeom>
            <a:noFill/>
            <a:ln w="12700">
              <a:solidFill>
                <a:schemeClr val="tx1"/>
              </a:solidFill>
              <a:round/>
              <a:headEnd/>
              <a:tailEnd type="triangle" w="med" len="med"/>
            </a:ln>
            <a:effectLst/>
          </p:spPr>
          <p:txBody>
            <a:bodyPr/>
            <a:lstStyle/>
            <a:p>
              <a:endParaRPr lang="en-US"/>
            </a:p>
          </p:txBody>
        </p:sp>
        <p:sp>
          <p:nvSpPr>
            <p:cNvPr id="282698" name="Rectangle 74"/>
            <p:cNvSpPr>
              <a:spLocks noChangeArrowheads="1"/>
            </p:cNvSpPr>
            <p:nvPr/>
          </p:nvSpPr>
          <p:spPr bwMode="auto">
            <a:xfrm>
              <a:off x="4624" y="1873"/>
              <a:ext cx="944" cy="231"/>
            </a:xfrm>
            <a:prstGeom prst="rect">
              <a:avLst/>
            </a:prstGeom>
            <a:noFill/>
            <a:ln w="12700">
              <a:noFill/>
              <a:miter lim="800000"/>
              <a:headEnd/>
              <a:tailEnd/>
            </a:ln>
            <a:effectLst/>
          </p:spPr>
          <p:txBody>
            <a:bodyPr wrap="none" lIns="90488" tIns="44450" rIns="90488" bIns="44450">
              <a:spAutoFit/>
            </a:bodyPr>
            <a:lstStyle/>
            <a:p>
              <a:r>
                <a:rPr lang="en-US" dirty="0"/>
                <a:t>TCG/TCB (+)</a:t>
              </a:r>
            </a:p>
          </p:txBody>
        </p:sp>
        <p:sp>
          <p:nvSpPr>
            <p:cNvPr id="282699" name="Line 75"/>
            <p:cNvSpPr>
              <a:spLocks noChangeShapeType="1"/>
            </p:cNvSpPr>
            <p:nvPr/>
          </p:nvSpPr>
          <p:spPr bwMode="auto">
            <a:xfrm flipH="1">
              <a:off x="3264" y="1729"/>
              <a:ext cx="1104" cy="0"/>
            </a:xfrm>
            <a:prstGeom prst="line">
              <a:avLst/>
            </a:prstGeom>
            <a:noFill/>
            <a:ln w="12700">
              <a:solidFill>
                <a:schemeClr val="tx1"/>
              </a:solidFill>
              <a:round/>
              <a:headEnd/>
              <a:tailEnd type="triangle" w="med" len="med"/>
            </a:ln>
            <a:effectLst/>
          </p:spPr>
          <p:txBody>
            <a:bodyPr/>
            <a:lstStyle/>
            <a:p>
              <a:endParaRPr lang="en-US"/>
            </a:p>
          </p:txBody>
        </p:sp>
        <p:sp>
          <p:nvSpPr>
            <p:cNvPr id="282700" name="Rectangle 76"/>
            <p:cNvSpPr>
              <a:spLocks noChangeArrowheads="1"/>
            </p:cNvSpPr>
            <p:nvPr/>
          </p:nvSpPr>
          <p:spPr bwMode="auto">
            <a:xfrm>
              <a:off x="3312" y="1873"/>
              <a:ext cx="911" cy="231"/>
            </a:xfrm>
            <a:prstGeom prst="rect">
              <a:avLst/>
            </a:prstGeom>
            <a:noFill/>
            <a:ln w="12700">
              <a:noFill/>
              <a:miter lim="800000"/>
              <a:headEnd/>
              <a:tailEnd/>
            </a:ln>
            <a:effectLst/>
          </p:spPr>
          <p:txBody>
            <a:bodyPr wrap="none" lIns="90488" tIns="44450" rIns="90488" bIns="44450">
              <a:spAutoFit/>
            </a:bodyPr>
            <a:lstStyle/>
            <a:p>
              <a:r>
                <a:rPr lang="en-US" dirty="0"/>
                <a:t>TCG/TCB (-)</a:t>
              </a:r>
            </a:p>
          </p:txBody>
        </p:sp>
      </p:grpSp>
      <p:sp>
        <p:nvSpPr>
          <p:cNvPr id="282705" name="Rectangle 81"/>
          <p:cNvSpPr>
            <a:spLocks noGrp="1" noChangeArrowheads="1"/>
          </p:cNvSpPr>
          <p:nvPr>
            <p:ph type="title"/>
          </p:nvPr>
        </p:nvSpPr>
        <p:spPr>
          <a:xfrm>
            <a:off x="609600" y="76200"/>
            <a:ext cx="7772400" cy="1143000"/>
          </a:xfrm>
          <a:noFill/>
          <a:ln/>
        </p:spPr>
        <p:txBody>
          <a:bodyPr lIns="90488" tIns="44450" rIns="90488" bIns="44450"/>
          <a:lstStyle/>
          <a:p>
            <a:r>
              <a:rPr lang="en-US"/>
              <a:t>Chapter 3: Hydrostatics</a:t>
            </a:r>
          </a:p>
        </p:txBody>
      </p:sp>
    </p:spTree>
  </p:cSld>
  <p:clrMapOvr>
    <a:masterClrMapping/>
  </p:clrMapOvr>
  <p:transition>
    <p:cut/>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5" name="Rectangle 3"/>
          <p:cNvSpPr>
            <a:spLocks noGrp="1" noChangeArrowheads="1"/>
          </p:cNvSpPr>
          <p:nvPr>
            <p:ph type="body" idx="1"/>
          </p:nvPr>
        </p:nvSpPr>
        <p:spPr>
          <a:xfrm>
            <a:off x="685800" y="1295400"/>
            <a:ext cx="7772400" cy="4114800"/>
          </a:xfrm>
          <a:noFill/>
          <a:ln/>
        </p:spPr>
        <p:txBody>
          <a:bodyPr lIns="90488" tIns="44450" rIns="90488" bIns="44450"/>
          <a:lstStyle/>
          <a:p>
            <a:pPr>
              <a:buFontTx/>
              <a:buNone/>
            </a:pPr>
            <a:r>
              <a:rPr lang="en-US"/>
              <a:t>Trim Equations:</a:t>
            </a:r>
          </a:p>
          <a:p>
            <a:pPr lvl="1"/>
            <a:r>
              <a:rPr lang="en-US"/>
              <a:t> </a:t>
            </a:r>
            <a:r>
              <a:rPr lang="en-US">
                <a:latin typeface="Symbol" pitchFamily="18" charset="2"/>
              </a:rPr>
              <a:t>d</a:t>
            </a:r>
            <a:r>
              <a:rPr lang="en-US"/>
              <a:t>T</a:t>
            </a:r>
            <a:r>
              <a:rPr lang="en-US" baseline="-25000"/>
              <a:t>PS</a:t>
            </a:r>
            <a:r>
              <a:rPr lang="en-US"/>
              <a:t>=w/TPI</a:t>
            </a:r>
          </a:p>
          <a:p>
            <a:pPr lvl="1"/>
            <a:r>
              <a:rPr lang="en-US"/>
              <a:t> </a:t>
            </a:r>
            <a:r>
              <a:rPr lang="en-US">
                <a:latin typeface="Symbol" pitchFamily="18" charset="2"/>
              </a:rPr>
              <a:t>d</a:t>
            </a:r>
            <a:r>
              <a:rPr lang="en-US"/>
              <a:t>Trim=wl/MT1”</a:t>
            </a:r>
          </a:p>
          <a:p>
            <a:pPr lvl="1"/>
            <a:r>
              <a:rPr lang="en-US"/>
              <a:t> </a:t>
            </a:r>
            <a:r>
              <a:rPr lang="en-US">
                <a:latin typeface="Symbol" pitchFamily="18" charset="2"/>
              </a:rPr>
              <a:t>d</a:t>
            </a:r>
            <a:r>
              <a:rPr lang="en-US"/>
              <a:t>T</a:t>
            </a:r>
            <a:r>
              <a:rPr lang="en-US" baseline="-25000"/>
              <a:t>fwd/aft</a:t>
            </a:r>
            <a:r>
              <a:rPr lang="en-US"/>
              <a:t>/d</a:t>
            </a:r>
            <a:r>
              <a:rPr lang="en-US" baseline="-25000"/>
              <a:t>fwd/aft </a:t>
            </a:r>
            <a:r>
              <a:rPr lang="en-US"/>
              <a:t>=</a:t>
            </a:r>
            <a:r>
              <a:rPr lang="en-US">
                <a:latin typeface="Symbol" pitchFamily="18" charset="2"/>
              </a:rPr>
              <a:t>d</a:t>
            </a:r>
            <a:r>
              <a:rPr lang="en-US"/>
              <a:t>Trim/L</a:t>
            </a:r>
            <a:r>
              <a:rPr lang="en-US" baseline="-25000"/>
              <a:t>pp</a:t>
            </a:r>
            <a:endParaRPr lang="en-US"/>
          </a:p>
          <a:p>
            <a:pPr lvl="1"/>
            <a:r>
              <a:rPr lang="en-US"/>
              <a:t>T</a:t>
            </a:r>
            <a:r>
              <a:rPr lang="en-US" baseline="-25000"/>
              <a:t>final fwd/aft</a:t>
            </a:r>
            <a:r>
              <a:rPr lang="en-US"/>
              <a:t>=T</a:t>
            </a:r>
            <a:r>
              <a:rPr lang="en-US" baseline="-25000"/>
              <a:t>initial fwd/aft</a:t>
            </a:r>
            <a:r>
              <a:rPr lang="en-US"/>
              <a:t>±</a:t>
            </a:r>
            <a:r>
              <a:rPr lang="en-US">
                <a:latin typeface="Symbol" pitchFamily="18" charset="2"/>
              </a:rPr>
              <a:t>d</a:t>
            </a:r>
            <a:r>
              <a:rPr lang="en-US"/>
              <a:t>T</a:t>
            </a:r>
            <a:r>
              <a:rPr lang="en-US" baseline="-25000"/>
              <a:t>PS</a:t>
            </a:r>
            <a:r>
              <a:rPr lang="en-US"/>
              <a:t>±</a:t>
            </a:r>
            <a:r>
              <a:rPr lang="en-US">
                <a:latin typeface="Symbol" pitchFamily="18" charset="2"/>
              </a:rPr>
              <a:t>d</a:t>
            </a:r>
            <a:r>
              <a:rPr lang="en-US"/>
              <a:t>T</a:t>
            </a:r>
            <a:r>
              <a:rPr lang="en-US" baseline="-25000"/>
              <a:t>fwd/aft</a:t>
            </a:r>
          </a:p>
        </p:txBody>
      </p:sp>
      <p:sp>
        <p:nvSpPr>
          <p:cNvPr id="284676" name="Line 4"/>
          <p:cNvSpPr>
            <a:spLocks noChangeShapeType="1"/>
          </p:cNvSpPr>
          <p:nvPr/>
        </p:nvSpPr>
        <p:spPr bwMode="auto">
          <a:xfrm>
            <a:off x="1754188" y="5373688"/>
            <a:ext cx="5181600" cy="0"/>
          </a:xfrm>
          <a:prstGeom prst="line">
            <a:avLst/>
          </a:prstGeom>
          <a:noFill/>
          <a:ln w="25400">
            <a:solidFill>
              <a:schemeClr val="tx1"/>
            </a:solidFill>
            <a:round/>
            <a:headEnd/>
            <a:tailEnd/>
          </a:ln>
          <a:effectLst/>
        </p:spPr>
        <p:txBody>
          <a:bodyPr/>
          <a:lstStyle/>
          <a:p>
            <a:endParaRPr lang="en-US"/>
          </a:p>
        </p:txBody>
      </p:sp>
      <p:sp>
        <p:nvSpPr>
          <p:cNvPr id="284677" name="Line 5"/>
          <p:cNvSpPr>
            <a:spLocks noChangeShapeType="1"/>
          </p:cNvSpPr>
          <p:nvPr/>
        </p:nvSpPr>
        <p:spPr bwMode="auto">
          <a:xfrm flipV="1">
            <a:off x="1754188" y="5067300"/>
            <a:ext cx="5181600" cy="457200"/>
          </a:xfrm>
          <a:prstGeom prst="line">
            <a:avLst/>
          </a:prstGeom>
          <a:noFill/>
          <a:ln w="12700">
            <a:solidFill>
              <a:schemeClr val="tx1"/>
            </a:solidFill>
            <a:prstDash val="sysDot"/>
            <a:round/>
            <a:headEnd/>
            <a:tailEnd/>
          </a:ln>
          <a:effectLst/>
        </p:spPr>
        <p:txBody>
          <a:bodyPr/>
          <a:lstStyle/>
          <a:p>
            <a:endParaRPr lang="en-US"/>
          </a:p>
        </p:txBody>
      </p:sp>
      <p:sp>
        <p:nvSpPr>
          <p:cNvPr id="284678" name="Rectangle 6"/>
          <p:cNvSpPr>
            <a:spLocks noChangeArrowheads="1"/>
          </p:cNvSpPr>
          <p:nvPr/>
        </p:nvSpPr>
        <p:spPr bwMode="auto">
          <a:xfrm>
            <a:off x="2211388" y="5145088"/>
            <a:ext cx="304800" cy="228600"/>
          </a:xfrm>
          <a:prstGeom prst="rect">
            <a:avLst/>
          </a:prstGeom>
          <a:noFill/>
          <a:ln w="12700">
            <a:solidFill>
              <a:srgbClr val="FF0000"/>
            </a:solidFill>
            <a:miter lim="800000"/>
            <a:headEnd/>
            <a:tailEnd/>
          </a:ln>
          <a:effectLst/>
        </p:spPr>
        <p:txBody>
          <a:bodyPr wrap="none" anchor="ctr"/>
          <a:lstStyle/>
          <a:p>
            <a:endParaRPr lang="en-US"/>
          </a:p>
        </p:txBody>
      </p:sp>
      <p:sp>
        <p:nvSpPr>
          <p:cNvPr id="284679" name="Line 7"/>
          <p:cNvSpPr>
            <a:spLocks noChangeShapeType="1"/>
          </p:cNvSpPr>
          <p:nvPr/>
        </p:nvSpPr>
        <p:spPr bwMode="auto">
          <a:xfrm flipV="1">
            <a:off x="1754188" y="5334000"/>
            <a:ext cx="5181600" cy="457200"/>
          </a:xfrm>
          <a:prstGeom prst="line">
            <a:avLst/>
          </a:prstGeom>
          <a:noFill/>
          <a:ln w="25400">
            <a:solidFill>
              <a:schemeClr val="tx1"/>
            </a:solidFill>
            <a:round/>
            <a:headEnd/>
            <a:tailEnd/>
          </a:ln>
          <a:effectLst/>
        </p:spPr>
        <p:txBody>
          <a:bodyPr/>
          <a:lstStyle/>
          <a:p>
            <a:endParaRPr lang="en-US"/>
          </a:p>
        </p:txBody>
      </p:sp>
      <p:sp>
        <p:nvSpPr>
          <p:cNvPr id="284680" name="Arc 8"/>
          <p:cNvSpPr>
            <a:spLocks/>
          </p:cNvSpPr>
          <p:nvPr/>
        </p:nvSpPr>
        <p:spPr bwMode="auto">
          <a:xfrm>
            <a:off x="1981200" y="4781550"/>
            <a:ext cx="382588" cy="377825"/>
          </a:xfrm>
          <a:custGeom>
            <a:avLst/>
            <a:gdLst>
              <a:gd name="G0" fmla="+- 0 0 0"/>
              <a:gd name="G1" fmla="+- 21600 0 0"/>
              <a:gd name="G2" fmla="+- 21600 0 0"/>
              <a:gd name="T0" fmla="*/ 0 w 21600"/>
              <a:gd name="T1" fmla="*/ 0 h 26637"/>
              <a:gd name="T2" fmla="*/ 21004 w 21600"/>
              <a:gd name="T3" fmla="*/ 26637 h 26637"/>
              <a:gd name="T4" fmla="*/ 0 w 21600"/>
              <a:gd name="T5" fmla="*/ 21600 h 26637"/>
            </a:gdLst>
            <a:ahLst/>
            <a:cxnLst>
              <a:cxn ang="0">
                <a:pos x="T0" y="T1"/>
              </a:cxn>
              <a:cxn ang="0">
                <a:pos x="T2" y="T3"/>
              </a:cxn>
              <a:cxn ang="0">
                <a:pos x="T4" y="T5"/>
              </a:cxn>
            </a:cxnLst>
            <a:rect l="0" t="0" r="r" b="b"/>
            <a:pathLst>
              <a:path w="21600" h="26637" fill="none" extrusionOk="0">
                <a:moveTo>
                  <a:pt x="-1" y="0"/>
                </a:moveTo>
                <a:cubicBezTo>
                  <a:pt x="11929" y="0"/>
                  <a:pt x="21600" y="9670"/>
                  <a:pt x="21600" y="21600"/>
                </a:cubicBezTo>
                <a:cubicBezTo>
                  <a:pt x="21600" y="23296"/>
                  <a:pt x="21400" y="24987"/>
                  <a:pt x="21004" y="26637"/>
                </a:cubicBezTo>
              </a:path>
              <a:path w="21600" h="26637" stroke="0" extrusionOk="0">
                <a:moveTo>
                  <a:pt x="-1" y="0"/>
                </a:moveTo>
                <a:cubicBezTo>
                  <a:pt x="11929" y="0"/>
                  <a:pt x="21600" y="9670"/>
                  <a:pt x="21600" y="21600"/>
                </a:cubicBezTo>
                <a:cubicBezTo>
                  <a:pt x="21600" y="23296"/>
                  <a:pt x="21400" y="24987"/>
                  <a:pt x="21004" y="26637"/>
                </a:cubicBezTo>
                <a:lnTo>
                  <a:pt x="0" y="21600"/>
                </a:lnTo>
                <a:close/>
              </a:path>
            </a:pathLst>
          </a:custGeom>
          <a:noFill/>
          <a:ln w="12700" cap="rnd">
            <a:solidFill>
              <a:schemeClr val="tx1"/>
            </a:solidFill>
            <a:round/>
            <a:headEnd/>
            <a:tailEnd type="triangle" w="med" len="med"/>
          </a:ln>
          <a:effectLst/>
        </p:spPr>
        <p:txBody>
          <a:bodyPr/>
          <a:lstStyle/>
          <a:p>
            <a:endParaRPr lang="en-US"/>
          </a:p>
        </p:txBody>
      </p:sp>
      <p:sp>
        <p:nvSpPr>
          <p:cNvPr id="284681" name="Rectangle 9"/>
          <p:cNvSpPr>
            <a:spLocks noChangeArrowheads="1"/>
          </p:cNvSpPr>
          <p:nvPr/>
        </p:nvSpPr>
        <p:spPr bwMode="auto">
          <a:xfrm>
            <a:off x="2189163" y="4994275"/>
            <a:ext cx="401637" cy="454025"/>
          </a:xfrm>
          <a:prstGeom prst="rect">
            <a:avLst/>
          </a:prstGeom>
          <a:noFill/>
          <a:ln w="12700">
            <a:noFill/>
            <a:miter lim="800000"/>
            <a:headEnd/>
            <a:tailEnd/>
          </a:ln>
          <a:effectLst/>
        </p:spPr>
        <p:txBody>
          <a:bodyPr wrap="none" lIns="90488" tIns="44450" rIns="90488" bIns="44450">
            <a:spAutoFit/>
          </a:bodyPr>
          <a:lstStyle/>
          <a:p>
            <a:r>
              <a:rPr lang="en-US" sz="2400">
                <a:solidFill>
                  <a:srgbClr val="FF0000"/>
                </a:solidFill>
              </a:rPr>
              <a:t>w</a:t>
            </a:r>
          </a:p>
        </p:txBody>
      </p:sp>
      <p:sp>
        <p:nvSpPr>
          <p:cNvPr id="284682" name="Line 10"/>
          <p:cNvSpPr>
            <a:spLocks noChangeShapeType="1"/>
          </p:cNvSpPr>
          <p:nvPr/>
        </p:nvSpPr>
        <p:spPr bwMode="auto">
          <a:xfrm flipV="1">
            <a:off x="4191000" y="5283200"/>
            <a:ext cx="0" cy="265113"/>
          </a:xfrm>
          <a:prstGeom prst="line">
            <a:avLst/>
          </a:prstGeom>
          <a:noFill/>
          <a:ln w="12700">
            <a:solidFill>
              <a:srgbClr val="996633"/>
            </a:solidFill>
            <a:round/>
            <a:headEnd type="triangle" w="med" len="med"/>
            <a:tailEnd type="triangle" w="med" len="med"/>
          </a:ln>
          <a:effectLst/>
        </p:spPr>
        <p:txBody>
          <a:bodyPr/>
          <a:lstStyle/>
          <a:p>
            <a:endParaRPr lang="en-US"/>
          </a:p>
        </p:txBody>
      </p:sp>
      <p:sp>
        <p:nvSpPr>
          <p:cNvPr id="284683" name="Rectangle 11"/>
          <p:cNvSpPr>
            <a:spLocks noChangeArrowheads="1"/>
          </p:cNvSpPr>
          <p:nvPr/>
        </p:nvSpPr>
        <p:spPr bwMode="auto">
          <a:xfrm>
            <a:off x="4633913" y="4419600"/>
            <a:ext cx="742950" cy="454025"/>
          </a:xfrm>
          <a:prstGeom prst="rect">
            <a:avLst/>
          </a:prstGeom>
          <a:noFill/>
          <a:ln w="12700">
            <a:noFill/>
            <a:miter lim="800000"/>
            <a:headEnd/>
            <a:tailEnd/>
          </a:ln>
          <a:effectLst/>
        </p:spPr>
        <p:txBody>
          <a:bodyPr wrap="none" lIns="90488" tIns="44450" rIns="90488" bIns="44450">
            <a:spAutoFit/>
          </a:bodyPr>
          <a:lstStyle/>
          <a:p>
            <a:r>
              <a:rPr lang="en-US" sz="2400">
                <a:solidFill>
                  <a:srgbClr val="996633"/>
                </a:solidFill>
                <a:latin typeface="Symbol" pitchFamily="18" charset="2"/>
              </a:rPr>
              <a:t>d</a:t>
            </a:r>
            <a:r>
              <a:rPr lang="en-US" sz="2400">
                <a:solidFill>
                  <a:srgbClr val="996633"/>
                </a:solidFill>
              </a:rPr>
              <a:t>T</a:t>
            </a:r>
            <a:r>
              <a:rPr lang="en-US" sz="2400" baseline="-25000">
                <a:solidFill>
                  <a:srgbClr val="996633"/>
                </a:solidFill>
              </a:rPr>
              <a:t>PS</a:t>
            </a:r>
          </a:p>
        </p:txBody>
      </p:sp>
      <p:sp>
        <p:nvSpPr>
          <p:cNvPr id="284684" name="Arc 12"/>
          <p:cNvSpPr>
            <a:spLocks/>
          </p:cNvSpPr>
          <p:nvPr/>
        </p:nvSpPr>
        <p:spPr bwMode="auto">
          <a:xfrm>
            <a:off x="4267200" y="4840288"/>
            <a:ext cx="685800" cy="5334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rgbClr val="996633"/>
            </a:solidFill>
            <a:round/>
            <a:headEnd/>
            <a:tailEnd type="triangle" w="med" len="med"/>
          </a:ln>
          <a:effectLst/>
        </p:spPr>
        <p:txBody>
          <a:bodyPr/>
          <a:lstStyle/>
          <a:p>
            <a:endParaRPr lang="en-US"/>
          </a:p>
        </p:txBody>
      </p:sp>
      <p:sp>
        <p:nvSpPr>
          <p:cNvPr id="284685" name="Oval 13"/>
          <p:cNvSpPr>
            <a:spLocks noChangeArrowheads="1"/>
          </p:cNvSpPr>
          <p:nvPr/>
        </p:nvSpPr>
        <p:spPr bwMode="auto">
          <a:xfrm>
            <a:off x="3417888" y="5335588"/>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284686" name="Rectangle 14"/>
          <p:cNvSpPr>
            <a:spLocks noChangeArrowheads="1"/>
          </p:cNvSpPr>
          <p:nvPr/>
        </p:nvSpPr>
        <p:spPr bwMode="auto">
          <a:xfrm>
            <a:off x="3340100" y="4730750"/>
            <a:ext cx="350838" cy="454025"/>
          </a:xfrm>
          <a:prstGeom prst="rect">
            <a:avLst/>
          </a:prstGeom>
          <a:noFill/>
          <a:ln w="12700">
            <a:noFill/>
            <a:miter lim="800000"/>
            <a:headEnd/>
            <a:tailEnd/>
          </a:ln>
          <a:effectLst/>
        </p:spPr>
        <p:txBody>
          <a:bodyPr wrap="none" lIns="90488" tIns="44450" rIns="90488" bIns="44450">
            <a:spAutoFit/>
          </a:bodyPr>
          <a:lstStyle/>
          <a:p>
            <a:r>
              <a:rPr lang="en-US" sz="2400"/>
              <a:t>F</a:t>
            </a:r>
          </a:p>
        </p:txBody>
      </p:sp>
      <p:sp>
        <p:nvSpPr>
          <p:cNvPr id="284687" name="Line 15"/>
          <p:cNvSpPr>
            <a:spLocks noChangeShapeType="1"/>
          </p:cNvSpPr>
          <p:nvPr/>
        </p:nvSpPr>
        <p:spPr bwMode="auto">
          <a:xfrm flipH="1">
            <a:off x="2439988" y="5221288"/>
            <a:ext cx="990600" cy="0"/>
          </a:xfrm>
          <a:prstGeom prst="line">
            <a:avLst/>
          </a:prstGeom>
          <a:noFill/>
          <a:ln w="12700">
            <a:solidFill>
              <a:srgbClr val="FF0000"/>
            </a:solidFill>
            <a:round/>
            <a:headEnd type="triangle" w="med" len="med"/>
            <a:tailEnd type="triangle" w="med" len="med"/>
          </a:ln>
          <a:effectLst/>
        </p:spPr>
        <p:txBody>
          <a:bodyPr/>
          <a:lstStyle/>
          <a:p>
            <a:endParaRPr lang="en-US"/>
          </a:p>
        </p:txBody>
      </p:sp>
      <p:sp>
        <p:nvSpPr>
          <p:cNvPr id="284688" name="Rectangle 16"/>
          <p:cNvSpPr>
            <a:spLocks noChangeArrowheads="1"/>
          </p:cNvSpPr>
          <p:nvPr/>
        </p:nvSpPr>
        <p:spPr bwMode="auto">
          <a:xfrm>
            <a:off x="2730500" y="4841875"/>
            <a:ext cx="265113" cy="454025"/>
          </a:xfrm>
          <a:prstGeom prst="rect">
            <a:avLst/>
          </a:prstGeom>
          <a:noFill/>
          <a:ln w="12700">
            <a:noFill/>
            <a:miter lim="800000"/>
            <a:headEnd/>
            <a:tailEnd/>
          </a:ln>
          <a:effectLst/>
        </p:spPr>
        <p:txBody>
          <a:bodyPr wrap="none" lIns="90488" tIns="44450" rIns="90488" bIns="44450">
            <a:spAutoFit/>
          </a:bodyPr>
          <a:lstStyle/>
          <a:p>
            <a:r>
              <a:rPr lang="en-US" sz="2400">
                <a:solidFill>
                  <a:srgbClr val="FF0000"/>
                </a:solidFill>
              </a:rPr>
              <a:t>l</a:t>
            </a:r>
          </a:p>
        </p:txBody>
      </p:sp>
      <p:sp>
        <p:nvSpPr>
          <p:cNvPr id="284689" name="Line 17"/>
          <p:cNvSpPr>
            <a:spLocks noChangeShapeType="1"/>
          </p:cNvSpPr>
          <p:nvPr/>
        </p:nvSpPr>
        <p:spPr bwMode="auto">
          <a:xfrm>
            <a:off x="1754188" y="5054600"/>
            <a:ext cx="5181600" cy="0"/>
          </a:xfrm>
          <a:prstGeom prst="line">
            <a:avLst/>
          </a:prstGeom>
          <a:noFill/>
          <a:ln w="12700">
            <a:solidFill>
              <a:schemeClr val="tx1"/>
            </a:solidFill>
            <a:prstDash val="lgDash"/>
            <a:round/>
            <a:headEnd/>
            <a:tailEnd/>
          </a:ln>
          <a:effectLst/>
        </p:spPr>
        <p:txBody>
          <a:bodyPr/>
          <a:lstStyle/>
          <a:p>
            <a:endParaRPr lang="en-US"/>
          </a:p>
        </p:txBody>
      </p:sp>
      <p:sp>
        <p:nvSpPr>
          <p:cNvPr id="284690" name="Rectangle 18"/>
          <p:cNvSpPr>
            <a:spLocks noChangeArrowheads="1"/>
          </p:cNvSpPr>
          <p:nvPr/>
        </p:nvSpPr>
        <p:spPr bwMode="auto">
          <a:xfrm>
            <a:off x="1587500" y="5908675"/>
            <a:ext cx="554038" cy="454025"/>
          </a:xfrm>
          <a:prstGeom prst="rect">
            <a:avLst/>
          </a:prstGeom>
          <a:noFill/>
          <a:ln w="12700">
            <a:noFill/>
            <a:miter lim="800000"/>
            <a:headEnd/>
            <a:tailEnd/>
          </a:ln>
          <a:effectLst/>
        </p:spPr>
        <p:txBody>
          <a:bodyPr wrap="none" lIns="90488" tIns="44450" rIns="90488" bIns="44450">
            <a:spAutoFit/>
          </a:bodyPr>
          <a:lstStyle/>
          <a:p>
            <a:r>
              <a:rPr lang="en-US" sz="2400"/>
              <a:t>Ap</a:t>
            </a:r>
          </a:p>
        </p:txBody>
      </p:sp>
      <p:sp>
        <p:nvSpPr>
          <p:cNvPr id="284691" name="Rectangle 19"/>
          <p:cNvSpPr>
            <a:spLocks noChangeArrowheads="1"/>
          </p:cNvSpPr>
          <p:nvPr/>
        </p:nvSpPr>
        <p:spPr bwMode="auto">
          <a:xfrm>
            <a:off x="6692900" y="5943600"/>
            <a:ext cx="503238" cy="454025"/>
          </a:xfrm>
          <a:prstGeom prst="rect">
            <a:avLst/>
          </a:prstGeom>
          <a:noFill/>
          <a:ln w="12700">
            <a:noFill/>
            <a:miter lim="800000"/>
            <a:headEnd/>
            <a:tailEnd/>
          </a:ln>
          <a:effectLst/>
        </p:spPr>
        <p:txBody>
          <a:bodyPr wrap="none" lIns="90488" tIns="44450" rIns="90488" bIns="44450">
            <a:spAutoFit/>
          </a:bodyPr>
          <a:lstStyle/>
          <a:p>
            <a:r>
              <a:rPr lang="en-US" sz="2400"/>
              <a:t>Fp</a:t>
            </a:r>
          </a:p>
        </p:txBody>
      </p:sp>
      <p:sp>
        <p:nvSpPr>
          <p:cNvPr id="284692" name="Line 20"/>
          <p:cNvSpPr>
            <a:spLocks noChangeShapeType="1"/>
          </p:cNvSpPr>
          <p:nvPr/>
        </p:nvSpPr>
        <p:spPr bwMode="auto">
          <a:xfrm>
            <a:off x="1754188" y="4992688"/>
            <a:ext cx="0" cy="914400"/>
          </a:xfrm>
          <a:prstGeom prst="line">
            <a:avLst/>
          </a:prstGeom>
          <a:noFill/>
          <a:ln w="12700">
            <a:solidFill>
              <a:schemeClr val="tx1"/>
            </a:solidFill>
            <a:round/>
            <a:headEnd/>
            <a:tailEnd/>
          </a:ln>
          <a:effectLst/>
        </p:spPr>
        <p:txBody>
          <a:bodyPr/>
          <a:lstStyle/>
          <a:p>
            <a:endParaRPr lang="en-US"/>
          </a:p>
        </p:txBody>
      </p:sp>
      <p:sp>
        <p:nvSpPr>
          <p:cNvPr id="284693" name="Line 21"/>
          <p:cNvSpPr>
            <a:spLocks noChangeShapeType="1"/>
          </p:cNvSpPr>
          <p:nvPr/>
        </p:nvSpPr>
        <p:spPr bwMode="auto">
          <a:xfrm>
            <a:off x="6935788" y="4992688"/>
            <a:ext cx="0" cy="914400"/>
          </a:xfrm>
          <a:prstGeom prst="line">
            <a:avLst/>
          </a:prstGeom>
          <a:noFill/>
          <a:ln w="12700">
            <a:solidFill>
              <a:schemeClr val="tx1"/>
            </a:solidFill>
            <a:round/>
            <a:headEnd/>
            <a:tailEnd/>
          </a:ln>
          <a:effectLst/>
        </p:spPr>
        <p:txBody>
          <a:bodyPr/>
          <a:lstStyle/>
          <a:p>
            <a:endParaRPr lang="en-US"/>
          </a:p>
        </p:txBody>
      </p:sp>
      <p:sp>
        <p:nvSpPr>
          <p:cNvPr id="284694" name="Line 22"/>
          <p:cNvSpPr>
            <a:spLocks noChangeShapeType="1"/>
          </p:cNvSpPr>
          <p:nvPr/>
        </p:nvSpPr>
        <p:spPr bwMode="auto">
          <a:xfrm>
            <a:off x="3455988" y="4992688"/>
            <a:ext cx="0" cy="914400"/>
          </a:xfrm>
          <a:prstGeom prst="line">
            <a:avLst/>
          </a:prstGeom>
          <a:noFill/>
          <a:ln w="12700">
            <a:solidFill>
              <a:schemeClr val="tx1"/>
            </a:solidFill>
            <a:round/>
            <a:headEnd/>
            <a:tailEnd/>
          </a:ln>
          <a:effectLst/>
        </p:spPr>
        <p:txBody>
          <a:bodyPr/>
          <a:lstStyle/>
          <a:p>
            <a:endParaRPr lang="en-US"/>
          </a:p>
        </p:txBody>
      </p:sp>
      <p:sp>
        <p:nvSpPr>
          <p:cNvPr id="284695" name="Rectangle 23"/>
          <p:cNvSpPr>
            <a:spLocks noChangeArrowheads="1"/>
          </p:cNvSpPr>
          <p:nvPr/>
        </p:nvSpPr>
        <p:spPr bwMode="auto">
          <a:xfrm>
            <a:off x="2441575" y="5791200"/>
            <a:ext cx="547688" cy="454025"/>
          </a:xfrm>
          <a:prstGeom prst="rect">
            <a:avLst/>
          </a:prstGeom>
          <a:noFill/>
          <a:ln w="12700">
            <a:noFill/>
            <a:miter lim="800000"/>
            <a:headEnd/>
            <a:tailEnd/>
          </a:ln>
          <a:effectLst/>
        </p:spPr>
        <p:txBody>
          <a:bodyPr wrap="none" lIns="90488" tIns="44450" rIns="90488" bIns="44450">
            <a:spAutoFit/>
          </a:bodyPr>
          <a:lstStyle/>
          <a:p>
            <a:r>
              <a:rPr lang="en-US" sz="2400">
                <a:solidFill>
                  <a:schemeClr val="accent2"/>
                </a:solidFill>
              </a:rPr>
              <a:t>d</a:t>
            </a:r>
            <a:r>
              <a:rPr lang="en-US" sz="2400" baseline="-25000">
                <a:solidFill>
                  <a:schemeClr val="accent2"/>
                </a:solidFill>
              </a:rPr>
              <a:t>aft</a:t>
            </a:r>
          </a:p>
        </p:txBody>
      </p:sp>
      <p:sp>
        <p:nvSpPr>
          <p:cNvPr id="284696" name="Rectangle 24"/>
          <p:cNvSpPr>
            <a:spLocks noChangeArrowheads="1"/>
          </p:cNvSpPr>
          <p:nvPr/>
        </p:nvSpPr>
        <p:spPr bwMode="auto">
          <a:xfrm>
            <a:off x="4575175" y="5791200"/>
            <a:ext cx="649288" cy="454025"/>
          </a:xfrm>
          <a:prstGeom prst="rect">
            <a:avLst/>
          </a:prstGeom>
          <a:noFill/>
          <a:ln w="12700">
            <a:noFill/>
            <a:miter lim="800000"/>
            <a:headEnd/>
            <a:tailEnd/>
          </a:ln>
          <a:effectLst/>
        </p:spPr>
        <p:txBody>
          <a:bodyPr wrap="none" lIns="90488" tIns="44450" rIns="90488" bIns="44450">
            <a:spAutoFit/>
          </a:bodyPr>
          <a:lstStyle/>
          <a:p>
            <a:r>
              <a:rPr lang="en-US" sz="2400">
                <a:solidFill>
                  <a:schemeClr val="accent1"/>
                </a:solidFill>
              </a:rPr>
              <a:t>d</a:t>
            </a:r>
            <a:r>
              <a:rPr lang="en-US" sz="2400" baseline="-25000">
                <a:solidFill>
                  <a:schemeClr val="accent1"/>
                </a:solidFill>
              </a:rPr>
              <a:t>fwd</a:t>
            </a:r>
          </a:p>
        </p:txBody>
      </p:sp>
      <p:sp>
        <p:nvSpPr>
          <p:cNvPr id="284697" name="Line 25"/>
          <p:cNvSpPr>
            <a:spLocks noChangeShapeType="1"/>
          </p:cNvSpPr>
          <p:nvPr/>
        </p:nvSpPr>
        <p:spPr bwMode="auto">
          <a:xfrm>
            <a:off x="1754188" y="5865813"/>
            <a:ext cx="1676400" cy="0"/>
          </a:xfrm>
          <a:prstGeom prst="line">
            <a:avLst/>
          </a:prstGeom>
          <a:noFill/>
          <a:ln w="12700">
            <a:solidFill>
              <a:schemeClr val="accent2"/>
            </a:solidFill>
            <a:round/>
            <a:headEnd type="triangle" w="med" len="med"/>
            <a:tailEnd type="triangle" w="med" len="med"/>
          </a:ln>
          <a:effectLst/>
        </p:spPr>
        <p:txBody>
          <a:bodyPr/>
          <a:lstStyle/>
          <a:p>
            <a:endParaRPr lang="en-US"/>
          </a:p>
        </p:txBody>
      </p:sp>
      <p:sp>
        <p:nvSpPr>
          <p:cNvPr id="284698" name="Line 26"/>
          <p:cNvSpPr>
            <a:spLocks noChangeShapeType="1"/>
          </p:cNvSpPr>
          <p:nvPr/>
        </p:nvSpPr>
        <p:spPr bwMode="auto">
          <a:xfrm>
            <a:off x="3430588" y="5865813"/>
            <a:ext cx="3505200" cy="0"/>
          </a:xfrm>
          <a:prstGeom prst="line">
            <a:avLst/>
          </a:prstGeom>
          <a:noFill/>
          <a:ln w="12700">
            <a:solidFill>
              <a:schemeClr val="accent1"/>
            </a:solidFill>
            <a:round/>
            <a:headEnd type="triangle" w="med" len="med"/>
            <a:tailEnd type="triangle" w="med" len="med"/>
          </a:ln>
          <a:effectLst/>
        </p:spPr>
        <p:txBody>
          <a:bodyPr/>
          <a:lstStyle/>
          <a:p>
            <a:endParaRPr lang="en-US"/>
          </a:p>
        </p:txBody>
      </p:sp>
      <p:sp>
        <p:nvSpPr>
          <p:cNvPr id="284699" name="Rectangle 27"/>
          <p:cNvSpPr>
            <a:spLocks noChangeArrowheads="1"/>
          </p:cNvSpPr>
          <p:nvPr/>
        </p:nvSpPr>
        <p:spPr bwMode="auto">
          <a:xfrm>
            <a:off x="1295400" y="4191000"/>
            <a:ext cx="854075" cy="638175"/>
          </a:xfrm>
          <a:prstGeom prst="rect">
            <a:avLst/>
          </a:prstGeom>
          <a:noFill/>
          <a:ln w="12700">
            <a:noFill/>
            <a:miter lim="800000"/>
            <a:headEnd/>
            <a:tailEnd/>
          </a:ln>
          <a:effectLst/>
        </p:spPr>
        <p:txBody>
          <a:bodyPr wrap="none" lIns="90488" tIns="44450" rIns="90488" bIns="44450">
            <a:spAutoFit/>
          </a:bodyPr>
          <a:lstStyle/>
          <a:p>
            <a:r>
              <a:rPr lang="en-US"/>
              <a:t>Weight</a:t>
            </a:r>
          </a:p>
          <a:p>
            <a:r>
              <a:rPr lang="en-US"/>
              <a:t>Added</a:t>
            </a:r>
          </a:p>
        </p:txBody>
      </p:sp>
      <p:sp>
        <p:nvSpPr>
          <p:cNvPr id="284700" name="Rectangle 28"/>
          <p:cNvSpPr>
            <a:spLocks noChangeArrowheads="1"/>
          </p:cNvSpPr>
          <p:nvPr/>
        </p:nvSpPr>
        <p:spPr bwMode="auto">
          <a:xfrm>
            <a:off x="7013575" y="5030788"/>
            <a:ext cx="554038" cy="301625"/>
          </a:xfrm>
          <a:prstGeom prst="rect">
            <a:avLst/>
          </a:prstGeom>
          <a:noFill/>
          <a:ln w="12700">
            <a:noFill/>
            <a:miter lim="800000"/>
            <a:headEnd/>
            <a:tailEnd/>
          </a:ln>
          <a:effectLst/>
        </p:spPr>
        <p:txBody>
          <a:bodyPr wrap="none" lIns="90488" tIns="44450" rIns="90488" bIns="44450">
            <a:spAutoFit/>
          </a:bodyPr>
          <a:lstStyle/>
          <a:p>
            <a:r>
              <a:rPr lang="en-US" sz="1400">
                <a:latin typeface="Symbol" pitchFamily="18" charset="2"/>
              </a:rPr>
              <a:t>d</a:t>
            </a:r>
            <a:r>
              <a:rPr lang="en-US" sz="1400"/>
              <a:t>T</a:t>
            </a:r>
            <a:r>
              <a:rPr lang="en-US" sz="1400" baseline="-25000"/>
              <a:t>fwd</a:t>
            </a:r>
          </a:p>
        </p:txBody>
      </p:sp>
      <p:sp>
        <p:nvSpPr>
          <p:cNvPr id="284701" name="Rectangle 29"/>
          <p:cNvSpPr>
            <a:spLocks noChangeArrowheads="1"/>
          </p:cNvSpPr>
          <p:nvPr/>
        </p:nvSpPr>
        <p:spPr bwMode="auto">
          <a:xfrm>
            <a:off x="1255713" y="5183188"/>
            <a:ext cx="496887" cy="301625"/>
          </a:xfrm>
          <a:prstGeom prst="rect">
            <a:avLst/>
          </a:prstGeom>
          <a:noFill/>
          <a:ln w="12700">
            <a:noFill/>
            <a:miter lim="800000"/>
            <a:headEnd/>
            <a:tailEnd/>
          </a:ln>
          <a:effectLst/>
        </p:spPr>
        <p:txBody>
          <a:bodyPr wrap="none" lIns="90488" tIns="44450" rIns="90488" bIns="44450">
            <a:spAutoFit/>
          </a:bodyPr>
          <a:lstStyle/>
          <a:p>
            <a:r>
              <a:rPr lang="en-US" sz="1400">
                <a:latin typeface="Symbol" pitchFamily="18" charset="2"/>
              </a:rPr>
              <a:t>d</a:t>
            </a:r>
            <a:r>
              <a:rPr lang="en-US" sz="1400"/>
              <a:t>T</a:t>
            </a:r>
            <a:r>
              <a:rPr lang="en-US" sz="1400" baseline="-25000"/>
              <a:t>aft</a:t>
            </a:r>
          </a:p>
        </p:txBody>
      </p:sp>
      <p:sp>
        <p:nvSpPr>
          <p:cNvPr id="284702" name="Rectangle 30"/>
          <p:cNvSpPr>
            <a:spLocks noChangeArrowheads="1"/>
          </p:cNvSpPr>
          <p:nvPr/>
        </p:nvSpPr>
        <p:spPr bwMode="auto">
          <a:xfrm>
            <a:off x="620713" y="5105400"/>
            <a:ext cx="750887" cy="363538"/>
          </a:xfrm>
          <a:prstGeom prst="rect">
            <a:avLst/>
          </a:prstGeom>
          <a:noFill/>
          <a:ln w="12700">
            <a:noFill/>
            <a:miter lim="800000"/>
            <a:headEnd/>
            <a:tailEnd/>
          </a:ln>
          <a:effectLst/>
        </p:spPr>
        <p:txBody>
          <a:bodyPr wrap="none" lIns="90488" tIns="44450" rIns="90488" bIns="44450">
            <a:spAutoFit/>
          </a:bodyPr>
          <a:lstStyle/>
          <a:p>
            <a:r>
              <a:rPr lang="en-US">
                <a:solidFill>
                  <a:srgbClr val="006600"/>
                </a:solidFill>
                <a:latin typeface="Symbol" pitchFamily="18" charset="2"/>
              </a:rPr>
              <a:t>d</a:t>
            </a:r>
            <a:r>
              <a:rPr lang="en-US">
                <a:solidFill>
                  <a:srgbClr val="006600"/>
                </a:solidFill>
              </a:rPr>
              <a:t>Trim</a:t>
            </a:r>
          </a:p>
        </p:txBody>
      </p:sp>
      <p:sp>
        <p:nvSpPr>
          <p:cNvPr id="284703" name="Line 31"/>
          <p:cNvSpPr>
            <a:spLocks noChangeShapeType="1"/>
          </p:cNvSpPr>
          <p:nvPr/>
        </p:nvSpPr>
        <p:spPr bwMode="auto">
          <a:xfrm>
            <a:off x="7011988" y="5029200"/>
            <a:ext cx="0" cy="3048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284704" name="Line 32"/>
          <p:cNvSpPr>
            <a:spLocks noChangeShapeType="1"/>
          </p:cNvSpPr>
          <p:nvPr/>
        </p:nvSpPr>
        <p:spPr bwMode="auto">
          <a:xfrm>
            <a:off x="1652588" y="5207000"/>
            <a:ext cx="0" cy="152400"/>
          </a:xfrm>
          <a:prstGeom prst="line">
            <a:avLst/>
          </a:prstGeom>
          <a:noFill/>
          <a:ln w="12700">
            <a:solidFill>
              <a:schemeClr val="tx1"/>
            </a:solidFill>
            <a:round/>
            <a:headEnd/>
            <a:tailEnd type="triangle" w="med" len="med"/>
          </a:ln>
          <a:effectLst/>
        </p:spPr>
        <p:txBody>
          <a:bodyPr/>
          <a:lstStyle/>
          <a:p>
            <a:endParaRPr lang="en-US"/>
          </a:p>
        </p:txBody>
      </p:sp>
      <p:sp>
        <p:nvSpPr>
          <p:cNvPr id="284705" name="Line 33"/>
          <p:cNvSpPr>
            <a:spLocks noChangeShapeType="1"/>
          </p:cNvSpPr>
          <p:nvPr/>
        </p:nvSpPr>
        <p:spPr bwMode="auto">
          <a:xfrm flipV="1">
            <a:off x="1652588" y="5511800"/>
            <a:ext cx="0" cy="152400"/>
          </a:xfrm>
          <a:prstGeom prst="line">
            <a:avLst/>
          </a:prstGeom>
          <a:noFill/>
          <a:ln w="12700">
            <a:solidFill>
              <a:schemeClr val="tx1"/>
            </a:solidFill>
            <a:round/>
            <a:headEnd/>
            <a:tailEnd type="triangle" w="med" len="med"/>
          </a:ln>
          <a:effectLst/>
        </p:spPr>
        <p:txBody>
          <a:bodyPr/>
          <a:lstStyle/>
          <a:p>
            <a:endParaRPr lang="en-US"/>
          </a:p>
        </p:txBody>
      </p:sp>
      <p:sp>
        <p:nvSpPr>
          <p:cNvPr id="284706" name="Line 34"/>
          <p:cNvSpPr>
            <a:spLocks noChangeShapeType="1"/>
          </p:cNvSpPr>
          <p:nvPr/>
        </p:nvSpPr>
        <p:spPr bwMode="auto">
          <a:xfrm flipH="1">
            <a:off x="1296988" y="5054600"/>
            <a:ext cx="457200" cy="0"/>
          </a:xfrm>
          <a:prstGeom prst="line">
            <a:avLst/>
          </a:prstGeom>
          <a:noFill/>
          <a:ln w="12700">
            <a:solidFill>
              <a:schemeClr val="tx1"/>
            </a:solidFill>
            <a:round/>
            <a:headEnd/>
            <a:tailEnd/>
          </a:ln>
          <a:effectLst/>
        </p:spPr>
        <p:txBody>
          <a:bodyPr/>
          <a:lstStyle/>
          <a:p>
            <a:endParaRPr lang="en-US"/>
          </a:p>
        </p:txBody>
      </p:sp>
      <p:sp>
        <p:nvSpPr>
          <p:cNvPr id="284707" name="Line 35"/>
          <p:cNvSpPr>
            <a:spLocks noChangeShapeType="1"/>
          </p:cNvSpPr>
          <p:nvPr/>
        </p:nvSpPr>
        <p:spPr bwMode="auto">
          <a:xfrm>
            <a:off x="1295400" y="5029200"/>
            <a:ext cx="0" cy="533400"/>
          </a:xfrm>
          <a:prstGeom prst="line">
            <a:avLst/>
          </a:prstGeom>
          <a:noFill/>
          <a:ln w="12700">
            <a:solidFill>
              <a:srgbClr val="006600"/>
            </a:solidFill>
            <a:round/>
            <a:headEnd type="triangle" w="med" len="med"/>
            <a:tailEnd type="triangle" w="med" len="med"/>
          </a:ln>
          <a:effectLst/>
        </p:spPr>
        <p:txBody>
          <a:bodyPr/>
          <a:lstStyle/>
          <a:p>
            <a:endParaRPr lang="en-US"/>
          </a:p>
        </p:txBody>
      </p:sp>
      <p:sp>
        <p:nvSpPr>
          <p:cNvPr id="284708" name="Line 36"/>
          <p:cNvSpPr>
            <a:spLocks noChangeShapeType="1"/>
          </p:cNvSpPr>
          <p:nvPr/>
        </p:nvSpPr>
        <p:spPr bwMode="auto">
          <a:xfrm>
            <a:off x="1754188" y="6323013"/>
            <a:ext cx="5181600" cy="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284709" name="Rectangle 37"/>
          <p:cNvSpPr>
            <a:spLocks noChangeArrowheads="1"/>
          </p:cNvSpPr>
          <p:nvPr/>
        </p:nvSpPr>
        <p:spPr bwMode="auto">
          <a:xfrm>
            <a:off x="3492500" y="5943600"/>
            <a:ext cx="569913" cy="454025"/>
          </a:xfrm>
          <a:prstGeom prst="rect">
            <a:avLst/>
          </a:prstGeom>
          <a:noFill/>
          <a:ln w="12700">
            <a:noFill/>
            <a:miter lim="800000"/>
            <a:headEnd/>
            <a:tailEnd/>
          </a:ln>
          <a:effectLst/>
        </p:spPr>
        <p:txBody>
          <a:bodyPr wrap="none" lIns="90488" tIns="44450" rIns="90488" bIns="44450">
            <a:spAutoFit/>
          </a:bodyPr>
          <a:lstStyle/>
          <a:p>
            <a:r>
              <a:rPr lang="en-US" sz="2400"/>
              <a:t>L</a:t>
            </a:r>
            <a:r>
              <a:rPr lang="en-US" sz="2400" baseline="-25000"/>
              <a:t>pp</a:t>
            </a:r>
          </a:p>
        </p:txBody>
      </p:sp>
      <p:sp>
        <p:nvSpPr>
          <p:cNvPr id="284710" name="Rectangle 38"/>
          <p:cNvSpPr>
            <a:spLocks noChangeArrowheads="1"/>
          </p:cNvSpPr>
          <p:nvPr/>
        </p:nvSpPr>
        <p:spPr bwMode="auto">
          <a:xfrm>
            <a:off x="4945063" y="5092700"/>
            <a:ext cx="312737" cy="393700"/>
          </a:xfrm>
          <a:prstGeom prst="rect">
            <a:avLst/>
          </a:prstGeom>
          <a:noFill/>
          <a:ln w="12700">
            <a:noFill/>
            <a:miter lim="800000"/>
            <a:headEnd/>
            <a:tailEnd/>
          </a:ln>
          <a:effectLst/>
        </p:spPr>
        <p:txBody>
          <a:bodyPr wrap="none" lIns="90488" tIns="44450" rIns="90488" bIns="44450">
            <a:spAutoFit/>
          </a:bodyPr>
          <a:lstStyle/>
          <a:p>
            <a:r>
              <a:rPr lang="en-US" sz="2000" dirty="0">
                <a:latin typeface="Symbol" pitchFamily="18" charset="2"/>
              </a:rPr>
              <a:t>q</a:t>
            </a:r>
          </a:p>
        </p:txBody>
      </p:sp>
      <p:sp>
        <p:nvSpPr>
          <p:cNvPr id="284711" name="Line 39"/>
          <p:cNvSpPr>
            <a:spLocks noChangeShapeType="1"/>
          </p:cNvSpPr>
          <p:nvPr/>
        </p:nvSpPr>
        <p:spPr bwMode="auto">
          <a:xfrm flipV="1">
            <a:off x="4962525" y="5335588"/>
            <a:ext cx="0" cy="152400"/>
          </a:xfrm>
          <a:prstGeom prst="line">
            <a:avLst/>
          </a:prstGeom>
          <a:noFill/>
          <a:ln w="12700">
            <a:solidFill>
              <a:schemeClr val="tx1"/>
            </a:solidFill>
            <a:round/>
            <a:headEnd/>
            <a:tailEnd type="triangle" w="med" len="med"/>
          </a:ln>
          <a:effectLst/>
        </p:spPr>
        <p:txBody>
          <a:bodyPr/>
          <a:lstStyle/>
          <a:p>
            <a:endParaRPr lang="en-US"/>
          </a:p>
        </p:txBody>
      </p:sp>
      <p:sp>
        <p:nvSpPr>
          <p:cNvPr id="284712" name="Line 40"/>
          <p:cNvSpPr>
            <a:spLocks noChangeShapeType="1"/>
          </p:cNvSpPr>
          <p:nvPr/>
        </p:nvSpPr>
        <p:spPr bwMode="auto">
          <a:xfrm>
            <a:off x="4962525" y="5106988"/>
            <a:ext cx="0" cy="152400"/>
          </a:xfrm>
          <a:prstGeom prst="line">
            <a:avLst/>
          </a:prstGeom>
          <a:noFill/>
          <a:ln w="12700">
            <a:solidFill>
              <a:schemeClr val="tx1"/>
            </a:solidFill>
            <a:round/>
            <a:headEnd/>
            <a:tailEnd type="triangle" w="med" len="med"/>
          </a:ln>
          <a:effectLst/>
        </p:spPr>
        <p:txBody>
          <a:bodyPr/>
          <a:lstStyle/>
          <a:p>
            <a:endParaRPr lang="en-US"/>
          </a:p>
        </p:txBody>
      </p:sp>
      <p:sp>
        <p:nvSpPr>
          <p:cNvPr id="284713" name="Line 41"/>
          <p:cNvSpPr>
            <a:spLocks noChangeShapeType="1"/>
          </p:cNvSpPr>
          <p:nvPr/>
        </p:nvSpPr>
        <p:spPr bwMode="auto">
          <a:xfrm>
            <a:off x="6935788" y="5334000"/>
            <a:ext cx="152400" cy="0"/>
          </a:xfrm>
          <a:prstGeom prst="line">
            <a:avLst/>
          </a:prstGeom>
          <a:noFill/>
          <a:ln w="12700">
            <a:solidFill>
              <a:schemeClr val="tx1"/>
            </a:solidFill>
            <a:round/>
            <a:headEnd/>
            <a:tailEnd/>
          </a:ln>
          <a:effectLst/>
        </p:spPr>
        <p:txBody>
          <a:bodyPr/>
          <a:lstStyle/>
          <a:p>
            <a:endParaRPr lang="en-US"/>
          </a:p>
        </p:txBody>
      </p:sp>
      <p:sp>
        <p:nvSpPr>
          <p:cNvPr id="284714" name="Line 42"/>
          <p:cNvSpPr>
            <a:spLocks noChangeShapeType="1"/>
          </p:cNvSpPr>
          <p:nvPr/>
        </p:nvSpPr>
        <p:spPr bwMode="auto">
          <a:xfrm>
            <a:off x="6935788" y="5054600"/>
            <a:ext cx="152400" cy="0"/>
          </a:xfrm>
          <a:prstGeom prst="line">
            <a:avLst/>
          </a:prstGeom>
          <a:noFill/>
          <a:ln w="12700">
            <a:solidFill>
              <a:schemeClr val="tx1"/>
            </a:solidFill>
            <a:round/>
            <a:headEnd/>
            <a:tailEnd/>
          </a:ln>
          <a:effectLst/>
        </p:spPr>
        <p:txBody>
          <a:bodyPr/>
          <a:lstStyle/>
          <a:p>
            <a:endParaRPr lang="en-US"/>
          </a:p>
        </p:txBody>
      </p:sp>
      <p:sp>
        <p:nvSpPr>
          <p:cNvPr id="284715" name="Line 43"/>
          <p:cNvSpPr>
            <a:spLocks noChangeShapeType="1"/>
          </p:cNvSpPr>
          <p:nvPr/>
        </p:nvSpPr>
        <p:spPr bwMode="auto">
          <a:xfrm flipH="1">
            <a:off x="1219200" y="5524500"/>
            <a:ext cx="533400" cy="0"/>
          </a:xfrm>
          <a:prstGeom prst="line">
            <a:avLst/>
          </a:prstGeom>
          <a:noFill/>
          <a:ln w="12700">
            <a:solidFill>
              <a:schemeClr val="tx1"/>
            </a:solidFill>
            <a:round/>
            <a:headEnd/>
            <a:tailEnd/>
          </a:ln>
          <a:effectLst/>
        </p:spPr>
        <p:txBody>
          <a:bodyPr/>
          <a:lstStyle/>
          <a:p>
            <a:endParaRPr lang="en-US"/>
          </a:p>
        </p:txBody>
      </p:sp>
      <p:sp>
        <p:nvSpPr>
          <p:cNvPr id="284716" name="Line 44"/>
          <p:cNvSpPr>
            <a:spLocks noChangeShapeType="1"/>
          </p:cNvSpPr>
          <p:nvPr/>
        </p:nvSpPr>
        <p:spPr bwMode="auto">
          <a:xfrm flipH="1">
            <a:off x="1600200" y="5359400"/>
            <a:ext cx="152400" cy="0"/>
          </a:xfrm>
          <a:prstGeom prst="line">
            <a:avLst/>
          </a:prstGeom>
          <a:noFill/>
          <a:ln w="12700">
            <a:solidFill>
              <a:schemeClr val="tx1"/>
            </a:solidFill>
            <a:round/>
            <a:headEnd/>
            <a:tailEnd/>
          </a:ln>
          <a:effectLst/>
        </p:spPr>
        <p:txBody>
          <a:bodyPr/>
          <a:lstStyle/>
          <a:p>
            <a:endParaRPr lang="en-US"/>
          </a:p>
        </p:txBody>
      </p:sp>
      <p:sp>
        <p:nvSpPr>
          <p:cNvPr id="284717" name="Rectangle 45"/>
          <p:cNvSpPr>
            <a:spLocks noChangeArrowheads="1"/>
          </p:cNvSpPr>
          <p:nvPr/>
        </p:nvSpPr>
        <p:spPr bwMode="auto">
          <a:xfrm>
            <a:off x="7545388" y="5487988"/>
            <a:ext cx="1106487" cy="454025"/>
          </a:xfrm>
          <a:prstGeom prst="rect">
            <a:avLst/>
          </a:prstGeom>
          <a:noFill/>
          <a:ln w="12700">
            <a:noFill/>
            <a:miter lim="800000"/>
            <a:headEnd/>
            <a:tailEnd/>
          </a:ln>
          <a:effectLst/>
        </p:spPr>
        <p:txBody>
          <a:bodyPr wrap="none" lIns="90488" tIns="44450" rIns="90488" bIns="44450">
            <a:spAutoFit/>
          </a:bodyPr>
          <a:lstStyle/>
          <a:p>
            <a:r>
              <a:rPr lang="en-US" sz="2400">
                <a:solidFill>
                  <a:srgbClr val="FF9900"/>
                </a:solidFill>
              </a:rPr>
              <a:t>T</a:t>
            </a:r>
            <a:r>
              <a:rPr lang="en-US" sz="2400" baseline="-25000">
                <a:solidFill>
                  <a:srgbClr val="FF9900"/>
                </a:solidFill>
              </a:rPr>
              <a:t>final fwd</a:t>
            </a:r>
          </a:p>
        </p:txBody>
      </p:sp>
      <p:sp>
        <p:nvSpPr>
          <p:cNvPr id="284718" name="Rectangle 46"/>
          <p:cNvSpPr>
            <a:spLocks noChangeArrowheads="1"/>
          </p:cNvSpPr>
          <p:nvPr/>
        </p:nvSpPr>
        <p:spPr bwMode="auto">
          <a:xfrm>
            <a:off x="458788" y="6326188"/>
            <a:ext cx="1004887" cy="454025"/>
          </a:xfrm>
          <a:prstGeom prst="rect">
            <a:avLst/>
          </a:prstGeom>
          <a:noFill/>
          <a:ln w="12700">
            <a:noFill/>
            <a:miter lim="800000"/>
            <a:headEnd/>
            <a:tailEnd/>
          </a:ln>
          <a:effectLst/>
        </p:spPr>
        <p:txBody>
          <a:bodyPr wrap="none" lIns="90488" tIns="44450" rIns="90488" bIns="44450">
            <a:spAutoFit/>
          </a:bodyPr>
          <a:lstStyle/>
          <a:p>
            <a:r>
              <a:rPr lang="en-US" sz="2400">
                <a:solidFill>
                  <a:srgbClr val="FF9900"/>
                </a:solidFill>
              </a:rPr>
              <a:t>T</a:t>
            </a:r>
            <a:r>
              <a:rPr lang="en-US" sz="2400" baseline="-25000">
                <a:solidFill>
                  <a:srgbClr val="FF9900"/>
                </a:solidFill>
              </a:rPr>
              <a:t>final aft</a:t>
            </a:r>
          </a:p>
        </p:txBody>
      </p:sp>
      <p:sp>
        <p:nvSpPr>
          <p:cNvPr id="284719" name="Line 47"/>
          <p:cNvSpPr>
            <a:spLocks noChangeShapeType="1"/>
          </p:cNvSpPr>
          <p:nvPr/>
        </p:nvSpPr>
        <p:spPr bwMode="auto">
          <a:xfrm flipV="1">
            <a:off x="914400" y="5791200"/>
            <a:ext cx="838200" cy="762000"/>
          </a:xfrm>
          <a:prstGeom prst="line">
            <a:avLst/>
          </a:prstGeom>
          <a:noFill/>
          <a:ln w="12700">
            <a:solidFill>
              <a:srgbClr val="FF9900"/>
            </a:solidFill>
            <a:round/>
            <a:headEnd/>
            <a:tailEnd type="triangle" w="med" len="med"/>
          </a:ln>
          <a:effectLst/>
        </p:spPr>
        <p:txBody>
          <a:bodyPr/>
          <a:lstStyle/>
          <a:p>
            <a:endParaRPr lang="en-US"/>
          </a:p>
        </p:txBody>
      </p:sp>
      <p:sp>
        <p:nvSpPr>
          <p:cNvPr id="284720" name="Line 48"/>
          <p:cNvSpPr>
            <a:spLocks noChangeShapeType="1"/>
          </p:cNvSpPr>
          <p:nvPr/>
        </p:nvSpPr>
        <p:spPr bwMode="auto">
          <a:xfrm flipH="1" flipV="1">
            <a:off x="6934200" y="5334000"/>
            <a:ext cx="685800" cy="381000"/>
          </a:xfrm>
          <a:prstGeom prst="line">
            <a:avLst/>
          </a:prstGeom>
          <a:noFill/>
          <a:ln w="12700">
            <a:solidFill>
              <a:srgbClr val="FF9900"/>
            </a:solidFill>
            <a:round/>
            <a:headEnd/>
            <a:tailEnd type="triangle" w="med" len="med"/>
          </a:ln>
          <a:effectLst/>
        </p:spPr>
        <p:txBody>
          <a:bodyPr/>
          <a:lstStyle/>
          <a:p>
            <a:endParaRPr lang="en-US"/>
          </a:p>
        </p:txBody>
      </p:sp>
      <p:sp>
        <p:nvSpPr>
          <p:cNvPr id="284722" name="Rectangle 50"/>
          <p:cNvSpPr>
            <a:spLocks noGrp="1" noChangeArrowheads="1"/>
          </p:cNvSpPr>
          <p:nvPr>
            <p:ph type="title"/>
          </p:nvPr>
        </p:nvSpPr>
        <p:spPr>
          <a:xfrm>
            <a:off x="685800" y="0"/>
            <a:ext cx="7772400" cy="1143000"/>
          </a:xfrm>
          <a:noFill/>
          <a:ln/>
        </p:spPr>
        <p:txBody>
          <a:bodyPr lIns="90488" tIns="44450" rIns="90488" bIns="44450"/>
          <a:lstStyle/>
          <a:p>
            <a:r>
              <a:rPr lang="en-US"/>
              <a:t>Chapter 3: Hydrostatics</a:t>
            </a:r>
          </a:p>
        </p:txBody>
      </p:sp>
    </p:spTree>
  </p:cSld>
  <p:clrMapOvr>
    <a:masterClrMapping/>
  </p:clrMapOvr>
  <p:transition>
    <p:cut/>
  </p:transition>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685800" y="0"/>
            <a:ext cx="7772400" cy="685800"/>
          </a:xfrm>
          <a:noFill/>
          <a:ln/>
        </p:spPr>
        <p:txBody>
          <a:bodyPr lIns="90488" tIns="44450" rIns="90488" bIns="44450"/>
          <a:lstStyle/>
          <a:p>
            <a:r>
              <a:rPr lang="en-US" sz="4000"/>
              <a:t>General Problem Solving Technique</a:t>
            </a:r>
          </a:p>
        </p:txBody>
      </p:sp>
      <p:sp>
        <p:nvSpPr>
          <p:cNvPr id="200707" name="Rectangle 3"/>
          <p:cNvSpPr>
            <a:spLocks noGrp="1" noChangeArrowheads="1"/>
          </p:cNvSpPr>
          <p:nvPr>
            <p:ph type="body" idx="1"/>
          </p:nvPr>
        </p:nvSpPr>
        <p:spPr>
          <a:xfrm>
            <a:off x="685800" y="762000"/>
            <a:ext cx="7772400" cy="4114800"/>
          </a:xfrm>
          <a:noFill/>
          <a:ln/>
        </p:spPr>
        <p:txBody>
          <a:bodyPr lIns="90488" tIns="44450" rIns="90488" bIns="44450"/>
          <a:lstStyle/>
          <a:p>
            <a:pPr marL="711200" indent="-711200">
              <a:lnSpc>
                <a:spcPct val="90000"/>
              </a:lnSpc>
              <a:buFontTx/>
              <a:buNone/>
            </a:pPr>
            <a:r>
              <a:rPr lang="en-US" sz="2000"/>
              <a:t>Write down applicable reference equation which contains the desired “answer variable”.</a:t>
            </a:r>
          </a:p>
          <a:p>
            <a:pPr marL="1066800" lvl="1" indent="-241300">
              <a:lnSpc>
                <a:spcPct val="90000"/>
              </a:lnSpc>
              <a:buFontTx/>
              <a:buNone/>
            </a:pPr>
            <a:r>
              <a:rPr lang="en-US" sz="2000"/>
              <a:t>   	Solve the reference equation for the “answer variable”.</a:t>
            </a:r>
          </a:p>
          <a:p>
            <a:pPr marL="1066800" lvl="1" indent="-241300">
              <a:lnSpc>
                <a:spcPct val="90000"/>
              </a:lnSpc>
              <a:buFontTx/>
              <a:buNone/>
            </a:pPr>
            <a:r>
              <a:rPr lang="en-US" sz="2000"/>
              <a:t>    </a:t>
            </a:r>
          </a:p>
          <a:p>
            <a:pPr marL="1066800" lvl="1" indent="-241300">
              <a:lnSpc>
                <a:spcPct val="90000"/>
              </a:lnSpc>
              <a:buFontTx/>
              <a:buNone/>
            </a:pPr>
            <a:r>
              <a:rPr lang="en-US" sz="2000"/>
              <a:t>    Write down additional reference equations and solve for unknown variables in the “answer variable” equation, if needed.</a:t>
            </a:r>
          </a:p>
          <a:p>
            <a:pPr marL="711200" indent="-711200">
              <a:lnSpc>
                <a:spcPct val="90000"/>
              </a:lnSpc>
              <a:buFontTx/>
              <a:buNone/>
            </a:pPr>
            <a:endParaRPr lang="en-US" sz="2000"/>
          </a:p>
          <a:p>
            <a:pPr marL="711200" indent="-711200">
              <a:lnSpc>
                <a:spcPct val="90000"/>
              </a:lnSpc>
              <a:buFontTx/>
              <a:buNone/>
            </a:pPr>
            <a:r>
              <a:rPr lang="en-US" sz="2000"/>
              <a:t>Draw a quick sketch to show what information is given and needed and identify variables, if applicable.</a:t>
            </a:r>
          </a:p>
          <a:p>
            <a:pPr marL="711200" indent="-711200">
              <a:lnSpc>
                <a:spcPct val="90000"/>
              </a:lnSpc>
              <a:buFontTx/>
              <a:buNone/>
            </a:pPr>
            <a:endParaRPr lang="en-US" sz="2000"/>
          </a:p>
          <a:p>
            <a:pPr marL="711200" indent="-711200">
              <a:lnSpc>
                <a:spcPct val="90000"/>
              </a:lnSpc>
              <a:buFontTx/>
              <a:buNone/>
            </a:pPr>
            <a:r>
              <a:rPr lang="en-US" sz="2000"/>
              <a:t>Rewrite “answer variable” equation, substituting numeric values with units for variables.</a:t>
            </a:r>
          </a:p>
          <a:p>
            <a:pPr marL="711200" indent="-711200">
              <a:lnSpc>
                <a:spcPct val="90000"/>
              </a:lnSpc>
              <a:buFontTx/>
              <a:buNone/>
            </a:pPr>
            <a:endParaRPr lang="en-US" sz="2000"/>
          </a:p>
          <a:p>
            <a:pPr marL="711200" indent="-711200">
              <a:lnSpc>
                <a:spcPct val="90000"/>
              </a:lnSpc>
              <a:buFontTx/>
              <a:buNone/>
            </a:pPr>
            <a:r>
              <a:rPr lang="en-US" sz="2000"/>
              <a:t>Simplify this expanded equation, including units, to arrive at the final answer.</a:t>
            </a:r>
          </a:p>
          <a:p>
            <a:pPr marL="711200" indent="-711200">
              <a:lnSpc>
                <a:spcPct val="90000"/>
              </a:lnSpc>
              <a:buFontTx/>
              <a:buNone/>
            </a:pPr>
            <a:endParaRPr lang="en-US" sz="2000"/>
          </a:p>
          <a:p>
            <a:pPr marL="711200" indent="-711200">
              <a:lnSpc>
                <a:spcPct val="90000"/>
              </a:lnSpc>
              <a:buFontTx/>
              <a:buNone/>
            </a:pPr>
            <a:r>
              <a:rPr lang="en-US" sz="2000"/>
              <a:t>Check the answer:</a:t>
            </a:r>
          </a:p>
          <a:p>
            <a:pPr marL="1066800" lvl="1" indent="-241300">
              <a:lnSpc>
                <a:spcPct val="90000"/>
              </a:lnSpc>
              <a:buFontTx/>
              <a:buNone/>
            </a:pPr>
            <a:r>
              <a:rPr lang="en-US" sz="2000"/>
              <a:t>Do units match answer?</a:t>
            </a:r>
          </a:p>
          <a:p>
            <a:pPr marL="1066800" lvl="1" indent="-241300">
              <a:lnSpc>
                <a:spcPct val="90000"/>
              </a:lnSpc>
              <a:buFontTx/>
              <a:buNone/>
            </a:pPr>
            <a:r>
              <a:rPr lang="en-US" sz="2000"/>
              <a:t>Is the answer on the right order of magnitude?</a:t>
            </a:r>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Aspect="1" noChangeShapeType="1"/>
          </p:cNvSpPr>
          <p:nvPr/>
        </p:nvSpPr>
        <p:spPr bwMode="auto">
          <a:xfrm>
            <a:off x="1752600" y="2794000"/>
            <a:ext cx="5867400" cy="1588"/>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29702" name="Line 6"/>
          <p:cNvSpPr>
            <a:spLocks noChangeAspect="1" noChangeShapeType="1"/>
          </p:cNvSpPr>
          <p:nvPr/>
        </p:nvSpPr>
        <p:spPr bwMode="auto">
          <a:xfrm>
            <a:off x="3143250" y="4849813"/>
            <a:ext cx="3146425" cy="1587"/>
          </a:xfrm>
          <a:prstGeom prst="line">
            <a:avLst/>
          </a:prstGeom>
          <a:noFill/>
          <a:ln w="9525">
            <a:solidFill>
              <a:schemeClr val="tx1"/>
            </a:solidFill>
            <a:round/>
            <a:headEnd/>
            <a:tailEnd/>
          </a:ln>
          <a:effectLst/>
        </p:spPr>
        <p:txBody>
          <a:bodyPr wrap="none" anchor="ctr"/>
          <a:lstStyle/>
          <a:p>
            <a:endParaRPr lang="en-US"/>
          </a:p>
        </p:txBody>
      </p:sp>
      <p:grpSp>
        <p:nvGrpSpPr>
          <p:cNvPr id="29706" name="Group 10"/>
          <p:cNvGrpSpPr>
            <a:grpSpLocks/>
          </p:cNvGrpSpPr>
          <p:nvPr/>
        </p:nvGrpSpPr>
        <p:grpSpPr bwMode="auto">
          <a:xfrm>
            <a:off x="6248400" y="4648200"/>
            <a:ext cx="430213" cy="473075"/>
            <a:chOff x="3936" y="2928"/>
            <a:chExt cx="271" cy="298"/>
          </a:xfrm>
        </p:grpSpPr>
        <p:sp>
          <p:nvSpPr>
            <p:cNvPr id="29707" name="Text Box 11"/>
            <p:cNvSpPr txBox="1">
              <a:spLocks noChangeArrowheads="1"/>
            </p:cNvSpPr>
            <p:nvPr/>
          </p:nvSpPr>
          <p:spPr bwMode="auto">
            <a:xfrm>
              <a:off x="3936" y="2928"/>
              <a:ext cx="223" cy="250"/>
            </a:xfrm>
            <a:prstGeom prst="rect">
              <a:avLst/>
            </a:prstGeom>
            <a:noFill/>
            <a:ln w="9525">
              <a:noFill/>
              <a:miter lim="800000"/>
              <a:headEnd/>
              <a:tailEnd/>
            </a:ln>
            <a:effectLst/>
          </p:spPr>
          <p:txBody>
            <a:bodyPr wrap="none">
              <a:spAutoFit/>
            </a:bodyPr>
            <a:lstStyle/>
            <a:p>
              <a:r>
                <a:rPr lang="en-US" sz="2000" b="1"/>
                <a:t>B</a:t>
              </a:r>
            </a:p>
          </p:txBody>
        </p:sp>
        <p:sp>
          <p:nvSpPr>
            <p:cNvPr id="29708" name="Text Box 12"/>
            <p:cNvSpPr txBox="1">
              <a:spLocks noChangeArrowheads="1"/>
            </p:cNvSpPr>
            <p:nvPr/>
          </p:nvSpPr>
          <p:spPr bwMode="auto">
            <a:xfrm>
              <a:off x="3984" y="2976"/>
              <a:ext cx="223" cy="250"/>
            </a:xfrm>
            <a:prstGeom prst="rect">
              <a:avLst/>
            </a:prstGeom>
            <a:noFill/>
            <a:ln w="9525">
              <a:noFill/>
              <a:miter lim="800000"/>
              <a:headEnd/>
              <a:tailEnd/>
            </a:ln>
            <a:effectLst/>
          </p:spPr>
          <p:txBody>
            <a:bodyPr wrap="none">
              <a:spAutoFit/>
            </a:bodyPr>
            <a:lstStyle/>
            <a:p>
              <a:r>
                <a:rPr lang="en-US" sz="2000" b="1"/>
                <a:t>L</a:t>
              </a:r>
            </a:p>
          </p:txBody>
        </p:sp>
      </p:grpSp>
      <p:grpSp>
        <p:nvGrpSpPr>
          <p:cNvPr id="29709" name="Group 13"/>
          <p:cNvGrpSpPr>
            <a:grpSpLocks/>
          </p:cNvGrpSpPr>
          <p:nvPr/>
        </p:nvGrpSpPr>
        <p:grpSpPr bwMode="auto">
          <a:xfrm>
            <a:off x="7391400" y="2667000"/>
            <a:ext cx="304800" cy="381000"/>
            <a:chOff x="4656" y="1680"/>
            <a:chExt cx="192" cy="240"/>
          </a:xfrm>
        </p:grpSpPr>
        <p:sp>
          <p:nvSpPr>
            <p:cNvPr id="29710" name="AutoShape 14"/>
            <p:cNvSpPr>
              <a:spLocks noChangeArrowheads="1"/>
            </p:cNvSpPr>
            <p:nvPr/>
          </p:nvSpPr>
          <p:spPr bwMode="auto">
            <a:xfrm rot="10800000">
              <a:off x="4656" y="1680"/>
              <a:ext cx="144" cy="96"/>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29711" name="Line 15"/>
            <p:cNvSpPr>
              <a:spLocks noChangeShapeType="1"/>
            </p:cNvSpPr>
            <p:nvPr/>
          </p:nvSpPr>
          <p:spPr bwMode="auto">
            <a:xfrm>
              <a:off x="4656" y="1824"/>
              <a:ext cx="192" cy="0"/>
            </a:xfrm>
            <a:prstGeom prst="line">
              <a:avLst/>
            </a:prstGeom>
            <a:noFill/>
            <a:ln w="9525">
              <a:solidFill>
                <a:schemeClr val="accent2"/>
              </a:solidFill>
              <a:round/>
              <a:headEnd/>
              <a:tailEnd/>
            </a:ln>
            <a:effectLst/>
          </p:spPr>
          <p:txBody>
            <a:bodyPr wrap="none" anchor="ctr"/>
            <a:lstStyle/>
            <a:p>
              <a:endParaRPr lang="en-US"/>
            </a:p>
          </p:txBody>
        </p:sp>
        <p:sp>
          <p:nvSpPr>
            <p:cNvPr id="29712" name="Line 16"/>
            <p:cNvSpPr>
              <a:spLocks noChangeShapeType="1"/>
            </p:cNvSpPr>
            <p:nvPr/>
          </p:nvSpPr>
          <p:spPr bwMode="auto">
            <a:xfrm>
              <a:off x="4704" y="1872"/>
              <a:ext cx="96" cy="0"/>
            </a:xfrm>
            <a:prstGeom prst="line">
              <a:avLst/>
            </a:prstGeom>
            <a:noFill/>
            <a:ln w="9525">
              <a:solidFill>
                <a:schemeClr val="accent2"/>
              </a:solidFill>
              <a:round/>
              <a:headEnd/>
              <a:tailEnd/>
            </a:ln>
            <a:effectLst/>
          </p:spPr>
          <p:txBody>
            <a:bodyPr wrap="none" anchor="ctr"/>
            <a:lstStyle/>
            <a:p>
              <a:endParaRPr lang="en-US"/>
            </a:p>
          </p:txBody>
        </p:sp>
        <p:sp>
          <p:nvSpPr>
            <p:cNvPr id="29713" name="Line 17"/>
            <p:cNvSpPr>
              <a:spLocks noChangeShapeType="1"/>
            </p:cNvSpPr>
            <p:nvPr/>
          </p:nvSpPr>
          <p:spPr bwMode="auto">
            <a:xfrm>
              <a:off x="4704" y="1920"/>
              <a:ext cx="96" cy="0"/>
            </a:xfrm>
            <a:prstGeom prst="line">
              <a:avLst/>
            </a:prstGeom>
            <a:noFill/>
            <a:ln w="9525">
              <a:solidFill>
                <a:schemeClr val="accent2"/>
              </a:solidFill>
              <a:round/>
              <a:headEnd/>
              <a:tailEnd/>
            </a:ln>
            <a:effectLst/>
          </p:spPr>
          <p:txBody>
            <a:bodyPr wrap="none" anchor="ctr"/>
            <a:lstStyle/>
            <a:p>
              <a:endParaRPr lang="en-US"/>
            </a:p>
          </p:txBody>
        </p:sp>
      </p:grpSp>
      <p:sp>
        <p:nvSpPr>
          <p:cNvPr id="29720" name="Text Box 24"/>
          <p:cNvSpPr txBox="1">
            <a:spLocks noChangeArrowheads="1"/>
          </p:cNvSpPr>
          <p:nvPr/>
        </p:nvSpPr>
        <p:spPr bwMode="auto">
          <a:xfrm>
            <a:off x="304800" y="179388"/>
            <a:ext cx="8601075" cy="762000"/>
          </a:xfrm>
          <a:prstGeom prst="rect">
            <a:avLst/>
          </a:prstGeom>
          <a:noFill/>
          <a:ln w="9525">
            <a:noFill/>
            <a:miter lim="800000"/>
            <a:headEnd/>
            <a:tailEnd/>
          </a:ln>
          <a:effectLst/>
        </p:spPr>
        <p:txBody>
          <a:bodyPr wrap="none">
            <a:spAutoFit/>
          </a:bodyPr>
          <a:lstStyle/>
          <a:p>
            <a:r>
              <a:rPr lang="en-US" sz="2000"/>
              <a:t>When a weight is </a:t>
            </a:r>
            <a:r>
              <a:rPr lang="en-US" sz="2400" b="1">
                <a:solidFill>
                  <a:schemeClr val="accent2"/>
                </a:solidFill>
              </a:rPr>
              <a:t>ADDED</a:t>
            </a:r>
            <a:r>
              <a:rPr lang="en-US" sz="2000"/>
              <a:t>, the CG shifts </a:t>
            </a:r>
            <a:r>
              <a:rPr lang="en-US" sz="2400" b="1">
                <a:solidFill>
                  <a:schemeClr val="accent2"/>
                </a:solidFill>
              </a:rPr>
              <a:t>TOWARD</a:t>
            </a:r>
            <a:r>
              <a:rPr lang="en-US" sz="2000"/>
              <a:t> the added weight in line </a:t>
            </a:r>
          </a:p>
          <a:p>
            <a:r>
              <a:rPr lang="en-US" sz="2000"/>
              <a:t>with the CG of the ship and the cg of the weight</a:t>
            </a:r>
          </a:p>
        </p:txBody>
      </p:sp>
      <p:grpSp>
        <p:nvGrpSpPr>
          <p:cNvPr id="29729" name="Group 33"/>
          <p:cNvGrpSpPr>
            <a:grpSpLocks/>
          </p:cNvGrpSpPr>
          <p:nvPr/>
        </p:nvGrpSpPr>
        <p:grpSpPr bwMode="auto">
          <a:xfrm rot="300000">
            <a:off x="3386138" y="1524000"/>
            <a:ext cx="2720975" cy="4156075"/>
            <a:chOff x="2133" y="960"/>
            <a:chExt cx="1714" cy="2618"/>
          </a:xfrm>
        </p:grpSpPr>
        <p:sp>
          <p:nvSpPr>
            <p:cNvPr id="29699" name="AutoShape 3"/>
            <p:cNvSpPr>
              <a:spLocks noChangeAspect="1" noChangeArrowheads="1"/>
            </p:cNvSpPr>
            <p:nvPr/>
          </p:nvSpPr>
          <p:spPr bwMode="auto">
            <a:xfrm rot="5400000">
              <a:off x="2152" y="1360"/>
              <a:ext cx="1676" cy="1714"/>
            </a:xfrm>
            <a:prstGeom prst="flowChartDelay">
              <a:avLst/>
            </a:prstGeom>
            <a:noFill/>
            <a:ln w="9525">
              <a:solidFill>
                <a:schemeClr val="tx1"/>
              </a:solidFill>
              <a:miter lim="800000"/>
              <a:headEnd/>
              <a:tailEnd/>
            </a:ln>
            <a:effectLst/>
          </p:spPr>
          <p:txBody>
            <a:bodyPr wrap="none" anchor="ctr"/>
            <a:lstStyle/>
            <a:p>
              <a:endParaRPr lang="en-US"/>
            </a:p>
          </p:txBody>
        </p:sp>
        <p:sp>
          <p:nvSpPr>
            <p:cNvPr id="29701" name="Line 5"/>
            <p:cNvSpPr>
              <a:spLocks noChangeAspect="1" noChangeShapeType="1"/>
            </p:cNvSpPr>
            <p:nvPr/>
          </p:nvSpPr>
          <p:spPr bwMode="auto">
            <a:xfrm>
              <a:off x="3009" y="960"/>
              <a:ext cx="1" cy="2324"/>
            </a:xfrm>
            <a:prstGeom prst="line">
              <a:avLst/>
            </a:prstGeom>
            <a:noFill/>
            <a:ln w="9525">
              <a:solidFill>
                <a:schemeClr val="tx1"/>
              </a:solidFill>
              <a:round/>
              <a:headEnd/>
              <a:tailEnd/>
            </a:ln>
            <a:effectLst/>
          </p:spPr>
          <p:txBody>
            <a:bodyPr wrap="none" anchor="ctr"/>
            <a:lstStyle/>
            <a:p>
              <a:endParaRPr lang="en-US"/>
            </a:p>
          </p:txBody>
        </p:sp>
        <p:grpSp>
          <p:nvGrpSpPr>
            <p:cNvPr id="29703" name="Group 7"/>
            <p:cNvGrpSpPr>
              <a:grpSpLocks/>
            </p:cNvGrpSpPr>
            <p:nvPr/>
          </p:nvGrpSpPr>
          <p:grpSpPr bwMode="auto">
            <a:xfrm>
              <a:off x="2870" y="3264"/>
              <a:ext cx="442" cy="314"/>
              <a:chOff x="2870" y="3360"/>
              <a:chExt cx="346" cy="237"/>
            </a:xfrm>
          </p:grpSpPr>
          <p:sp>
            <p:nvSpPr>
              <p:cNvPr id="29704" name="Text Box 8"/>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29705" name="Text Box 9"/>
              <p:cNvSpPr txBox="1">
                <a:spLocks noChangeArrowheads="1"/>
              </p:cNvSpPr>
              <p:nvPr/>
            </p:nvSpPr>
            <p:spPr bwMode="auto">
              <a:xfrm>
                <a:off x="2928" y="3408"/>
                <a:ext cx="288" cy="189"/>
              </a:xfrm>
              <a:prstGeom prst="rect">
                <a:avLst/>
              </a:prstGeom>
              <a:noFill/>
              <a:ln w="9525">
                <a:noFill/>
                <a:miter lim="800000"/>
                <a:headEnd/>
                <a:tailEnd/>
              </a:ln>
              <a:effectLst/>
            </p:spPr>
            <p:txBody>
              <a:bodyPr>
                <a:spAutoFit/>
              </a:bodyPr>
              <a:lstStyle/>
              <a:p>
                <a:r>
                  <a:rPr lang="en-US" sz="2000" b="1"/>
                  <a:t>L</a:t>
                </a:r>
              </a:p>
            </p:txBody>
          </p:sp>
        </p:grpSp>
        <p:sp>
          <p:nvSpPr>
            <p:cNvPr id="29716" name="Text Box 20"/>
            <p:cNvSpPr txBox="1">
              <a:spLocks noChangeArrowheads="1"/>
            </p:cNvSpPr>
            <p:nvPr/>
          </p:nvSpPr>
          <p:spPr bwMode="auto">
            <a:xfrm>
              <a:off x="2976" y="3014"/>
              <a:ext cx="232" cy="250"/>
            </a:xfrm>
            <a:prstGeom prst="rect">
              <a:avLst/>
            </a:prstGeom>
            <a:noFill/>
            <a:ln w="9525">
              <a:noFill/>
              <a:miter lim="800000"/>
              <a:headEnd/>
              <a:tailEnd/>
            </a:ln>
            <a:effectLst/>
          </p:spPr>
          <p:txBody>
            <a:bodyPr wrap="none">
              <a:spAutoFit/>
            </a:bodyPr>
            <a:lstStyle/>
            <a:p>
              <a:r>
                <a:rPr lang="en-US" sz="2000"/>
                <a:t>K</a:t>
              </a:r>
            </a:p>
          </p:txBody>
        </p:sp>
        <p:sp>
          <p:nvSpPr>
            <p:cNvPr id="29717" name="AutoShape 21"/>
            <p:cNvSpPr>
              <a:spLocks noChangeArrowheads="1"/>
            </p:cNvSpPr>
            <p:nvPr/>
          </p:nvSpPr>
          <p:spPr bwMode="auto">
            <a:xfrm>
              <a:off x="2976" y="3024"/>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nvGrpSpPr>
            <p:cNvPr id="29725" name="Group 29"/>
            <p:cNvGrpSpPr>
              <a:grpSpLocks/>
            </p:cNvGrpSpPr>
            <p:nvPr/>
          </p:nvGrpSpPr>
          <p:grpSpPr bwMode="auto">
            <a:xfrm>
              <a:off x="2976" y="2132"/>
              <a:ext cx="290" cy="212"/>
              <a:chOff x="2976" y="2132"/>
              <a:chExt cx="290" cy="212"/>
            </a:xfrm>
          </p:grpSpPr>
          <p:sp>
            <p:nvSpPr>
              <p:cNvPr id="29714" name="Text Box 18"/>
              <p:cNvSpPr txBox="1">
                <a:spLocks noChangeArrowheads="1"/>
              </p:cNvSpPr>
              <p:nvPr/>
            </p:nvSpPr>
            <p:spPr bwMode="auto">
              <a:xfrm>
                <a:off x="3014" y="2132"/>
                <a:ext cx="252" cy="212"/>
              </a:xfrm>
              <a:prstGeom prst="rect">
                <a:avLst/>
              </a:prstGeom>
              <a:noFill/>
              <a:ln w="9525">
                <a:noFill/>
                <a:miter lim="800000"/>
                <a:headEnd/>
                <a:tailEnd/>
              </a:ln>
              <a:effectLst/>
            </p:spPr>
            <p:txBody>
              <a:bodyPr wrap="none">
                <a:spAutoFit/>
              </a:bodyPr>
              <a:lstStyle/>
              <a:p>
                <a:r>
                  <a:rPr lang="en-US" sz="1600"/>
                  <a:t>G</a:t>
                </a:r>
                <a:r>
                  <a:rPr lang="en-US" sz="1600" i="1" baseline="-25000"/>
                  <a:t>o</a:t>
                </a:r>
                <a:endParaRPr lang="en-US" sz="1600"/>
              </a:p>
            </p:txBody>
          </p:sp>
          <p:sp>
            <p:nvSpPr>
              <p:cNvPr id="29719" name="AutoShape 23"/>
              <p:cNvSpPr>
                <a:spLocks noChangeArrowheads="1"/>
              </p:cNvSpPr>
              <p:nvPr/>
            </p:nvSpPr>
            <p:spPr bwMode="auto">
              <a:xfrm>
                <a:off x="2976" y="2237"/>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
          <p:nvSpPr>
            <p:cNvPr id="29722" name="Rectangle 26"/>
            <p:cNvSpPr>
              <a:spLocks noChangeArrowheads="1"/>
            </p:cNvSpPr>
            <p:nvPr/>
          </p:nvSpPr>
          <p:spPr bwMode="auto">
            <a:xfrm>
              <a:off x="3264" y="1488"/>
              <a:ext cx="336" cy="336"/>
            </a:xfrm>
            <a:prstGeom prst="rect">
              <a:avLst/>
            </a:prstGeom>
            <a:solidFill>
              <a:srgbClr val="FFFF00"/>
            </a:solidFill>
            <a:ln w="9525">
              <a:solidFill>
                <a:schemeClr val="tx1"/>
              </a:solidFill>
              <a:miter lim="800000"/>
              <a:headEnd/>
              <a:tailEnd/>
            </a:ln>
            <a:effectLst/>
          </p:spPr>
          <p:txBody>
            <a:bodyPr wrap="none" anchor="ctr"/>
            <a:lstStyle/>
            <a:p>
              <a:pPr algn="ctr">
                <a:buFontTx/>
                <a:buChar char="•"/>
              </a:pPr>
              <a:r>
                <a:rPr lang="en-US" sz="2000"/>
                <a:t>g</a:t>
              </a:r>
            </a:p>
          </p:txBody>
        </p:sp>
        <p:sp>
          <p:nvSpPr>
            <p:cNvPr id="29724" name="Line 28"/>
            <p:cNvSpPr>
              <a:spLocks noChangeShapeType="1"/>
            </p:cNvSpPr>
            <p:nvPr/>
          </p:nvSpPr>
          <p:spPr bwMode="auto">
            <a:xfrm flipV="1">
              <a:off x="2976" y="1584"/>
              <a:ext cx="480" cy="672"/>
            </a:xfrm>
            <a:prstGeom prst="line">
              <a:avLst/>
            </a:prstGeom>
            <a:noFill/>
            <a:ln w="9525">
              <a:solidFill>
                <a:schemeClr val="tx1"/>
              </a:solidFill>
              <a:prstDash val="dash"/>
              <a:round/>
              <a:headEnd/>
              <a:tailEnd/>
            </a:ln>
            <a:effectLst/>
          </p:spPr>
          <p:txBody>
            <a:bodyPr wrap="none" anchor="ctr"/>
            <a:lstStyle/>
            <a:p>
              <a:endParaRPr lang="en-US"/>
            </a:p>
          </p:txBody>
        </p:sp>
        <p:grpSp>
          <p:nvGrpSpPr>
            <p:cNvPr id="29726" name="Group 30"/>
            <p:cNvGrpSpPr>
              <a:grpSpLocks/>
            </p:cNvGrpSpPr>
            <p:nvPr/>
          </p:nvGrpSpPr>
          <p:grpSpPr bwMode="auto">
            <a:xfrm>
              <a:off x="3072" y="1920"/>
              <a:ext cx="322" cy="250"/>
              <a:chOff x="2976" y="2102"/>
              <a:chExt cx="322" cy="250"/>
            </a:xfrm>
          </p:grpSpPr>
          <p:sp>
            <p:nvSpPr>
              <p:cNvPr id="29727" name="Text Box 31"/>
              <p:cNvSpPr txBox="1">
                <a:spLocks noChangeArrowheads="1"/>
              </p:cNvSpPr>
              <p:nvPr/>
            </p:nvSpPr>
            <p:spPr bwMode="auto">
              <a:xfrm>
                <a:off x="3014" y="2102"/>
                <a:ext cx="284" cy="250"/>
              </a:xfrm>
              <a:prstGeom prst="rect">
                <a:avLst/>
              </a:prstGeom>
              <a:noFill/>
              <a:ln w="9525">
                <a:noFill/>
                <a:miter lim="800000"/>
                <a:headEnd/>
                <a:tailEnd/>
              </a:ln>
              <a:effectLst/>
            </p:spPr>
            <p:txBody>
              <a:bodyPr wrap="none">
                <a:spAutoFit/>
              </a:bodyPr>
              <a:lstStyle/>
              <a:p>
                <a:r>
                  <a:rPr lang="en-US" sz="2000"/>
                  <a:t>G</a:t>
                </a:r>
                <a:r>
                  <a:rPr lang="en-US" sz="2000" i="1" baseline="-25000"/>
                  <a:t>1</a:t>
                </a:r>
                <a:endParaRPr lang="en-US" sz="2000"/>
              </a:p>
            </p:txBody>
          </p:sp>
          <p:sp>
            <p:nvSpPr>
              <p:cNvPr id="29728" name="AutoShape 32"/>
              <p:cNvSpPr>
                <a:spLocks noChangeArrowheads="1"/>
              </p:cNvSpPr>
              <p:nvPr/>
            </p:nvSpPr>
            <p:spPr bwMode="auto">
              <a:xfrm>
                <a:off x="2976" y="2237"/>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gr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a:xfrm>
            <a:off x="685800" y="228600"/>
            <a:ext cx="7772400" cy="1143000"/>
          </a:xfrm>
          <a:noFill/>
          <a:ln/>
        </p:spPr>
        <p:txBody>
          <a:bodyPr lIns="90488" tIns="44450" rIns="90488" bIns="44450"/>
          <a:lstStyle/>
          <a:p>
            <a:r>
              <a:rPr lang="en-US"/>
              <a:t>Summary</a:t>
            </a:r>
          </a:p>
        </p:txBody>
      </p:sp>
      <p:sp>
        <p:nvSpPr>
          <p:cNvPr id="290819" name="Rectangle 3"/>
          <p:cNvSpPr>
            <a:spLocks noGrp="1" noChangeArrowheads="1"/>
          </p:cNvSpPr>
          <p:nvPr>
            <p:ph type="body" idx="1"/>
          </p:nvPr>
        </p:nvSpPr>
        <p:spPr>
          <a:noFill/>
          <a:ln/>
        </p:spPr>
        <p:txBody>
          <a:bodyPr lIns="90488" tIns="44450" rIns="90488" bIns="44450"/>
          <a:lstStyle/>
          <a:p>
            <a:pPr>
              <a:buFont typeface="Wingdings" pitchFamily="2" charset="2"/>
              <a:buChar char="ü"/>
            </a:pPr>
            <a:r>
              <a:rPr lang="en-US"/>
              <a:t>Equation Sheet</a:t>
            </a:r>
          </a:p>
          <a:p>
            <a:pPr>
              <a:buFont typeface="Wingdings" pitchFamily="2" charset="2"/>
              <a:buChar char="ü"/>
            </a:pPr>
            <a:r>
              <a:rPr lang="en-US"/>
              <a:t>Assigned homework problems</a:t>
            </a:r>
          </a:p>
          <a:p>
            <a:pPr>
              <a:buFont typeface="Wingdings" pitchFamily="2" charset="2"/>
              <a:buChar char="ü"/>
            </a:pPr>
            <a:r>
              <a:rPr lang="en-US"/>
              <a:t>Additional homework problems</a:t>
            </a:r>
          </a:p>
          <a:p>
            <a:pPr>
              <a:buFont typeface="Wingdings" pitchFamily="2" charset="2"/>
              <a:buChar char="ü"/>
            </a:pPr>
            <a:r>
              <a:rPr lang="en-US"/>
              <a:t>Example problems worked in class</a:t>
            </a:r>
          </a:p>
          <a:p>
            <a:pPr>
              <a:buFont typeface="Wingdings" pitchFamily="2" charset="2"/>
              <a:buChar char="ü"/>
            </a:pPr>
            <a:r>
              <a:rPr lang="en-US"/>
              <a:t>Example Problems worked in text</a:t>
            </a:r>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p:cNvSpPr>
            <a:spLocks noChangeAspect="1" noChangeArrowheads="1"/>
          </p:cNvSpPr>
          <p:nvPr/>
        </p:nvSpPr>
        <p:spPr bwMode="auto">
          <a:xfrm rot="5400000">
            <a:off x="3416301" y="2159000"/>
            <a:ext cx="2660650" cy="2720975"/>
          </a:xfrm>
          <a:prstGeom prst="flowChartDelay">
            <a:avLst/>
          </a:prstGeom>
          <a:noFill/>
          <a:ln w="9525">
            <a:solidFill>
              <a:schemeClr val="tx1"/>
            </a:solidFill>
            <a:miter lim="800000"/>
            <a:headEnd/>
            <a:tailEnd/>
          </a:ln>
          <a:effectLst/>
        </p:spPr>
        <p:txBody>
          <a:bodyPr wrap="none" anchor="ctr"/>
          <a:lstStyle/>
          <a:p>
            <a:endParaRPr lang="en-US"/>
          </a:p>
        </p:txBody>
      </p:sp>
      <p:sp>
        <p:nvSpPr>
          <p:cNvPr id="34819" name="Line 3"/>
          <p:cNvSpPr>
            <a:spLocks noChangeAspect="1" noChangeShapeType="1"/>
          </p:cNvSpPr>
          <p:nvPr/>
        </p:nvSpPr>
        <p:spPr bwMode="auto">
          <a:xfrm>
            <a:off x="1752600" y="2794000"/>
            <a:ext cx="5867400" cy="1588"/>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34820" name="Line 4"/>
          <p:cNvSpPr>
            <a:spLocks noChangeAspect="1" noChangeShapeType="1"/>
          </p:cNvSpPr>
          <p:nvPr/>
        </p:nvSpPr>
        <p:spPr bwMode="auto">
          <a:xfrm>
            <a:off x="4776788" y="1524000"/>
            <a:ext cx="1587" cy="3689350"/>
          </a:xfrm>
          <a:prstGeom prst="line">
            <a:avLst/>
          </a:prstGeom>
          <a:noFill/>
          <a:ln w="9525">
            <a:solidFill>
              <a:schemeClr val="tx1"/>
            </a:solidFill>
            <a:round/>
            <a:headEnd/>
            <a:tailEnd/>
          </a:ln>
          <a:effectLst/>
        </p:spPr>
        <p:txBody>
          <a:bodyPr wrap="none" anchor="ctr"/>
          <a:lstStyle/>
          <a:p>
            <a:endParaRPr lang="en-US"/>
          </a:p>
        </p:txBody>
      </p:sp>
      <p:sp>
        <p:nvSpPr>
          <p:cNvPr id="34821" name="Line 5"/>
          <p:cNvSpPr>
            <a:spLocks noChangeAspect="1" noChangeShapeType="1"/>
          </p:cNvSpPr>
          <p:nvPr/>
        </p:nvSpPr>
        <p:spPr bwMode="auto">
          <a:xfrm>
            <a:off x="3143250" y="4849813"/>
            <a:ext cx="3146425" cy="1587"/>
          </a:xfrm>
          <a:prstGeom prst="line">
            <a:avLst/>
          </a:prstGeom>
          <a:noFill/>
          <a:ln w="9525">
            <a:solidFill>
              <a:schemeClr val="tx1"/>
            </a:solidFill>
            <a:round/>
            <a:headEnd/>
            <a:tailEnd/>
          </a:ln>
          <a:effectLst/>
        </p:spPr>
        <p:txBody>
          <a:bodyPr wrap="none" anchor="ctr"/>
          <a:lstStyle/>
          <a:p>
            <a:endParaRPr lang="en-US"/>
          </a:p>
        </p:txBody>
      </p:sp>
      <p:grpSp>
        <p:nvGrpSpPr>
          <p:cNvPr id="34822" name="Group 6"/>
          <p:cNvGrpSpPr>
            <a:grpSpLocks/>
          </p:cNvGrpSpPr>
          <p:nvPr/>
        </p:nvGrpSpPr>
        <p:grpSpPr bwMode="auto">
          <a:xfrm>
            <a:off x="4556125" y="5181600"/>
            <a:ext cx="701675" cy="498475"/>
            <a:chOff x="2870" y="3360"/>
            <a:chExt cx="346" cy="237"/>
          </a:xfrm>
        </p:grpSpPr>
        <p:sp>
          <p:nvSpPr>
            <p:cNvPr id="34823" name="Text Box 7"/>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34824" name="Text Box 8"/>
            <p:cNvSpPr txBox="1">
              <a:spLocks noChangeArrowheads="1"/>
            </p:cNvSpPr>
            <p:nvPr/>
          </p:nvSpPr>
          <p:spPr bwMode="auto">
            <a:xfrm>
              <a:off x="2928" y="3408"/>
              <a:ext cx="288" cy="189"/>
            </a:xfrm>
            <a:prstGeom prst="rect">
              <a:avLst/>
            </a:prstGeom>
            <a:noFill/>
            <a:ln w="9525">
              <a:noFill/>
              <a:miter lim="800000"/>
              <a:headEnd/>
              <a:tailEnd/>
            </a:ln>
            <a:effectLst/>
          </p:spPr>
          <p:txBody>
            <a:bodyPr>
              <a:spAutoFit/>
            </a:bodyPr>
            <a:lstStyle/>
            <a:p>
              <a:r>
                <a:rPr lang="en-US" sz="2000" b="1"/>
                <a:t>L</a:t>
              </a:r>
            </a:p>
          </p:txBody>
        </p:sp>
      </p:grpSp>
      <p:grpSp>
        <p:nvGrpSpPr>
          <p:cNvPr id="34825" name="Group 9"/>
          <p:cNvGrpSpPr>
            <a:grpSpLocks/>
          </p:cNvGrpSpPr>
          <p:nvPr/>
        </p:nvGrpSpPr>
        <p:grpSpPr bwMode="auto">
          <a:xfrm>
            <a:off x="6248400" y="4648200"/>
            <a:ext cx="430213" cy="473075"/>
            <a:chOff x="3936" y="2928"/>
            <a:chExt cx="271" cy="298"/>
          </a:xfrm>
        </p:grpSpPr>
        <p:sp>
          <p:nvSpPr>
            <p:cNvPr id="34826" name="Text Box 10"/>
            <p:cNvSpPr txBox="1">
              <a:spLocks noChangeArrowheads="1"/>
            </p:cNvSpPr>
            <p:nvPr/>
          </p:nvSpPr>
          <p:spPr bwMode="auto">
            <a:xfrm>
              <a:off x="3936" y="2928"/>
              <a:ext cx="223" cy="250"/>
            </a:xfrm>
            <a:prstGeom prst="rect">
              <a:avLst/>
            </a:prstGeom>
            <a:noFill/>
            <a:ln w="9525">
              <a:noFill/>
              <a:miter lim="800000"/>
              <a:headEnd/>
              <a:tailEnd/>
            </a:ln>
            <a:effectLst/>
          </p:spPr>
          <p:txBody>
            <a:bodyPr wrap="none">
              <a:spAutoFit/>
            </a:bodyPr>
            <a:lstStyle/>
            <a:p>
              <a:r>
                <a:rPr lang="en-US" sz="2000" b="1"/>
                <a:t>B</a:t>
              </a:r>
            </a:p>
          </p:txBody>
        </p:sp>
        <p:sp>
          <p:nvSpPr>
            <p:cNvPr id="34827" name="Text Box 11"/>
            <p:cNvSpPr txBox="1">
              <a:spLocks noChangeArrowheads="1"/>
            </p:cNvSpPr>
            <p:nvPr/>
          </p:nvSpPr>
          <p:spPr bwMode="auto">
            <a:xfrm>
              <a:off x="3984" y="2976"/>
              <a:ext cx="223" cy="250"/>
            </a:xfrm>
            <a:prstGeom prst="rect">
              <a:avLst/>
            </a:prstGeom>
            <a:noFill/>
            <a:ln w="9525">
              <a:noFill/>
              <a:miter lim="800000"/>
              <a:headEnd/>
              <a:tailEnd/>
            </a:ln>
            <a:effectLst/>
          </p:spPr>
          <p:txBody>
            <a:bodyPr wrap="none">
              <a:spAutoFit/>
            </a:bodyPr>
            <a:lstStyle/>
            <a:p>
              <a:r>
                <a:rPr lang="en-US" sz="2000" b="1"/>
                <a:t>L</a:t>
              </a:r>
            </a:p>
          </p:txBody>
        </p:sp>
      </p:grpSp>
      <p:grpSp>
        <p:nvGrpSpPr>
          <p:cNvPr id="34828" name="Group 12"/>
          <p:cNvGrpSpPr>
            <a:grpSpLocks/>
          </p:cNvGrpSpPr>
          <p:nvPr/>
        </p:nvGrpSpPr>
        <p:grpSpPr bwMode="auto">
          <a:xfrm>
            <a:off x="7391400" y="2667000"/>
            <a:ext cx="304800" cy="381000"/>
            <a:chOff x="4656" y="1680"/>
            <a:chExt cx="192" cy="240"/>
          </a:xfrm>
        </p:grpSpPr>
        <p:sp>
          <p:nvSpPr>
            <p:cNvPr id="34829" name="AutoShape 13"/>
            <p:cNvSpPr>
              <a:spLocks noChangeArrowheads="1"/>
            </p:cNvSpPr>
            <p:nvPr/>
          </p:nvSpPr>
          <p:spPr bwMode="auto">
            <a:xfrm rot="10800000">
              <a:off x="4656" y="1680"/>
              <a:ext cx="144" cy="96"/>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34830" name="Line 14"/>
            <p:cNvSpPr>
              <a:spLocks noChangeShapeType="1"/>
            </p:cNvSpPr>
            <p:nvPr/>
          </p:nvSpPr>
          <p:spPr bwMode="auto">
            <a:xfrm>
              <a:off x="4656" y="1824"/>
              <a:ext cx="192" cy="0"/>
            </a:xfrm>
            <a:prstGeom prst="line">
              <a:avLst/>
            </a:prstGeom>
            <a:noFill/>
            <a:ln w="9525">
              <a:solidFill>
                <a:schemeClr val="accent2"/>
              </a:solidFill>
              <a:round/>
              <a:headEnd/>
              <a:tailEnd/>
            </a:ln>
            <a:effectLst/>
          </p:spPr>
          <p:txBody>
            <a:bodyPr wrap="none" anchor="ctr"/>
            <a:lstStyle/>
            <a:p>
              <a:endParaRPr lang="en-US"/>
            </a:p>
          </p:txBody>
        </p:sp>
        <p:sp>
          <p:nvSpPr>
            <p:cNvPr id="34831" name="Line 15"/>
            <p:cNvSpPr>
              <a:spLocks noChangeShapeType="1"/>
            </p:cNvSpPr>
            <p:nvPr/>
          </p:nvSpPr>
          <p:spPr bwMode="auto">
            <a:xfrm>
              <a:off x="4704" y="1872"/>
              <a:ext cx="96" cy="0"/>
            </a:xfrm>
            <a:prstGeom prst="line">
              <a:avLst/>
            </a:prstGeom>
            <a:noFill/>
            <a:ln w="9525">
              <a:solidFill>
                <a:schemeClr val="accent2"/>
              </a:solidFill>
              <a:round/>
              <a:headEnd/>
              <a:tailEnd/>
            </a:ln>
            <a:effectLst/>
          </p:spPr>
          <p:txBody>
            <a:bodyPr wrap="none" anchor="ctr"/>
            <a:lstStyle/>
            <a:p>
              <a:endParaRPr lang="en-US"/>
            </a:p>
          </p:txBody>
        </p:sp>
        <p:sp>
          <p:nvSpPr>
            <p:cNvPr id="34832" name="Line 16"/>
            <p:cNvSpPr>
              <a:spLocks noChangeShapeType="1"/>
            </p:cNvSpPr>
            <p:nvPr/>
          </p:nvSpPr>
          <p:spPr bwMode="auto">
            <a:xfrm>
              <a:off x="4704" y="1920"/>
              <a:ext cx="96" cy="0"/>
            </a:xfrm>
            <a:prstGeom prst="line">
              <a:avLst/>
            </a:prstGeom>
            <a:noFill/>
            <a:ln w="9525">
              <a:solidFill>
                <a:schemeClr val="accent2"/>
              </a:solidFill>
              <a:round/>
              <a:headEnd/>
              <a:tailEnd/>
            </a:ln>
            <a:effectLst/>
          </p:spPr>
          <p:txBody>
            <a:bodyPr wrap="none" anchor="ctr"/>
            <a:lstStyle/>
            <a:p>
              <a:endParaRPr lang="en-US"/>
            </a:p>
          </p:txBody>
        </p:sp>
      </p:grpSp>
      <p:sp>
        <p:nvSpPr>
          <p:cNvPr id="34833" name="Text Box 17"/>
          <p:cNvSpPr txBox="1">
            <a:spLocks noChangeArrowheads="1"/>
          </p:cNvSpPr>
          <p:nvPr/>
        </p:nvSpPr>
        <p:spPr bwMode="auto">
          <a:xfrm>
            <a:off x="4724400" y="4784725"/>
            <a:ext cx="368300" cy="396875"/>
          </a:xfrm>
          <a:prstGeom prst="rect">
            <a:avLst/>
          </a:prstGeom>
          <a:noFill/>
          <a:ln w="9525">
            <a:noFill/>
            <a:miter lim="800000"/>
            <a:headEnd/>
            <a:tailEnd/>
          </a:ln>
          <a:effectLst/>
        </p:spPr>
        <p:txBody>
          <a:bodyPr wrap="none">
            <a:spAutoFit/>
          </a:bodyPr>
          <a:lstStyle/>
          <a:p>
            <a:r>
              <a:rPr lang="en-US" sz="2000"/>
              <a:t>K</a:t>
            </a:r>
          </a:p>
        </p:txBody>
      </p:sp>
      <p:sp>
        <p:nvSpPr>
          <p:cNvPr id="34834" name="AutoShape 18"/>
          <p:cNvSpPr>
            <a:spLocks noChangeArrowheads="1"/>
          </p:cNvSpPr>
          <p:nvPr/>
        </p:nvSpPr>
        <p:spPr bwMode="auto">
          <a:xfrm>
            <a:off x="4724400" y="4800600"/>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nvGrpSpPr>
          <p:cNvPr id="34835" name="Group 19"/>
          <p:cNvGrpSpPr>
            <a:grpSpLocks/>
          </p:cNvGrpSpPr>
          <p:nvPr/>
        </p:nvGrpSpPr>
        <p:grpSpPr bwMode="auto">
          <a:xfrm>
            <a:off x="4648200" y="3336925"/>
            <a:ext cx="511175" cy="396875"/>
            <a:chOff x="2976" y="2102"/>
            <a:chExt cx="322" cy="250"/>
          </a:xfrm>
        </p:grpSpPr>
        <p:sp>
          <p:nvSpPr>
            <p:cNvPr id="34836" name="Text Box 20"/>
            <p:cNvSpPr txBox="1">
              <a:spLocks noChangeArrowheads="1"/>
            </p:cNvSpPr>
            <p:nvPr/>
          </p:nvSpPr>
          <p:spPr bwMode="auto">
            <a:xfrm>
              <a:off x="3014" y="2102"/>
              <a:ext cx="284" cy="250"/>
            </a:xfrm>
            <a:prstGeom prst="rect">
              <a:avLst/>
            </a:prstGeom>
            <a:noFill/>
            <a:ln w="9525">
              <a:noFill/>
              <a:miter lim="800000"/>
              <a:headEnd/>
              <a:tailEnd/>
            </a:ln>
            <a:effectLst/>
          </p:spPr>
          <p:txBody>
            <a:bodyPr wrap="none">
              <a:spAutoFit/>
            </a:bodyPr>
            <a:lstStyle/>
            <a:p>
              <a:r>
                <a:rPr lang="en-US" sz="2000"/>
                <a:t>G</a:t>
              </a:r>
              <a:r>
                <a:rPr lang="en-US" sz="2000" i="1" baseline="-25000"/>
                <a:t>1</a:t>
              </a:r>
              <a:endParaRPr lang="en-US" sz="2000"/>
            </a:p>
          </p:txBody>
        </p:sp>
        <p:sp>
          <p:nvSpPr>
            <p:cNvPr id="34837" name="AutoShape 21"/>
            <p:cNvSpPr>
              <a:spLocks noChangeArrowheads="1"/>
            </p:cNvSpPr>
            <p:nvPr/>
          </p:nvSpPr>
          <p:spPr bwMode="auto">
            <a:xfrm>
              <a:off x="2976" y="2237"/>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
        <p:nvSpPr>
          <p:cNvPr id="34838" name="Text Box 22"/>
          <p:cNvSpPr txBox="1">
            <a:spLocks noChangeArrowheads="1"/>
          </p:cNvSpPr>
          <p:nvPr/>
        </p:nvSpPr>
        <p:spPr bwMode="auto">
          <a:xfrm>
            <a:off x="304800" y="179388"/>
            <a:ext cx="8520113" cy="762000"/>
          </a:xfrm>
          <a:prstGeom prst="rect">
            <a:avLst/>
          </a:prstGeom>
          <a:noFill/>
          <a:ln w="9525">
            <a:noFill/>
            <a:miter lim="800000"/>
            <a:headEnd/>
            <a:tailEnd/>
          </a:ln>
          <a:effectLst/>
        </p:spPr>
        <p:txBody>
          <a:bodyPr wrap="none">
            <a:spAutoFit/>
          </a:bodyPr>
          <a:lstStyle/>
          <a:p>
            <a:r>
              <a:rPr lang="en-US" sz="2000"/>
              <a:t>When a weight is </a:t>
            </a:r>
            <a:r>
              <a:rPr lang="en-US" sz="2400" b="1">
                <a:solidFill>
                  <a:schemeClr val="accent2"/>
                </a:solidFill>
              </a:rPr>
              <a:t>REMOVED</a:t>
            </a:r>
            <a:r>
              <a:rPr lang="en-US" sz="2000"/>
              <a:t>, the CG shifts </a:t>
            </a:r>
            <a:r>
              <a:rPr lang="en-US" sz="2400" b="1">
                <a:solidFill>
                  <a:schemeClr val="accent2"/>
                </a:solidFill>
              </a:rPr>
              <a:t>AWAY</a:t>
            </a:r>
            <a:r>
              <a:rPr lang="en-US" sz="2000"/>
              <a:t> from the added weight </a:t>
            </a:r>
          </a:p>
          <a:p>
            <a:r>
              <a:rPr lang="en-US" sz="2000"/>
              <a:t>in line with the CG of the ship and the cg of the weight</a:t>
            </a:r>
          </a:p>
        </p:txBody>
      </p:sp>
      <p:sp>
        <p:nvSpPr>
          <p:cNvPr id="34839" name="Rectangle 23"/>
          <p:cNvSpPr>
            <a:spLocks noChangeArrowheads="1"/>
          </p:cNvSpPr>
          <p:nvPr/>
        </p:nvSpPr>
        <p:spPr bwMode="auto">
          <a:xfrm>
            <a:off x="5181600" y="2362200"/>
            <a:ext cx="533400" cy="533400"/>
          </a:xfrm>
          <a:prstGeom prst="rect">
            <a:avLst/>
          </a:prstGeom>
          <a:solidFill>
            <a:srgbClr val="FFFF00">
              <a:alpha val="50000"/>
            </a:srgbClr>
          </a:solidFill>
          <a:ln w="3175" cap="rnd">
            <a:solidFill>
              <a:schemeClr val="tx1"/>
            </a:solidFill>
            <a:prstDash val="sysDot"/>
            <a:miter lim="800000"/>
            <a:headEnd/>
            <a:tailEnd/>
          </a:ln>
          <a:effectLst/>
        </p:spPr>
        <p:txBody>
          <a:bodyPr wrap="none" anchor="ctr"/>
          <a:lstStyle/>
          <a:p>
            <a:pPr algn="ctr">
              <a:buFontTx/>
              <a:buChar char="•"/>
            </a:pPr>
            <a:r>
              <a:rPr lang="en-US" sz="2000"/>
              <a:t>g</a:t>
            </a:r>
          </a:p>
        </p:txBody>
      </p:sp>
      <p:sp>
        <p:nvSpPr>
          <p:cNvPr id="34840" name="Line 24"/>
          <p:cNvSpPr>
            <a:spLocks noChangeShapeType="1"/>
          </p:cNvSpPr>
          <p:nvPr/>
        </p:nvSpPr>
        <p:spPr bwMode="auto">
          <a:xfrm flipV="1">
            <a:off x="4495800" y="2514600"/>
            <a:ext cx="990600" cy="1371600"/>
          </a:xfrm>
          <a:prstGeom prst="line">
            <a:avLst/>
          </a:prstGeom>
          <a:noFill/>
          <a:ln w="9525">
            <a:solidFill>
              <a:schemeClr val="tx1"/>
            </a:solidFill>
            <a:prstDash val="dash"/>
            <a:round/>
            <a:headEnd/>
            <a:tailEnd/>
          </a:ln>
          <a:effectLst/>
        </p:spPr>
        <p:txBody>
          <a:bodyPr wrap="none" anchor="ctr"/>
          <a:lstStyle/>
          <a:p>
            <a:endParaRPr lang="en-US"/>
          </a:p>
        </p:txBody>
      </p:sp>
      <p:grpSp>
        <p:nvGrpSpPr>
          <p:cNvPr id="34841" name="Group 25"/>
          <p:cNvGrpSpPr>
            <a:grpSpLocks/>
          </p:cNvGrpSpPr>
          <p:nvPr/>
        </p:nvGrpSpPr>
        <p:grpSpPr bwMode="auto">
          <a:xfrm>
            <a:off x="4876800" y="3095625"/>
            <a:ext cx="460375" cy="336550"/>
            <a:chOff x="2976" y="2132"/>
            <a:chExt cx="290" cy="212"/>
          </a:xfrm>
        </p:grpSpPr>
        <p:sp>
          <p:nvSpPr>
            <p:cNvPr id="34842" name="Text Box 26"/>
            <p:cNvSpPr txBox="1">
              <a:spLocks noChangeArrowheads="1"/>
            </p:cNvSpPr>
            <p:nvPr/>
          </p:nvSpPr>
          <p:spPr bwMode="auto">
            <a:xfrm>
              <a:off x="3014" y="2132"/>
              <a:ext cx="252" cy="212"/>
            </a:xfrm>
            <a:prstGeom prst="rect">
              <a:avLst/>
            </a:prstGeom>
            <a:noFill/>
            <a:ln w="9525">
              <a:noFill/>
              <a:miter lim="800000"/>
              <a:headEnd/>
              <a:tailEnd/>
            </a:ln>
            <a:effectLst/>
          </p:spPr>
          <p:txBody>
            <a:bodyPr wrap="none">
              <a:spAutoFit/>
            </a:bodyPr>
            <a:lstStyle/>
            <a:p>
              <a:r>
                <a:rPr lang="en-US" sz="1600"/>
                <a:t>G</a:t>
              </a:r>
              <a:r>
                <a:rPr lang="en-US" sz="1600" i="1" baseline="-25000"/>
                <a:t>0</a:t>
              </a:r>
              <a:endParaRPr lang="en-US" sz="1600"/>
            </a:p>
          </p:txBody>
        </p:sp>
        <p:sp>
          <p:nvSpPr>
            <p:cNvPr id="34843" name="AutoShape 27"/>
            <p:cNvSpPr>
              <a:spLocks noChangeArrowheads="1"/>
            </p:cNvSpPr>
            <p:nvPr/>
          </p:nvSpPr>
          <p:spPr bwMode="auto">
            <a:xfrm>
              <a:off x="2976" y="2237"/>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Line 1027"/>
          <p:cNvSpPr>
            <a:spLocks noChangeAspect="1" noChangeShapeType="1"/>
          </p:cNvSpPr>
          <p:nvPr/>
        </p:nvSpPr>
        <p:spPr bwMode="auto">
          <a:xfrm>
            <a:off x="1752600" y="2794000"/>
            <a:ext cx="5867400" cy="1588"/>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35845" name="Line 1029"/>
          <p:cNvSpPr>
            <a:spLocks noChangeAspect="1" noChangeShapeType="1"/>
          </p:cNvSpPr>
          <p:nvPr/>
        </p:nvSpPr>
        <p:spPr bwMode="auto">
          <a:xfrm>
            <a:off x="3143250" y="4849813"/>
            <a:ext cx="3146425" cy="1587"/>
          </a:xfrm>
          <a:prstGeom prst="line">
            <a:avLst/>
          </a:prstGeom>
          <a:noFill/>
          <a:ln w="9525">
            <a:solidFill>
              <a:schemeClr val="tx1"/>
            </a:solidFill>
            <a:round/>
            <a:headEnd/>
            <a:tailEnd/>
          </a:ln>
          <a:effectLst/>
        </p:spPr>
        <p:txBody>
          <a:bodyPr wrap="none" anchor="ctr"/>
          <a:lstStyle/>
          <a:p>
            <a:endParaRPr lang="en-US"/>
          </a:p>
        </p:txBody>
      </p:sp>
      <p:grpSp>
        <p:nvGrpSpPr>
          <p:cNvPr id="35887" name="Group 1071"/>
          <p:cNvGrpSpPr>
            <a:grpSpLocks/>
          </p:cNvGrpSpPr>
          <p:nvPr/>
        </p:nvGrpSpPr>
        <p:grpSpPr bwMode="auto">
          <a:xfrm>
            <a:off x="3352800" y="1524000"/>
            <a:ext cx="2720975" cy="4156075"/>
            <a:chOff x="2133" y="960"/>
            <a:chExt cx="1714" cy="2618"/>
          </a:xfrm>
        </p:grpSpPr>
        <p:sp>
          <p:nvSpPr>
            <p:cNvPr id="35842" name="AutoShape 1026"/>
            <p:cNvSpPr>
              <a:spLocks noChangeAspect="1" noChangeArrowheads="1"/>
            </p:cNvSpPr>
            <p:nvPr/>
          </p:nvSpPr>
          <p:spPr bwMode="auto">
            <a:xfrm rot="5400000">
              <a:off x="2152" y="1360"/>
              <a:ext cx="1676" cy="1714"/>
            </a:xfrm>
            <a:prstGeom prst="flowChartDelay">
              <a:avLst/>
            </a:prstGeom>
            <a:noFill/>
            <a:ln w="9525">
              <a:solidFill>
                <a:schemeClr val="tx1"/>
              </a:solidFill>
              <a:miter lim="800000"/>
              <a:headEnd/>
              <a:tailEnd/>
            </a:ln>
            <a:effectLst/>
          </p:spPr>
          <p:txBody>
            <a:bodyPr wrap="none" anchor="ctr"/>
            <a:lstStyle/>
            <a:p>
              <a:endParaRPr lang="en-US"/>
            </a:p>
          </p:txBody>
        </p:sp>
        <p:sp>
          <p:nvSpPr>
            <p:cNvPr id="35844" name="Line 1028"/>
            <p:cNvSpPr>
              <a:spLocks noChangeAspect="1" noChangeShapeType="1"/>
            </p:cNvSpPr>
            <p:nvPr/>
          </p:nvSpPr>
          <p:spPr bwMode="auto">
            <a:xfrm>
              <a:off x="3009" y="960"/>
              <a:ext cx="1" cy="2324"/>
            </a:xfrm>
            <a:prstGeom prst="line">
              <a:avLst/>
            </a:prstGeom>
            <a:noFill/>
            <a:ln w="9525">
              <a:solidFill>
                <a:schemeClr val="tx1"/>
              </a:solidFill>
              <a:round/>
              <a:headEnd/>
              <a:tailEnd/>
            </a:ln>
            <a:effectLst/>
          </p:spPr>
          <p:txBody>
            <a:bodyPr wrap="none" anchor="ctr"/>
            <a:lstStyle/>
            <a:p>
              <a:endParaRPr lang="en-US"/>
            </a:p>
          </p:txBody>
        </p:sp>
        <p:grpSp>
          <p:nvGrpSpPr>
            <p:cNvPr id="35846" name="Group 1030"/>
            <p:cNvGrpSpPr>
              <a:grpSpLocks/>
            </p:cNvGrpSpPr>
            <p:nvPr/>
          </p:nvGrpSpPr>
          <p:grpSpPr bwMode="auto">
            <a:xfrm>
              <a:off x="2870" y="3264"/>
              <a:ext cx="442" cy="314"/>
              <a:chOff x="2870" y="3360"/>
              <a:chExt cx="346" cy="237"/>
            </a:xfrm>
          </p:grpSpPr>
          <p:sp>
            <p:nvSpPr>
              <p:cNvPr id="35847" name="Text Box 1031"/>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35848" name="Text Box 1032"/>
              <p:cNvSpPr txBox="1">
                <a:spLocks noChangeArrowheads="1"/>
              </p:cNvSpPr>
              <p:nvPr/>
            </p:nvSpPr>
            <p:spPr bwMode="auto">
              <a:xfrm>
                <a:off x="2928" y="3408"/>
                <a:ext cx="288" cy="189"/>
              </a:xfrm>
              <a:prstGeom prst="rect">
                <a:avLst/>
              </a:prstGeom>
              <a:noFill/>
              <a:ln w="9525">
                <a:noFill/>
                <a:miter lim="800000"/>
                <a:headEnd/>
                <a:tailEnd/>
              </a:ln>
              <a:effectLst/>
            </p:spPr>
            <p:txBody>
              <a:bodyPr>
                <a:spAutoFit/>
              </a:bodyPr>
              <a:lstStyle/>
              <a:p>
                <a:r>
                  <a:rPr lang="en-US" sz="2000" b="1"/>
                  <a:t>L</a:t>
                </a:r>
              </a:p>
            </p:txBody>
          </p:sp>
        </p:grpSp>
      </p:grpSp>
      <p:grpSp>
        <p:nvGrpSpPr>
          <p:cNvPr id="35849" name="Group 1033"/>
          <p:cNvGrpSpPr>
            <a:grpSpLocks/>
          </p:cNvGrpSpPr>
          <p:nvPr/>
        </p:nvGrpSpPr>
        <p:grpSpPr bwMode="auto">
          <a:xfrm>
            <a:off x="6248400" y="4648200"/>
            <a:ext cx="430213" cy="473075"/>
            <a:chOff x="3936" y="2928"/>
            <a:chExt cx="271" cy="298"/>
          </a:xfrm>
        </p:grpSpPr>
        <p:sp>
          <p:nvSpPr>
            <p:cNvPr id="35850" name="Text Box 1034"/>
            <p:cNvSpPr txBox="1">
              <a:spLocks noChangeArrowheads="1"/>
            </p:cNvSpPr>
            <p:nvPr/>
          </p:nvSpPr>
          <p:spPr bwMode="auto">
            <a:xfrm>
              <a:off x="3936" y="2928"/>
              <a:ext cx="223" cy="250"/>
            </a:xfrm>
            <a:prstGeom prst="rect">
              <a:avLst/>
            </a:prstGeom>
            <a:noFill/>
            <a:ln w="9525">
              <a:noFill/>
              <a:miter lim="800000"/>
              <a:headEnd/>
              <a:tailEnd/>
            </a:ln>
            <a:effectLst/>
          </p:spPr>
          <p:txBody>
            <a:bodyPr wrap="none">
              <a:spAutoFit/>
            </a:bodyPr>
            <a:lstStyle/>
            <a:p>
              <a:r>
                <a:rPr lang="en-US" sz="2000" b="1"/>
                <a:t>B</a:t>
              </a:r>
            </a:p>
          </p:txBody>
        </p:sp>
        <p:sp>
          <p:nvSpPr>
            <p:cNvPr id="35851" name="Text Box 1035"/>
            <p:cNvSpPr txBox="1">
              <a:spLocks noChangeArrowheads="1"/>
            </p:cNvSpPr>
            <p:nvPr/>
          </p:nvSpPr>
          <p:spPr bwMode="auto">
            <a:xfrm>
              <a:off x="3984" y="2976"/>
              <a:ext cx="223" cy="250"/>
            </a:xfrm>
            <a:prstGeom prst="rect">
              <a:avLst/>
            </a:prstGeom>
            <a:noFill/>
            <a:ln w="9525">
              <a:noFill/>
              <a:miter lim="800000"/>
              <a:headEnd/>
              <a:tailEnd/>
            </a:ln>
            <a:effectLst/>
          </p:spPr>
          <p:txBody>
            <a:bodyPr wrap="none">
              <a:spAutoFit/>
            </a:bodyPr>
            <a:lstStyle/>
            <a:p>
              <a:r>
                <a:rPr lang="en-US" sz="2000" b="1"/>
                <a:t>L</a:t>
              </a:r>
            </a:p>
          </p:txBody>
        </p:sp>
      </p:grpSp>
      <p:grpSp>
        <p:nvGrpSpPr>
          <p:cNvPr id="35852" name="Group 1036"/>
          <p:cNvGrpSpPr>
            <a:grpSpLocks/>
          </p:cNvGrpSpPr>
          <p:nvPr/>
        </p:nvGrpSpPr>
        <p:grpSpPr bwMode="auto">
          <a:xfrm>
            <a:off x="7391400" y="2667000"/>
            <a:ext cx="304800" cy="381000"/>
            <a:chOff x="4656" y="1680"/>
            <a:chExt cx="192" cy="240"/>
          </a:xfrm>
        </p:grpSpPr>
        <p:sp>
          <p:nvSpPr>
            <p:cNvPr id="35853" name="AutoShape 1037"/>
            <p:cNvSpPr>
              <a:spLocks noChangeArrowheads="1"/>
            </p:cNvSpPr>
            <p:nvPr/>
          </p:nvSpPr>
          <p:spPr bwMode="auto">
            <a:xfrm rot="10800000">
              <a:off x="4656" y="1680"/>
              <a:ext cx="144" cy="96"/>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35854" name="Line 1038"/>
            <p:cNvSpPr>
              <a:spLocks noChangeShapeType="1"/>
            </p:cNvSpPr>
            <p:nvPr/>
          </p:nvSpPr>
          <p:spPr bwMode="auto">
            <a:xfrm>
              <a:off x="4656" y="1824"/>
              <a:ext cx="192" cy="0"/>
            </a:xfrm>
            <a:prstGeom prst="line">
              <a:avLst/>
            </a:prstGeom>
            <a:noFill/>
            <a:ln w="9525">
              <a:solidFill>
                <a:schemeClr val="accent2"/>
              </a:solidFill>
              <a:round/>
              <a:headEnd/>
              <a:tailEnd/>
            </a:ln>
            <a:effectLst/>
          </p:spPr>
          <p:txBody>
            <a:bodyPr wrap="none" anchor="ctr"/>
            <a:lstStyle/>
            <a:p>
              <a:endParaRPr lang="en-US"/>
            </a:p>
          </p:txBody>
        </p:sp>
        <p:sp>
          <p:nvSpPr>
            <p:cNvPr id="35855" name="Line 1039"/>
            <p:cNvSpPr>
              <a:spLocks noChangeShapeType="1"/>
            </p:cNvSpPr>
            <p:nvPr/>
          </p:nvSpPr>
          <p:spPr bwMode="auto">
            <a:xfrm>
              <a:off x="4704" y="1872"/>
              <a:ext cx="96" cy="0"/>
            </a:xfrm>
            <a:prstGeom prst="line">
              <a:avLst/>
            </a:prstGeom>
            <a:noFill/>
            <a:ln w="9525">
              <a:solidFill>
                <a:schemeClr val="accent2"/>
              </a:solidFill>
              <a:round/>
              <a:headEnd/>
              <a:tailEnd/>
            </a:ln>
            <a:effectLst/>
          </p:spPr>
          <p:txBody>
            <a:bodyPr wrap="none" anchor="ctr"/>
            <a:lstStyle/>
            <a:p>
              <a:endParaRPr lang="en-US"/>
            </a:p>
          </p:txBody>
        </p:sp>
        <p:sp>
          <p:nvSpPr>
            <p:cNvPr id="35856" name="Line 1040"/>
            <p:cNvSpPr>
              <a:spLocks noChangeShapeType="1"/>
            </p:cNvSpPr>
            <p:nvPr/>
          </p:nvSpPr>
          <p:spPr bwMode="auto">
            <a:xfrm>
              <a:off x="4704" y="1920"/>
              <a:ext cx="96" cy="0"/>
            </a:xfrm>
            <a:prstGeom prst="line">
              <a:avLst/>
            </a:prstGeom>
            <a:noFill/>
            <a:ln w="9525">
              <a:solidFill>
                <a:schemeClr val="accent2"/>
              </a:solidFill>
              <a:round/>
              <a:headEnd/>
              <a:tailEnd/>
            </a:ln>
            <a:effectLst/>
          </p:spPr>
          <p:txBody>
            <a:bodyPr wrap="none" anchor="ctr"/>
            <a:lstStyle/>
            <a:p>
              <a:endParaRPr lang="en-US"/>
            </a:p>
          </p:txBody>
        </p:sp>
      </p:grpSp>
      <p:sp>
        <p:nvSpPr>
          <p:cNvPr id="35857" name="Text Box 1041"/>
          <p:cNvSpPr txBox="1">
            <a:spLocks noChangeArrowheads="1"/>
          </p:cNvSpPr>
          <p:nvPr/>
        </p:nvSpPr>
        <p:spPr bwMode="auto">
          <a:xfrm>
            <a:off x="4724400" y="4784725"/>
            <a:ext cx="368300" cy="396875"/>
          </a:xfrm>
          <a:prstGeom prst="rect">
            <a:avLst/>
          </a:prstGeom>
          <a:noFill/>
          <a:ln w="9525">
            <a:noFill/>
            <a:miter lim="800000"/>
            <a:headEnd/>
            <a:tailEnd/>
          </a:ln>
          <a:effectLst/>
        </p:spPr>
        <p:txBody>
          <a:bodyPr wrap="none">
            <a:spAutoFit/>
          </a:bodyPr>
          <a:lstStyle/>
          <a:p>
            <a:r>
              <a:rPr lang="en-US" sz="2000"/>
              <a:t>K</a:t>
            </a:r>
          </a:p>
        </p:txBody>
      </p:sp>
      <p:sp>
        <p:nvSpPr>
          <p:cNvPr id="35858" name="AutoShape 1042"/>
          <p:cNvSpPr>
            <a:spLocks noChangeArrowheads="1"/>
          </p:cNvSpPr>
          <p:nvPr/>
        </p:nvSpPr>
        <p:spPr bwMode="auto">
          <a:xfrm>
            <a:off x="4724400" y="4800600"/>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nvGrpSpPr>
          <p:cNvPr id="35873" name="Group 1057"/>
          <p:cNvGrpSpPr>
            <a:grpSpLocks/>
          </p:cNvGrpSpPr>
          <p:nvPr/>
        </p:nvGrpSpPr>
        <p:grpSpPr bwMode="auto">
          <a:xfrm>
            <a:off x="4419600" y="3321050"/>
            <a:ext cx="403225" cy="336550"/>
            <a:chOff x="2784" y="2084"/>
            <a:chExt cx="254" cy="212"/>
          </a:xfrm>
        </p:grpSpPr>
        <p:sp>
          <p:nvSpPr>
            <p:cNvPr id="35860" name="Text Box 1044"/>
            <p:cNvSpPr txBox="1">
              <a:spLocks noChangeArrowheads="1"/>
            </p:cNvSpPr>
            <p:nvPr/>
          </p:nvSpPr>
          <p:spPr bwMode="auto">
            <a:xfrm>
              <a:off x="2784" y="2084"/>
              <a:ext cx="252" cy="212"/>
            </a:xfrm>
            <a:prstGeom prst="rect">
              <a:avLst/>
            </a:prstGeom>
            <a:noFill/>
            <a:ln w="9525">
              <a:noFill/>
              <a:miter lim="800000"/>
              <a:headEnd/>
              <a:tailEnd/>
            </a:ln>
            <a:effectLst/>
          </p:spPr>
          <p:txBody>
            <a:bodyPr wrap="none">
              <a:spAutoFit/>
            </a:bodyPr>
            <a:lstStyle/>
            <a:p>
              <a:r>
                <a:rPr lang="en-US" sz="1600"/>
                <a:t>G</a:t>
              </a:r>
              <a:r>
                <a:rPr lang="en-US" sz="1600" i="1" baseline="-25000"/>
                <a:t>0</a:t>
              </a:r>
              <a:endParaRPr lang="en-US" sz="1600"/>
            </a:p>
          </p:txBody>
        </p:sp>
        <p:sp>
          <p:nvSpPr>
            <p:cNvPr id="35861" name="AutoShape 1045"/>
            <p:cNvSpPr>
              <a:spLocks noChangeArrowheads="1"/>
            </p:cNvSpPr>
            <p:nvPr/>
          </p:nvSpPr>
          <p:spPr bwMode="auto">
            <a:xfrm>
              <a:off x="2990" y="2189"/>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grpSp>
        <p:nvGrpSpPr>
          <p:cNvPr id="35883" name="Group 1067"/>
          <p:cNvGrpSpPr>
            <a:grpSpLocks/>
          </p:cNvGrpSpPr>
          <p:nvPr/>
        </p:nvGrpSpPr>
        <p:grpSpPr bwMode="auto">
          <a:xfrm>
            <a:off x="288925" y="166688"/>
            <a:ext cx="6962775" cy="3795712"/>
            <a:chOff x="182" y="105"/>
            <a:chExt cx="4386" cy="2391"/>
          </a:xfrm>
        </p:grpSpPr>
        <p:sp>
          <p:nvSpPr>
            <p:cNvPr id="35864" name="Line 1048"/>
            <p:cNvSpPr>
              <a:spLocks noChangeShapeType="1"/>
            </p:cNvSpPr>
            <p:nvPr/>
          </p:nvSpPr>
          <p:spPr bwMode="auto">
            <a:xfrm flipV="1">
              <a:off x="2400" y="2112"/>
              <a:ext cx="1104" cy="240"/>
            </a:xfrm>
            <a:prstGeom prst="line">
              <a:avLst/>
            </a:prstGeom>
            <a:noFill/>
            <a:ln w="9525">
              <a:solidFill>
                <a:schemeClr val="tx1"/>
              </a:solidFill>
              <a:prstDash val="dash"/>
              <a:round/>
              <a:headEnd/>
              <a:tailEnd/>
            </a:ln>
            <a:effectLst/>
          </p:spPr>
          <p:txBody>
            <a:bodyPr wrap="none" anchor="ctr"/>
            <a:lstStyle/>
            <a:p>
              <a:endParaRPr lang="en-US"/>
            </a:p>
          </p:txBody>
        </p:sp>
        <p:sp>
          <p:nvSpPr>
            <p:cNvPr id="35868" name="Rectangle 1052"/>
            <p:cNvSpPr>
              <a:spLocks noChangeArrowheads="1"/>
            </p:cNvSpPr>
            <p:nvPr/>
          </p:nvSpPr>
          <p:spPr bwMode="auto">
            <a:xfrm>
              <a:off x="2352" y="2160"/>
              <a:ext cx="336" cy="336"/>
            </a:xfrm>
            <a:prstGeom prst="rect">
              <a:avLst/>
            </a:prstGeom>
            <a:solidFill>
              <a:srgbClr val="FFFF00">
                <a:alpha val="50000"/>
              </a:srgbClr>
            </a:solidFill>
            <a:ln w="3175" cap="rnd">
              <a:solidFill>
                <a:schemeClr val="tx1"/>
              </a:solidFill>
              <a:prstDash val="sysDot"/>
              <a:miter lim="800000"/>
              <a:headEnd/>
              <a:tailEnd/>
            </a:ln>
            <a:effectLst/>
          </p:spPr>
          <p:txBody>
            <a:bodyPr wrap="none" anchor="ctr"/>
            <a:lstStyle/>
            <a:p>
              <a:pPr algn="ctr">
                <a:buFontTx/>
                <a:buChar char="•"/>
              </a:pPr>
              <a:r>
                <a:rPr lang="en-US" sz="2000"/>
                <a:t>g</a:t>
              </a:r>
            </a:p>
          </p:txBody>
        </p:sp>
        <p:sp>
          <p:nvSpPr>
            <p:cNvPr id="35871" name="Text Box 1055"/>
            <p:cNvSpPr txBox="1">
              <a:spLocks noChangeArrowheads="1"/>
            </p:cNvSpPr>
            <p:nvPr/>
          </p:nvSpPr>
          <p:spPr bwMode="auto">
            <a:xfrm>
              <a:off x="182" y="105"/>
              <a:ext cx="4386" cy="442"/>
            </a:xfrm>
            <a:prstGeom prst="rect">
              <a:avLst/>
            </a:prstGeom>
            <a:noFill/>
            <a:ln w="9525">
              <a:noFill/>
              <a:miter lim="800000"/>
              <a:headEnd/>
              <a:tailEnd/>
            </a:ln>
            <a:effectLst/>
          </p:spPr>
          <p:txBody>
            <a:bodyPr wrap="none">
              <a:spAutoFit/>
            </a:bodyPr>
            <a:lstStyle/>
            <a:p>
              <a:r>
                <a:rPr lang="en-US" sz="2000" dirty="0"/>
                <a:t>In the case of a weight SHIFT, the CG first shifts AWAY from the</a:t>
              </a:r>
            </a:p>
            <a:p>
              <a:r>
                <a:rPr lang="en-US" sz="2000" dirty="0"/>
                <a:t>removed weight….</a:t>
              </a:r>
            </a:p>
          </p:txBody>
        </p:sp>
        <p:sp>
          <p:nvSpPr>
            <p:cNvPr id="35875" name="Text Box 1059"/>
            <p:cNvSpPr txBox="1">
              <a:spLocks noChangeArrowheads="1"/>
            </p:cNvSpPr>
            <p:nvPr/>
          </p:nvSpPr>
          <p:spPr bwMode="auto">
            <a:xfrm>
              <a:off x="3204" y="2140"/>
              <a:ext cx="252" cy="212"/>
            </a:xfrm>
            <a:prstGeom prst="rect">
              <a:avLst/>
            </a:prstGeom>
            <a:noFill/>
            <a:ln w="9525">
              <a:noFill/>
              <a:miter lim="800000"/>
              <a:headEnd/>
              <a:tailEnd/>
            </a:ln>
            <a:effectLst/>
          </p:spPr>
          <p:txBody>
            <a:bodyPr wrap="none">
              <a:spAutoFit/>
            </a:bodyPr>
            <a:lstStyle/>
            <a:p>
              <a:r>
                <a:rPr lang="en-US" sz="1600"/>
                <a:t>G</a:t>
              </a:r>
              <a:r>
                <a:rPr lang="en-US" sz="1600" i="1" baseline="-25000"/>
                <a:t>1</a:t>
              </a:r>
              <a:endParaRPr lang="en-US" sz="1600"/>
            </a:p>
          </p:txBody>
        </p:sp>
        <p:sp>
          <p:nvSpPr>
            <p:cNvPr id="35876" name="AutoShape 1060"/>
            <p:cNvSpPr>
              <a:spLocks noChangeArrowheads="1"/>
            </p:cNvSpPr>
            <p:nvPr/>
          </p:nvSpPr>
          <p:spPr bwMode="auto">
            <a:xfrm>
              <a:off x="3182" y="2149"/>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grpSp>
        <p:nvGrpSpPr>
          <p:cNvPr id="35886" name="Group 1070"/>
          <p:cNvGrpSpPr>
            <a:grpSpLocks/>
          </p:cNvGrpSpPr>
          <p:nvPr/>
        </p:nvGrpSpPr>
        <p:grpSpPr bwMode="auto">
          <a:xfrm>
            <a:off x="3352800" y="1828800"/>
            <a:ext cx="5410200" cy="4656138"/>
            <a:chOff x="2112" y="1152"/>
            <a:chExt cx="3408" cy="2933"/>
          </a:xfrm>
        </p:grpSpPr>
        <p:sp>
          <p:nvSpPr>
            <p:cNvPr id="35872" name="Text Box 1056"/>
            <p:cNvSpPr txBox="1">
              <a:spLocks noChangeArrowheads="1"/>
            </p:cNvSpPr>
            <p:nvPr/>
          </p:nvSpPr>
          <p:spPr bwMode="auto">
            <a:xfrm>
              <a:off x="2610" y="3835"/>
              <a:ext cx="2910" cy="250"/>
            </a:xfrm>
            <a:prstGeom prst="rect">
              <a:avLst/>
            </a:prstGeom>
            <a:noFill/>
            <a:ln w="9525">
              <a:noFill/>
              <a:miter lim="800000"/>
              <a:headEnd/>
              <a:tailEnd/>
            </a:ln>
            <a:effectLst/>
          </p:spPr>
          <p:txBody>
            <a:bodyPr wrap="none">
              <a:spAutoFit/>
            </a:bodyPr>
            <a:lstStyle/>
            <a:p>
              <a:r>
                <a:rPr lang="en-US" sz="2000"/>
                <a:t>…and the TOWARDS the relocated weight</a:t>
              </a:r>
            </a:p>
          </p:txBody>
        </p:sp>
        <p:sp>
          <p:nvSpPr>
            <p:cNvPr id="35881" name="AutoShape 1065"/>
            <p:cNvSpPr>
              <a:spLocks noChangeArrowheads="1"/>
            </p:cNvSpPr>
            <p:nvPr/>
          </p:nvSpPr>
          <p:spPr bwMode="auto">
            <a:xfrm>
              <a:off x="3216" y="2025"/>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nvGrpSpPr>
            <p:cNvPr id="35884" name="Group 1068"/>
            <p:cNvGrpSpPr>
              <a:grpSpLocks/>
            </p:cNvGrpSpPr>
            <p:nvPr/>
          </p:nvGrpSpPr>
          <p:grpSpPr bwMode="auto">
            <a:xfrm>
              <a:off x="3120" y="1488"/>
              <a:ext cx="480" cy="864"/>
              <a:chOff x="3120" y="1488"/>
              <a:chExt cx="480" cy="864"/>
            </a:xfrm>
          </p:grpSpPr>
          <p:sp>
            <p:nvSpPr>
              <p:cNvPr id="35863" name="Rectangle 1047"/>
              <p:cNvSpPr>
                <a:spLocks noChangeArrowheads="1"/>
              </p:cNvSpPr>
              <p:nvPr/>
            </p:nvSpPr>
            <p:spPr bwMode="auto">
              <a:xfrm>
                <a:off x="3264" y="1488"/>
                <a:ext cx="336" cy="336"/>
              </a:xfrm>
              <a:prstGeom prst="rect">
                <a:avLst/>
              </a:prstGeom>
              <a:solidFill>
                <a:srgbClr val="FFFF00"/>
              </a:solidFill>
              <a:ln w="3175">
                <a:solidFill>
                  <a:schemeClr val="tx1"/>
                </a:solidFill>
                <a:miter lim="800000"/>
                <a:headEnd/>
                <a:tailEnd/>
              </a:ln>
              <a:effectLst/>
            </p:spPr>
            <p:txBody>
              <a:bodyPr wrap="none" anchor="ctr"/>
              <a:lstStyle/>
              <a:p>
                <a:pPr algn="ctr">
                  <a:buFontTx/>
                  <a:buChar char="•"/>
                </a:pPr>
                <a:r>
                  <a:rPr lang="en-US" sz="2000"/>
                  <a:t>g</a:t>
                </a:r>
              </a:p>
            </p:txBody>
          </p:sp>
          <p:sp>
            <p:nvSpPr>
              <p:cNvPr id="35877" name="Line 1061"/>
              <p:cNvSpPr>
                <a:spLocks noChangeShapeType="1"/>
              </p:cNvSpPr>
              <p:nvPr/>
            </p:nvSpPr>
            <p:spPr bwMode="auto">
              <a:xfrm flipH="1">
                <a:off x="3120" y="1584"/>
                <a:ext cx="288" cy="768"/>
              </a:xfrm>
              <a:prstGeom prst="line">
                <a:avLst/>
              </a:prstGeom>
              <a:noFill/>
              <a:ln w="9525">
                <a:solidFill>
                  <a:schemeClr val="tx1"/>
                </a:solidFill>
                <a:prstDash val="dash"/>
                <a:round/>
                <a:headEnd/>
                <a:tailEnd/>
              </a:ln>
              <a:effectLst/>
            </p:spPr>
            <p:txBody>
              <a:bodyPr wrap="none" anchor="ctr"/>
              <a:lstStyle/>
              <a:p>
                <a:endParaRPr lang="en-US"/>
              </a:p>
            </p:txBody>
          </p:sp>
          <p:sp>
            <p:nvSpPr>
              <p:cNvPr id="35882" name="Text Box 1066"/>
              <p:cNvSpPr txBox="1">
                <a:spLocks noChangeArrowheads="1"/>
              </p:cNvSpPr>
              <p:nvPr/>
            </p:nvSpPr>
            <p:spPr bwMode="auto">
              <a:xfrm>
                <a:off x="3252" y="1920"/>
                <a:ext cx="252" cy="212"/>
              </a:xfrm>
              <a:prstGeom prst="rect">
                <a:avLst/>
              </a:prstGeom>
              <a:noFill/>
              <a:ln w="9525">
                <a:noFill/>
                <a:miter lim="800000"/>
                <a:headEnd/>
                <a:tailEnd/>
              </a:ln>
              <a:effectLst/>
            </p:spPr>
            <p:txBody>
              <a:bodyPr wrap="none">
                <a:spAutoFit/>
              </a:bodyPr>
              <a:lstStyle/>
              <a:p>
                <a:r>
                  <a:rPr lang="en-US" sz="1600"/>
                  <a:t>G</a:t>
                </a:r>
                <a:r>
                  <a:rPr lang="en-US" sz="1600" i="1" baseline="-25000"/>
                  <a:t>2</a:t>
                </a:r>
                <a:endParaRPr lang="en-US" sz="1600"/>
              </a:p>
            </p:txBody>
          </p:sp>
        </p:grpSp>
        <p:sp>
          <p:nvSpPr>
            <p:cNvPr id="35870" name="AutoShape 1054"/>
            <p:cNvSpPr>
              <a:spLocks noChangeArrowheads="1"/>
            </p:cNvSpPr>
            <p:nvPr/>
          </p:nvSpPr>
          <p:spPr bwMode="auto">
            <a:xfrm rot="20100000">
              <a:off x="2112" y="1152"/>
              <a:ext cx="1364" cy="629"/>
            </a:xfrm>
            <a:prstGeom prst="curvedDownArrow">
              <a:avLst>
                <a:gd name="adj1" fmla="val 39214"/>
                <a:gd name="adj2" fmla="val 73549"/>
                <a:gd name="adj3" fmla="val 38556"/>
              </a:avLst>
            </a:prstGeom>
            <a:solidFill>
              <a:srgbClr val="FFFF00"/>
            </a:solidFill>
            <a:ln w="9525">
              <a:solidFill>
                <a:schemeClr val="tx1"/>
              </a:solidFill>
              <a:miter lim="800000"/>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ChangeAspect="1" noChangeArrowheads="1"/>
          </p:cNvSpPr>
          <p:nvPr/>
        </p:nvSpPr>
        <p:spPr bwMode="auto">
          <a:xfrm rot="5400000">
            <a:off x="3416301" y="2159000"/>
            <a:ext cx="2660650" cy="2720975"/>
          </a:xfrm>
          <a:prstGeom prst="flowChartDelay">
            <a:avLst/>
          </a:prstGeom>
          <a:noFill/>
          <a:ln w="9525">
            <a:solidFill>
              <a:schemeClr val="tx1"/>
            </a:solidFill>
            <a:miter lim="800000"/>
            <a:headEnd/>
            <a:tailEnd/>
          </a:ln>
          <a:effectLst/>
        </p:spPr>
        <p:txBody>
          <a:bodyPr wrap="none" anchor="ctr"/>
          <a:lstStyle/>
          <a:p>
            <a:endParaRPr lang="en-US"/>
          </a:p>
        </p:txBody>
      </p:sp>
      <p:sp>
        <p:nvSpPr>
          <p:cNvPr id="36867" name="Line 3"/>
          <p:cNvSpPr>
            <a:spLocks noChangeAspect="1" noChangeShapeType="1"/>
          </p:cNvSpPr>
          <p:nvPr/>
        </p:nvSpPr>
        <p:spPr bwMode="auto">
          <a:xfrm>
            <a:off x="1752600" y="2794000"/>
            <a:ext cx="5867400" cy="1588"/>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36868" name="Line 4"/>
          <p:cNvSpPr>
            <a:spLocks noChangeAspect="1" noChangeShapeType="1"/>
          </p:cNvSpPr>
          <p:nvPr/>
        </p:nvSpPr>
        <p:spPr bwMode="auto">
          <a:xfrm>
            <a:off x="4776788" y="1524000"/>
            <a:ext cx="1587" cy="3689350"/>
          </a:xfrm>
          <a:prstGeom prst="line">
            <a:avLst/>
          </a:prstGeom>
          <a:noFill/>
          <a:ln w="9525">
            <a:solidFill>
              <a:schemeClr val="tx1"/>
            </a:solidFill>
            <a:prstDash val="dash"/>
            <a:round/>
            <a:headEnd/>
            <a:tailEnd/>
          </a:ln>
          <a:effectLst/>
        </p:spPr>
        <p:txBody>
          <a:bodyPr wrap="none" anchor="ctr"/>
          <a:lstStyle/>
          <a:p>
            <a:endParaRPr lang="en-US"/>
          </a:p>
        </p:txBody>
      </p:sp>
      <p:sp>
        <p:nvSpPr>
          <p:cNvPr id="36869" name="Line 5"/>
          <p:cNvSpPr>
            <a:spLocks noChangeAspect="1" noChangeShapeType="1"/>
          </p:cNvSpPr>
          <p:nvPr/>
        </p:nvSpPr>
        <p:spPr bwMode="auto">
          <a:xfrm>
            <a:off x="3143250" y="4849813"/>
            <a:ext cx="3146425" cy="1587"/>
          </a:xfrm>
          <a:prstGeom prst="line">
            <a:avLst/>
          </a:prstGeom>
          <a:noFill/>
          <a:ln w="9525">
            <a:solidFill>
              <a:schemeClr val="tx1"/>
            </a:solidFill>
            <a:round/>
            <a:headEnd/>
            <a:tailEnd/>
          </a:ln>
          <a:effectLst/>
        </p:spPr>
        <p:txBody>
          <a:bodyPr wrap="none" anchor="ctr"/>
          <a:lstStyle/>
          <a:p>
            <a:endParaRPr lang="en-US"/>
          </a:p>
        </p:txBody>
      </p:sp>
      <p:grpSp>
        <p:nvGrpSpPr>
          <p:cNvPr id="36870" name="Group 6"/>
          <p:cNvGrpSpPr>
            <a:grpSpLocks/>
          </p:cNvGrpSpPr>
          <p:nvPr/>
        </p:nvGrpSpPr>
        <p:grpSpPr bwMode="auto">
          <a:xfrm>
            <a:off x="4556125" y="5181600"/>
            <a:ext cx="701675" cy="498475"/>
            <a:chOff x="2870" y="3360"/>
            <a:chExt cx="346" cy="237"/>
          </a:xfrm>
        </p:grpSpPr>
        <p:sp>
          <p:nvSpPr>
            <p:cNvPr id="36871" name="Text Box 7"/>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36872" name="Text Box 8"/>
            <p:cNvSpPr txBox="1">
              <a:spLocks noChangeArrowheads="1"/>
            </p:cNvSpPr>
            <p:nvPr/>
          </p:nvSpPr>
          <p:spPr bwMode="auto">
            <a:xfrm>
              <a:off x="2928" y="3408"/>
              <a:ext cx="288" cy="189"/>
            </a:xfrm>
            <a:prstGeom prst="rect">
              <a:avLst/>
            </a:prstGeom>
            <a:noFill/>
            <a:ln w="9525">
              <a:noFill/>
              <a:miter lim="800000"/>
              <a:headEnd/>
              <a:tailEnd/>
            </a:ln>
            <a:effectLst/>
          </p:spPr>
          <p:txBody>
            <a:bodyPr>
              <a:spAutoFit/>
            </a:bodyPr>
            <a:lstStyle/>
            <a:p>
              <a:r>
                <a:rPr lang="en-US" sz="2000" b="1"/>
                <a:t>L</a:t>
              </a:r>
            </a:p>
          </p:txBody>
        </p:sp>
      </p:grpSp>
      <p:grpSp>
        <p:nvGrpSpPr>
          <p:cNvPr id="36873" name="Group 9"/>
          <p:cNvGrpSpPr>
            <a:grpSpLocks/>
          </p:cNvGrpSpPr>
          <p:nvPr/>
        </p:nvGrpSpPr>
        <p:grpSpPr bwMode="auto">
          <a:xfrm>
            <a:off x="6248400" y="4648200"/>
            <a:ext cx="430213" cy="473075"/>
            <a:chOff x="3936" y="2928"/>
            <a:chExt cx="271" cy="298"/>
          </a:xfrm>
        </p:grpSpPr>
        <p:sp>
          <p:nvSpPr>
            <p:cNvPr id="36874" name="Text Box 10"/>
            <p:cNvSpPr txBox="1">
              <a:spLocks noChangeArrowheads="1"/>
            </p:cNvSpPr>
            <p:nvPr/>
          </p:nvSpPr>
          <p:spPr bwMode="auto">
            <a:xfrm>
              <a:off x="3936" y="2928"/>
              <a:ext cx="223" cy="250"/>
            </a:xfrm>
            <a:prstGeom prst="rect">
              <a:avLst/>
            </a:prstGeom>
            <a:noFill/>
            <a:ln w="9525">
              <a:noFill/>
              <a:miter lim="800000"/>
              <a:headEnd/>
              <a:tailEnd/>
            </a:ln>
            <a:effectLst/>
          </p:spPr>
          <p:txBody>
            <a:bodyPr wrap="none">
              <a:spAutoFit/>
            </a:bodyPr>
            <a:lstStyle/>
            <a:p>
              <a:r>
                <a:rPr lang="en-US" sz="2000" b="1"/>
                <a:t>B</a:t>
              </a:r>
            </a:p>
          </p:txBody>
        </p:sp>
        <p:sp>
          <p:nvSpPr>
            <p:cNvPr id="36875" name="Text Box 11"/>
            <p:cNvSpPr txBox="1">
              <a:spLocks noChangeArrowheads="1"/>
            </p:cNvSpPr>
            <p:nvPr/>
          </p:nvSpPr>
          <p:spPr bwMode="auto">
            <a:xfrm>
              <a:off x="3984" y="2976"/>
              <a:ext cx="223" cy="250"/>
            </a:xfrm>
            <a:prstGeom prst="rect">
              <a:avLst/>
            </a:prstGeom>
            <a:noFill/>
            <a:ln w="9525">
              <a:noFill/>
              <a:miter lim="800000"/>
              <a:headEnd/>
              <a:tailEnd/>
            </a:ln>
            <a:effectLst/>
          </p:spPr>
          <p:txBody>
            <a:bodyPr wrap="none">
              <a:spAutoFit/>
            </a:bodyPr>
            <a:lstStyle/>
            <a:p>
              <a:r>
                <a:rPr lang="en-US" sz="2000" b="1"/>
                <a:t>L</a:t>
              </a:r>
            </a:p>
          </p:txBody>
        </p:sp>
      </p:grpSp>
      <p:grpSp>
        <p:nvGrpSpPr>
          <p:cNvPr id="36876" name="Group 12"/>
          <p:cNvGrpSpPr>
            <a:grpSpLocks/>
          </p:cNvGrpSpPr>
          <p:nvPr/>
        </p:nvGrpSpPr>
        <p:grpSpPr bwMode="auto">
          <a:xfrm>
            <a:off x="7391400" y="2667000"/>
            <a:ext cx="304800" cy="381000"/>
            <a:chOff x="4656" y="1680"/>
            <a:chExt cx="192" cy="240"/>
          </a:xfrm>
        </p:grpSpPr>
        <p:sp>
          <p:nvSpPr>
            <p:cNvPr id="36877" name="AutoShape 13"/>
            <p:cNvSpPr>
              <a:spLocks noChangeArrowheads="1"/>
            </p:cNvSpPr>
            <p:nvPr/>
          </p:nvSpPr>
          <p:spPr bwMode="auto">
            <a:xfrm rot="10800000">
              <a:off x="4656" y="1680"/>
              <a:ext cx="144" cy="96"/>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36878" name="Line 14"/>
            <p:cNvSpPr>
              <a:spLocks noChangeShapeType="1"/>
            </p:cNvSpPr>
            <p:nvPr/>
          </p:nvSpPr>
          <p:spPr bwMode="auto">
            <a:xfrm>
              <a:off x="4656" y="1824"/>
              <a:ext cx="192" cy="0"/>
            </a:xfrm>
            <a:prstGeom prst="line">
              <a:avLst/>
            </a:prstGeom>
            <a:noFill/>
            <a:ln w="9525">
              <a:solidFill>
                <a:schemeClr val="accent2"/>
              </a:solidFill>
              <a:round/>
              <a:headEnd/>
              <a:tailEnd/>
            </a:ln>
            <a:effectLst/>
          </p:spPr>
          <p:txBody>
            <a:bodyPr wrap="none" anchor="ctr"/>
            <a:lstStyle/>
            <a:p>
              <a:endParaRPr lang="en-US"/>
            </a:p>
          </p:txBody>
        </p:sp>
        <p:sp>
          <p:nvSpPr>
            <p:cNvPr id="36879" name="Line 15"/>
            <p:cNvSpPr>
              <a:spLocks noChangeShapeType="1"/>
            </p:cNvSpPr>
            <p:nvPr/>
          </p:nvSpPr>
          <p:spPr bwMode="auto">
            <a:xfrm>
              <a:off x="4704" y="1872"/>
              <a:ext cx="96" cy="0"/>
            </a:xfrm>
            <a:prstGeom prst="line">
              <a:avLst/>
            </a:prstGeom>
            <a:noFill/>
            <a:ln w="9525">
              <a:solidFill>
                <a:schemeClr val="accent2"/>
              </a:solidFill>
              <a:round/>
              <a:headEnd/>
              <a:tailEnd/>
            </a:ln>
            <a:effectLst/>
          </p:spPr>
          <p:txBody>
            <a:bodyPr wrap="none" anchor="ctr"/>
            <a:lstStyle/>
            <a:p>
              <a:endParaRPr lang="en-US"/>
            </a:p>
          </p:txBody>
        </p:sp>
        <p:sp>
          <p:nvSpPr>
            <p:cNvPr id="36880" name="Line 16"/>
            <p:cNvSpPr>
              <a:spLocks noChangeShapeType="1"/>
            </p:cNvSpPr>
            <p:nvPr/>
          </p:nvSpPr>
          <p:spPr bwMode="auto">
            <a:xfrm>
              <a:off x="4704" y="1920"/>
              <a:ext cx="96" cy="0"/>
            </a:xfrm>
            <a:prstGeom prst="line">
              <a:avLst/>
            </a:prstGeom>
            <a:noFill/>
            <a:ln w="9525">
              <a:solidFill>
                <a:schemeClr val="accent2"/>
              </a:solidFill>
              <a:round/>
              <a:headEnd/>
              <a:tailEnd/>
            </a:ln>
            <a:effectLst/>
          </p:spPr>
          <p:txBody>
            <a:bodyPr wrap="none" anchor="ctr"/>
            <a:lstStyle/>
            <a:p>
              <a:endParaRPr lang="en-US"/>
            </a:p>
          </p:txBody>
        </p:sp>
      </p:grpSp>
      <p:sp>
        <p:nvSpPr>
          <p:cNvPr id="36881" name="Text Box 17"/>
          <p:cNvSpPr txBox="1">
            <a:spLocks noChangeArrowheads="1"/>
          </p:cNvSpPr>
          <p:nvPr/>
        </p:nvSpPr>
        <p:spPr bwMode="auto">
          <a:xfrm>
            <a:off x="4724400" y="4784725"/>
            <a:ext cx="368300" cy="396875"/>
          </a:xfrm>
          <a:prstGeom prst="rect">
            <a:avLst/>
          </a:prstGeom>
          <a:noFill/>
          <a:ln w="9525">
            <a:noFill/>
            <a:miter lim="800000"/>
            <a:headEnd/>
            <a:tailEnd/>
          </a:ln>
          <a:effectLst/>
        </p:spPr>
        <p:txBody>
          <a:bodyPr wrap="none">
            <a:spAutoFit/>
          </a:bodyPr>
          <a:lstStyle/>
          <a:p>
            <a:r>
              <a:rPr lang="en-US" sz="2000"/>
              <a:t>K</a:t>
            </a:r>
          </a:p>
        </p:txBody>
      </p:sp>
      <p:sp>
        <p:nvSpPr>
          <p:cNvPr id="36882" name="AutoShape 18"/>
          <p:cNvSpPr>
            <a:spLocks noChangeArrowheads="1"/>
          </p:cNvSpPr>
          <p:nvPr/>
        </p:nvSpPr>
        <p:spPr bwMode="auto">
          <a:xfrm>
            <a:off x="4724400" y="4800600"/>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nvGrpSpPr>
          <p:cNvPr id="36903" name="Group 39"/>
          <p:cNvGrpSpPr>
            <a:grpSpLocks/>
          </p:cNvGrpSpPr>
          <p:nvPr/>
        </p:nvGrpSpPr>
        <p:grpSpPr bwMode="auto">
          <a:xfrm>
            <a:off x="365125" y="166688"/>
            <a:ext cx="6483350" cy="2576512"/>
            <a:chOff x="230" y="105"/>
            <a:chExt cx="4084" cy="1623"/>
          </a:xfrm>
        </p:grpSpPr>
        <p:sp>
          <p:nvSpPr>
            <p:cNvPr id="36887" name="Rectangle 23"/>
            <p:cNvSpPr>
              <a:spLocks noChangeArrowheads="1"/>
            </p:cNvSpPr>
            <p:nvPr/>
          </p:nvSpPr>
          <p:spPr bwMode="auto">
            <a:xfrm>
              <a:off x="2880" y="1392"/>
              <a:ext cx="336" cy="336"/>
            </a:xfrm>
            <a:prstGeom prst="rect">
              <a:avLst/>
            </a:prstGeom>
            <a:solidFill>
              <a:srgbClr val="FFFF00"/>
            </a:solidFill>
            <a:ln w="3175">
              <a:solidFill>
                <a:schemeClr val="tx1"/>
              </a:solidFill>
              <a:miter lim="800000"/>
              <a:headEnd/>
              <a:tailEnd/>
            </a:ln>
            <a:effectLst/>
          </p:spPr>
          <p:txBody>
            <a:bodyPr wrap="none" anchor="ctr"/>
            <a:lstStyle/>
            <a:p>
              <a:pPr algn="ctr">
                <a:buFontTx/>
                <a:buChar char="•"/>
              </a:pPr>
              <a:r>
                <a:rPr lang="en-US" sz="2000"/>
                <a:t>g</a:t>
              </a:r>
            </a:p>
          </p:txBody>
        </p:sp>
        <p:sp>
          <p:nvSpPr>
            <p:cNvPr id="36892" name="Text Box 28"/>
            <p:cNvSpPr txBox="1">
              <a:spLocks noChangeArrowheads="1"/>
            </p:cNvSpPr>
            <p:nvPr/>
          </p:nvSpPr>
          <p:spPr bwMode="auto">
            <a:xfrm>
              <a:off x="230" y="105"/>
              <a:ext cx="4084" cy="250"/>
            </a:xfrm>
            <a:prstGeom prst="rect">
              <a:avLst/>
            </a:prstGeom>
            <a:noFill/>
            <a:ln w="9525">
              <a:noFill/>
              <a:miter lim="800000"/>
              <a:headEnd/>
              <a:tailEnd/>
            </a:ln>
            <a:effectLst/>
          </p:spPr>
          <p:txBody>
            <a:bodyPr wrap="none">
              <a:spAutoFit/>
            </a:bodyPr>
            <a:lstStyle/>
            <a:p>
              <a:r>
                <a:rPr lang="en-US" sz="2000"/>
                <a:t>Let’s first consider a weight added directly over the centerline</a:t>
              </a:r>
            </a:p>
          </p:txBody>
        </p:sp>
      </p:grpSp>
      <p:grpSp>
        <p:nvGrpSpPr>
          <p:cNvPr id="36883" name="Group 19"/>
          <p:cNvGrpSpPr>
            <a:grpSpLocks/>
          </p:cNvGrpSpPr>
          <p:nvPr/>
        </p:nvGrpSpPr>
        <p:grpSpPr bwMode="auto">
          <a:xfrm>
            <a:off x="4746625" y="3460750"/>
            <a:ext cx="460375" cy="336550"/>
            <a:chOff x="2976" y="2132"/>
            <a:chExt cx="290" cy="212"/>
          </a:xfrm>
        </p:grpSpPr>
        <p:sp>
          <p:nvSpPr>
            <p:cNvPr id="36884" name="Text Box 20"/>
            <p:cNvSpPr txBox="1">
              <a:spLocks noChangeArrowheads="1"/>
            </p:cNvSpPr>
            <p:nvPr/>
          </p:nvSpPr>
          <p:spPr bwMode="auto">
            <a:xfrm>
              <a:off x="3014" y="2132"/>
              <a:ext cx="252" cy="212"/>
            </a:xfrm>
            <a:prstGeom prst="rect">
              <a:avLst/>
            </a:prstGeom>
            <a:noFill/>
            <a:ln w="9525">
              <a:noFill/>
              <a:miter lim="800000"/>
              <a:headEnd/>
              <a:tailEnd/>
            </a:ln>
            <a:effectLst/>
          </p:spPr>
          <p:txBody>
            <a:bodyPr wrap="none">
              <a:spAutoFit/>
            </a:bodyPr>
            <a:lstStyle/>
            <a:p>
              <a:r>
                <a:rPr lang="en-US" sz="1600"/>
                <a:t>G</a:t>
              </a:r>
              <a:r>
                <a:rPr lang="en-US" sz="1600" i="1" baseline="-25000"/>
                <a:t>0</a:t>
              </a:r>
              <a:endParaRPr lang="en-US" sz="1600"/>
            </a:p>
          </p:txBody>
        </p:sp>
        <p:sp>
          <p:nvSpPr>
            <p:cNvPr id="36885" name="AutoShape 21"/>
            <p:cNvSpPr>
              <a:spLocks noChangeArrowheads="1"/>
            </p:cNvSpPr>
            <p:nvPr/>
          </p:nvSpPr>
          <p:spPr bwMode="auto">
            <a:xfrm>
              <a:off x="2976" y="2237"/>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grpSp>
        <p:nvGrpSpPr>
          <p:cNvPr id="36907" name="Group 43"/>
          <p:cNvGrpSpPr>
            <a:grpSpLocks/>
          </p:cNvGrpSpPr>
          <p:nvPr/>
        </p:nvGrpSpPr>
        <p:grpSpPr bwMode="auto">
          <a:xfrm>
            <a:off x="2787650" y="3657600"/>
            <a:ext cx="5975350" cy="2819400"/>
            <a:chOff x="1756" y="2304"/>
            <a:chExt cx="3764" cy="1776"/>
          </a:xfrm>
        </p:grpSpPr>
        <p:sp>
          <p:nvSpPr>
            <p:cNvPr id="36896" name="Text Box 32"/>
            <p:cNvSpPr txBox="1">
              <a:spLocks noChangeArrowheads="1"/>
            </p:cNvSpPr>
            <p:nvPr/>
          </p:nvSpPr>
          <p:spPr bwMode="auto">
            <a:xfrm>
              <a:off x="1756" y="3830"/>
              <a:ext cx="3764" cy="250"/>
            </a:xfrm>
            <a:prstGeom prst="rect">
              <a:avLst/>
            </a:prstGeom>
            <a:noFill/>
            <a:ln w="9525">
              <a:noFill/>
              <a:miter lim="800000"/>
              <a:headEnd/>
              <a:tailEnd/>
            </a:ln>
            <a:effectLst/>
          </p:spPr>
          <p:txBody>
            <a:bodyPr wrap="none">
              <a:spAutoFit/>
            </a:bodyPr>
            <a:lstStyle/>
            <a:p>
              <a:r>
                <a:rPr lang="en-US" sz="2000"/>
                <a:t> … Causing a change in the VERTICAL distance, or KG</a:t>
              </a:r>
            </a:p>
          </p:txBody>
        </p:sp>
        <p:sp>
          <p:nvSpPr>
            <p:cNvPr id="36897" name="Line 33"/>
            <p:cNvSpPr>
              <a:spLocks noChangeShapeType="1"/>
            </p:cNvSpPr>
            <p:nvPr/>
          </p:nvSpPr>
          <p:spPr bwMode="auto">
            <a:xfrm flipH="1">
              <a:off x="2544" y="2304"/>
              <a:ext cx="384" cy="0"/>
            </a:xfrm>
            <a:prstGeom prst="line">
              <a:avLst/>
            </a:prstGeom>
            <a:noFill/>
            <a:ln w="9525">
              <a:solidFill>
                <a:schemeClr val="tx1"/>
              </a:solidFill>
              <a:round/>
              <a:headEnd/>
              <a:tailEnd/>
            </a:ln>
            <a:effectLst/>
          </p:spPr>
          <p:txBody>
            <a:bodyPr wrap="none" anchor="ctr"/>
            <a:lstStyle/>
            <a:p>
              <a:endParaRPr lang="en-US"/>
            </a:p>
          </p:txBody>
        </p:sp>
        <p:sp>
          <p:nvSpPr>
            <p:cNvPr id="36899" name="Line 35"/>
            <p:cNvSpPr>
              <a:spLocks noChangeShapeType="1"/>
            </p:cNvSpPr>
            <p:nvPr/>
          </p:nvSpPr>
          <p:spPr bwMode="auto">
            <a:xfrm>
              <a:off x="2592" y="2304"/>
              <a:ext cx="0" cy="768"/>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36901" name="Text Box 37"/>
            <p:cNvSpPr txBox="1">
              <a:spLocks noChangeArrowheads="1"/>
            </p:cNvSpPr>
            <p:nvPr/>
          </p:nvSpPr>
          <p:spPr bwMode="auto">
            <a:xfrm>
              <a:off x="2193" y="2448"/>
              <a:ext cx="447" cy="231"/>
            </a:xfrm>
            <a:prstGeom prst="rect">
              <a:avLst/>
            </a:prstGeom>
            <a:noFill/>
            <a:ln w="9525">
              <a:noFill/>
              <a:miter lim="800000"/>
              <a:headEnd/>
              <a:tailEnd/>
            </a:ln>
            <a:effectLst/>
          </p:spPr>
          <p:txBody>
            <a:bodyPr wrap="none">
              <a:spAutoFit/>
            </a:bodyPr>
            <a:lstStyle/>
            <a:p>
              <a:r>
                <a:rPr lang="en-US"/>
                <a:t>KG</a:t>
              </a:r>
              <a:r>
                <a:rPr lang="en-US" baseline="-25000"/>
                <a:t>old</a:t>
              </a:r>
              <a:endParaRPr lang="en-US"/>
            </a:p>
          </p:txBody>
        </p:sp>
      </p:grpSp>
      <p:grpSp>
        <p:nvGrpSpPr>
          <p:cNvPr id="36905" name="Group 41"/>
          <p:cNvGrpSpPr>
            <a:grpSpLocks/>
          </p:cNvGrpSpPr>
          <p:nvPr/>
        </p:nvGrpSpPr>
        <p:grpSpPr bwMode="auto">
          <a:xfrm>
            <a:off x="609600" y="533400"/>
            <a:ext cx="7726363" cy="4329113"/>
            <a:chOff x="384" y="336"/>
            <a:chExt cx="4867" cy="2727"/>
          </a:xfrm>
        </p:grpSpPr>
        <p:grpSp>
          <p:nvGrpSpPr>
            <p:cNvPr id="36889" name="Group 25"/>
            <p:cNvGrpSpPr>
              <a:grpSpLocks/>
            </p:cNvGrpSpPr>
            <p:nvPr/>
          </p:nvGrpSpPr>
          <p:grpSpPr bwMode="auto">
            <a:xfrm>
              <a:off x="2986" y="1926"/>
              <a:ext cx="326" cy="231"/>
              <a:chOff x="2976" y="2117"/>
              <a:chExt cx="212" cy="231"/>
            </a:xfrm>
          </p:grpSpPr>
          <p:sp>
            <p:nvSpPr>
              <p:cNvPr id="36890" name="Text Box 26"/>
              <p:cNvSpPr txBox="1">
                <a:spLocks noChangeArrowheads="1"/>
              </p:cNvSpPr>
              <p:nvPr/>
            </p:nvSpPr>
            <p:spPr bwMode="auto">
              <a:xfrm>
                <a:off x="3014" y="2117"/>
                <a:ext cx="174" cy="231"/>
              </a:xfrm>
              <a:prstGeom prst="rect">
                <a:avLst/>
              </a:prstGeom>
              <a:noFill/>
              <a:ln w="9525">
                <a:noFill/>
                <a:miter lim="800000"/>
                <a:headEnd/>
                <a:tailEnd/>
              </a:ln>
              <a:effectLst/>
            </p:spPr>
            <p:txBody>
              <a:bodyPr wrap="none">
                <a:spAutoFit/>
              </a:bodyPr>
              <a:lstStyle/>
              <a:p>
                <a:r>
                  <a:rPr lang="en-US"/>
                  <a:t>G</a:t>
                </a:r>
                <a:r>
                  <a:rPr lang="en-US" i="1" baseline="-25000"/>
                  <a:t>1</a:t>
                </a:r>
                <a:endParaRPr lang="en-US"/>
              </a:p>
            </p:txBody>
          </p:sp>
          <p:sp>
            <p:nvSpPr>
              <p:cNvPr id="36891" name="AutoShape 27"/>
              <p:cNvSpPr>
                <a:spLocks noChangeArrowheads="1"/>
              </p:cNvSpPr>
              <p:nvPr/>
            </p:nvSpPr>
            <p:spPr bwMode="auto">
              <a:xfrm>
                <a:off x="2976" y="2237"/>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
          <p:nvSpPr>
            <p:cNvPr id="36893" name="Text Box 29"/>
            <p:cNvSpPr txBox="1">
              <a:spLocks noChangeArrowheads="1"/>
            </p:cNvSpPr>
            <p:nvPr/>
          </p:nvSpPr>
          <p:spPr bwMode="auto">
            <a:xfrm>
              <a:off x="384" y="336"/>
              <a:ext cx="4867" cy="250"/>
            </a:xfrm>
            <a:prstGeom prst="rect">
              <a:avLst/>
            </a:prstGeom>
            <a:noFill/>
            <a:ln w="9525">
              <a:noFill/>
              <a:miter lim="800000"/>
              <a:headEnd/>
              <a:tailEnd/>
            </a:ln>
            <a:effectLst/>
          </p:spPr>
          <p:txBody>
            <a:bodyPr wrap="none">
              <a:spAutoFit/>
            </a:bodyPr>
            <a:lstStyle/>
            <a:p>
              <a:r>
                <a:rPr lang="en-US" sz="2000" dirty="0"/>
                <a:t> This will cause </a:t>
              </a:r>
              <a:r>
                <a:rPr lang="en-US" sz="2000" dirty="0" smtClean="0"/>
                <a:t>the </a:t>
              </a:r>
              <a:r>
                <a:rPr lang="en-US" sz="2000" dirty="0"/>
                <a:t>location of the CG to move TOWARD the weight ...</a:t>
              </a:r>
            </a:p>
          </p:txBody>
        </p:sp>
        <p:sp>
          <p:nvSpPr>
            <p:cNvPr id="36898" name="Line 34"/>
            <p:cNvSpPr>
              <a:spLocks noChangeShapeType="1"/>
            </p:cNvSpPr>
            <p:nvPr/>
          </p:nvSpPr>
          <p:spPr bwMode="auto">
            <a:xfrm flipH="1">
              <a:off x="1978" y="2055"/>
              <a:ext cx="960" cy="0"/>
            </a:xfrm>
            <a:prstGeom prst="line">
              <a:avLst/>
            </a:prstGeom>
            <a:noFill/>
            <a:ln w="9525">
              <a:solidFill>
                <a:schemeClr val="tx1"/>
              </a:solidFill>
              <a:round/>
              <a:headEnd/>
              <a:tailEnd/>
            </a:ln>
            <a:effectLst/>
          </p:spPr>
          <p:txBody>
            <a:bodyPr wrap="none" anchor="ctr"/>
            <a:lstStyle/>
            <a:p>
              <a:endParaRPr lang="en-US"/>
            </a:p>
          </p:txBody>
        </p:sp>
        <p:sp>
          <p:nvSpPr>
            <p:cNvPr id="36900" name="Line 36"/>
            <p:cNvSpPr>
              <a:spLocks noChangeShapeType="1"/>
            </p:cNvSpPr>
            <p:nvPr/>
          </p:nvSpPr>
          <p:spPr bwMode="auto">
            <a:xfrm>
              <a:off x="2026" y="2055"/>
              <a:ext cx="0" cy="1008"/>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36902" name="Text Box 38"/>
            <p:cNvSpPr txBox="1">
              <a:spLocks noChangeArrowheads="1"/>
            </p:cNvSpPr>
            <p:nvPr/>
          </p:nvSpPr>
          <p:spPr bwMode="auto">
            <a:xfrm>
              <a:off x="1594" y="2487"/>
              <a:ext cx="484" cy="231"/>
            </a:xfrm>
            <a:prstGeom prst="rect">
              <a:avLst/>
            </a:prstGeom>
            <a:noFill/>
            <a:ln w="9525">
              <a:noFill/>
              <a:miter lim="800000"/>
              <a:headEnd/>
              <a:tailEnd/>
            </a:ln>
            <a:effectLst/>
          </p:spPr>
          <p:txBody>
            <a:bodyPr>
              <a:spAutoFit/>
            </a:bodyPr>
            <a:lstStyle/>
            <a:p>
              <a:r>
                <a:rPr lang="en-US"/>
                <a:t>KG</a:t>
              </a:r>
              <a:r>
                <a:rPr lang="en-US" baseline="-25000"/>
                <a:t>new</a:t>
              </a:r>
              <a:endParaRPr lang="en-US"/>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p:cNvSpPr>
            <a:spLocks noChangeAspect="1" noChangeArrowheads="1"/>
          </p:cNvSpPr>
          <p:nvPr/>
        </p:nvSpPr>
        <p:spPr bwMode="auto">
          <a:xfrm rot="5400000">
            <a:off x="3486150" y="1720850"/>
            <a:ext cx="2286000" cy="2336800"/>
          </a:xfrm>
          <a:prstGeom prst="flowChartDelay">
            <a:avLst/>
          </a:prstGeom>
          <a:noFill/>
          <a:ln w="12700">
            <a:solidFill>
              <a:schemeClr val="tx1"/>
            </a:solidFill>
            <a:miter lim="800000"/>
            <a:headEnd/>
            <a:tailEnd/>
          </a:ln>
          <a:effectLst/>
        </p:spPr>
        <p:txBody>
          <a:bodyPr wrap="none" anchor="ctr"/>
          <a:lstStyle/>
          <a:p>
            <a:endParaRPr lang="en-US"/>
          </a:p>
        </p:txBody>
      </p:sp>
      <p:sp>
        <p:nvSpPr>
          <p:cNvPr id="39939" name="Line 3"/>
          <p:cNvSpPr>
            <a:spLocks noChangeAspect="1" noChangeShapeType="1"/>
          </p:cNvSpPr>
          <p:nvPr/>
        </p:nvSpPr>
        <p:spPr bwMode="auto">
          <a:xfrm>
            <a:off x="2057400" y="2265363"/>
            <a:ext cx="5040313" cy="1587"/>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39940" name="Line 4"/>
          <p:cNvSpPr>
            <a:spLocks noChangeAspect="1" noChangeShapeType="1"/>
          </p:cNvSpPr>
          <p:nvPr/>
        </p:nvSpPr>
        <p:spPr bwMode="auto">
          <a:xfrm>
            <a:off x="4654550" y="1174750"/>
            <a:ext cx="1588" cy="3168650"/>
          </a:xfrm>
          <a:prstGeom prst="line">
            <a:avLst/>
          </a:prstGeom>
          <a:noFill/>
          <a:ln w="9525">
            <a:solidFill>
              <a:schemeClr val="tx1"/>
            </a:solidFill>
            <a:prstDash val="dash"/>
            <a:round/>
            <a:headEnd/>
            <a:tailEnd/>
          </a:ln>
          <a:effectLst/>
        </p:spPr>
        <p:txBody>
          <a:bodyPr wrap="none" anchor="ctr"/>
          <a:lstStyle/>
          <a:p>
            <a:endParaRPr lang="en-US"/>
          </a:p>
        </p:txBody>
      </p:sp>
      <p:sp>
        <p:nvSpPr>
          <p:cNvPr id="39941" name="Line 5"/>
          <p:cNvSpPr>
            <a:spLocks noChangeAspect="1" noChangeShapeType="1"/>
          </p:cNvSpPr>
          <p:nvPr/>
        </p:nvSpPr>
        <p:spPr bwMode="auto">
          <a:xfrm>
            <a:off x="3251200" y="4032250"/>
            <a:ext cx="2703513" cy="0"/>
          </a:xfrm>
          <a:prstGeom prst="line">
            <a:avLst/>
          </a:prstGeom>
          <a:noFill/>
          <a:ln w="9525">
            <a:solidFill>
              <a:schemeClr val="tx1"/>
            </a:solidFill>
            <a:round/>
            <a:headEnd/>
            <a:tailEnd/>
          </a:ln>
          <a:effectLst/>
        </p:spPr>
        <p:txBody>
          <a:bodyPr wrap="none" anchor="ctr"/>
          <a:lstStyle/>
          <a:p>
            <a:endParaRPr lang="en-US"/>
          </a:p>
        </p:txBody>
      </p:sp>
      <p:sp>
        <p:nvSpPr>
          <p:cNvPr id="39942" name="Text Box 6"/>
          <p:cNvSpPr txBox="1">
            <a:spLocks noChangeAspect="1" noChangeArrowheads="1"/>
          </p:cNvSpPr>
          <p:nvPr/>
        </p:nvSpPr>
        <p:spPr bwMode="auto">
          <a:xfrm>
            <a:off x="4465638" y="4316413"/>
            <a:ext cx="388937" cy="396875"/>
          </a:xfrm>
          <a:prstGeom prst="rect">
            <a:avLst/>
          </a:prstGeom>
          <a:noFill/>
          <a:ln w="9525">
            <a:noFill/>
            <a:miter lim="800000"/>
            <a:headEnd/>
            <a:tailEnd/>
          </a:ln>
          <a:effectLst/>
        </p:spPr>
        <p:txBody>
          <a:bodyPr>
            <a:spAutoFit/>
          </a:bodyPr>
          <a:lstStyle/>
          <a:p>
            <a:r>
              <a:rPr lang="en-US" sz="2000" b="1"/>
              <a:t>C</a:t>
            </a:r>
          </a:p>
        </p:txBody>
      </p:sp>
      <p:sp>
        <p:nvSpPr>
          <p:cNvPr id="39943" name="Text Box 7"/>
          <p:cNvSpPr txBox="1">
            <a:spLocks noChangeAspect="1" noChangeArrowheads="1"/>
          </p:cNvSpPr>
          <p:nvPr/>
        </p:nvSpPr>
        <p:spPr bwMode="auto">
          <a:xfrm>
            <a:off x="4567238" y="4403725"/>
            <a:ext cx="501650" cy="396875"/>
          </a:xfrm>
          <a:prstGeom prst="rect">
            <a:avLst/>
          </a:prstGeom>
          <a:noFill/>
          <a:ln w="9525">
            <a:noFill/>
            <a:miter lim="800000"/>
            <a:headEnd/>
            <a:tailEnd/>
          </a:ln>
          <a:effectLst/>
        </p:spPr>
        <p:txBody>
          <a:bodyPr>
            <a:spAutoFit/>
          </a:bodyPr>
          <a:lstStyle/>
          <a:p>
            <a:r>
              <a:rPr lang="en-US" sz="2000" b="1"/>
              <a:t>L</a:t>
            </a:r>
          </a:p>
        </p:txBody>
      </p:sp>
      <p:sp>
        <p:nvSpPr>
          <p:cNvPr id="39944" name="Text Box 8"/>
          <p:cNvSpPr txBox="1">
            <a:spLocks noChangeAspect="1" noChangeArrowheads="1"/>
          </p:cNvSpPr>
          <p:nvPr/>
        </p:nvSpPr>
        <p:spPr bwMode="auto">
          <a:xfrm>
            <a:off x="5919788" y="3857625"/>
            <a:ext cx="354012" cy="396875"/>
          </a:xfrm>
          <a:prstGeom prst="rect">
            <a:avLst/>
          </a:prstGeom>
          <a:noFill/>
          <a:ln w="9525">
            <a:noFill/>
            <a:miter lim="800000"/>
            <a:headEnd/>
            <a:tailEnd/>
          </a:ln>
          <a:effectLst/>
        </p:spPr>
        <p:txBody>
          <a:bodyPr wrap="none">
            <a:spAutoFit/>
          </a:bodyPr>
          <a:lstStyle/>
          <a:p>
            <a:r>
              <a:rPr lang="en-US" sz="2000" b="1"/>
              <a:t>B</a:t>
            </a:r>
          </a:p>
        </p:txBody>
      </p:sp>
      <p:sp>
        <p:nvSpPr>
          <p:cNvPr id="39945" name="Text Box 9"/>
          <p:cNvSpPr txBox="1">
            <a:spLocks noChangeAspect="1" noChangeArrowheads="1"/>
          </p:cNvSpPr>
          <p:nvPr/>
        </p:nvSpPr>
        <p:spPr bwMode="auto">
          <a:xfrm>
            <a:off x="5984875" y="3924300"/>
            <a:ext cx="354013" cy="396875"/>
          </a:xfrm>
          <a:prstGeom prst="rect">
            <a:avLst/>
          </a:prstGeom>
          <a:noFill/>
          <a:ln w="9525">
            <a:noFill/>
            <a:miter lim="800000"/>
            <a:headEnd/>
            <a:tailEnd/>
          </a:ln>
          <a:effectLst/>
        </p:spPr>
        <p:txBody>
          <a:bodyPr wrap="none">
            <a:spAutoFit/>
          </a:bodyPr>
          <a:lstStyle/>
          <a:p>
            <a:r>
              <a:rPr lang="en-US" sz="2000" b="1"/>
              <a:t>L</a:t>
            </a:r>
          </a:p>
        </p:txBody>
      </p:sp>
      <p:sp>
        <p:nvSpPr>
          <p:cNvPr id="39946" name="AutoShape 10"/>
          <p:cNvSpPr>
            <a:spLocks noChangeAspect="1" noChangeArrowheads="1"/>
          </p:cNvSpPr>
          <p:nvPr/>
        </p:nvSpPr>
        <p:spPr bwMode="auto">
          <a:xfrm rot="10800000">
            <a:off x="6900863" y="2155825"/>
            <a:ext cx="196850" cy="131763"/>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39947" name="Line 11"/>
          <p:cNvSpPr>
            <a:spLocks noChangeAspect="1" noChangeShapeType="1"/>
          </p:cNvSpPr>
          <p:nvPr/>
        </p:nvSpPr>
        <p:spPr bwMode="auto">
          <a:xfrm>
            <a:off x="6900863" y="2352675"/>
            <a:ext cx="261937" cy="0"/>
          </a:xfrm>
          <a:prstGeom prst="line">
            <a:avLst/>
          </a:prstGeom>
          <a:noFill/>
          <a:ln w="9525">
            <a:solidFill>
              <a:schemeClr val="accent2"/>
            </a:solidFill>
            <a:round/>
            <a:headEnd/>
            <a:tailEnd/>
          </a:ln>
          <a:effectLst/>
        </p:spPr>
        <p:txBody>
          <a:bodyPr wrap="none" anchor="ctr"/>
          <a:lstStyle/>
          <a:p>
            <a:endParaRPr lang="en-US"/>
          </a:p>
        </p:txBody>
      </p:sp>
      <p:sp>
        <p:nvSpPr>
          <p:cNvPr id="39948" name="Line 12"/>
          <p:cNvSpPr>
            <a:spLocks noChangeAspect="1" noChangeShapeType="1"/>
          </p:cNvSpPr>
          <p:nvPr/>
        </p:nvSpPr>
        <p:spPr bwMode="auto">
          <a:xfrm>
            <a:off x="6965950" y="2417763"/>
            <a:ext cx="131763" cy="0"/>
          </a:xfrm>
          <a:prstGeom prst="line">
            <a:avLst/>
          </a:prstGeom>
          <a:noFill/>
          <a:ln w="9525">
            <a:solidFill>
              <a:schemeClr val="accent2"/>
            </a:solidFill>
            <a:round/>
            <a:headEnd/>
            <a:tailEnd/>
          </a:ln>
          <a:effectLst/>
        </p:spPr>
        <p:txBody>
          <a:bodyPr wrap="none" anchor="ctr"/>
          <a:lstStyle/>
          <a:p>
            <a:endParaRPr lang="en-US"/>
          </a:p>
        </p:txBody>
      </p:sp>
      <p:sp>
        <p:nvSpPr>
          <p:cNvPr id="39949" name="Line 13"/>
          <p:cNvSpPr>
            <a:spLocks noChangeAspect="1" noChangeShapeType="1"/>
          </p:cNvSpPr>
          <p:nvPr/>
        </p:nvSpPr>
        <p:spPr bwMode="auto">
          <a:xfrm>
            <a:off x="6965950" y="2484438"/>
            <a:ext cx="131763" cy="0"/>
          </a:xfrm>
          <a:prstGeom prst="line">
            <a:avLst/>
          </a:prstGeom>
          <a:noFill/>
          <a:ln w="9525">
            <a:solidFill>
              <a:schemeClr val="accent2"/>
            </a:solidFill>
            <a:round/>
            <a:headEnd/>
            <a:tailEnd/>
          </a:ln>
          <a:effectLst/>
        </p:spPr>
        <p:txBody>
          <a:bodyPr wrap="none" anchor="ctr"/>
          <a:lstStyle/>
          <a:p>
            <a:endParaRPr lang="en-US"/>
          </a:p>
        </p:txBody>
      </p:sp>
      <p:sp>
        <p:nvSpPr>
          <p:cNvPr id="39950" name="Text Box 14"/>
          <p:cNvSpPr txBox="1">
            <a:spLocks noChangeAspect="1" noChangeArrowheads="1"/>
          </p:cNvSpPr>
          <p:nvPr/>
        </p:nvSpPr>
        <p:spPr bwMode="auto">
          <a:xfrm>
            <a:off x="4610100" y="3973513"/>
            <a:ext cx="368300" cy="396875"/>
          </a:xfrm>
          <a:prstGeom prst="rect">
            <a:avLst/>
          </a:prstGeom>
          <a:noFill/>
          <a:ln w="9525">
            <a:noFill/>
            <a:miter lim="800000"/>
            <a:headEnd/>
            <a:tailEnd/>
          </a:ln>
          <a:effectLst/>
        </p:spPr>
        <p:txBody>
          <a:bodyPr wrap="none">
            <a:spAutoFit/>
          </a:bodyPr>
          <a:lstStyle/>
          <a:p>
            <a:r>
              <a:rPr lang="en-US" sz="2000"/>
              <a:t>K</a:t>
            </a:r>
          </a:p>
        </p:txBody>
      </p:sp>
      <p:sp>
        <p:nvSpPr>
          <p:cNvPr id="39951" name="AutoShape 15"/>
          <p:cNvSpPr>
            <a:spLocks noChangeAspect="1" noChangeArrowheads="1"/>
          </p:cNvSpPr>
          <p:nvPr/>
        </p:nvSpPr>
        <p:spPr bwMode="auto">
          <a:xfrm>
            <a:off x="4610100" y="3989388"/>
            <a:ext cx="65088" cy="6508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39952" name="Text Box 16"/>
          <p:cNvSpPr txBox="1">
            <a:spLocks noChangeAspect="1" noChangeArrowheads="1"/>
          </p:cNvSpPr>
          <p:nvPr/>
        </p:nvSpPr>
        <p:spPr bwMode="auto">
          <a:xfrm>
            <a:off x="4681538" y="2838450"/>
            <a:ext cx="400050" cy="336550"/>
          </a:xfrm>
          <a:prstGeom prst="rect">
            <a:avLst/>
          </a:prstGeom>
          <a:noFill/>
          <a:ln w="9525">
            <a:noFill/>
            <a:miter lim="800000"/>
            <a:headEnd/>
            <a:tailEnd/>
          </a:ln>
          <a:effectLst/>
        </p:spPr>
        <p:txBody>
          <a:bodyPr wrap="none">
            <a:spAutoFit/>
          </a:bodyPr>
          <a:lstStyle/>
          <a:p>
            <a:r>
              <a:rPr lang="en-US" sz="1600" dirty="0"/>
              <a:t>G</a:t>
            </a:r>
            <a:r>
              <a:rPr lang="en-US" sz="1600" i="1" baseline="-25000" dirty="0"/>
              <a:t>0</a:t>
            </a:r>
            <a:endParaRPr lang="en-US" sz="1600" dirty="0"/>
          </a:p>
        </p:txBody>
      </p:sp>
      <p:sp>
        <p:nvSpPr>
          <p:cNvPr id="39953" name="AutoShape 17"/>
          <p:cNvSpPr>
            <a:spLocks noChangeAspect="1" noChangeArrowheads="1"/>
          </p:cNvSpPr>
          <p:nvPr/>
        </p:nvSpPr>
        <p:spPr bwMode="auto">
          <a:xfrm>
            <a:off x="4629150" y="2981325"/>
            <a:ext cx="65088" cy="6508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39955" name="Text Box 19"/>
          <p:cNvSpPr txBox="1">
            <a:spLocks noChangeAspect="1" noChangeArrowheads="1"/>
          </p:cNvSpPr>
          <p:nvPr/>
        </p:nvSpPr>
        <p:spPr bwMode="auto">
          <a:xfrm>
            <a:off x="4703763" y="2492375"/>
            <a:ext cx="425450" cy="366713"/>
          </a:xfrm>
          <a:prstGeom prst="rect">
            <a:avLst/>
          </a:prstGeom>
          <a:noFill/>
          <a:ln w="9525">
            <a:noFill/>
            <a:miter lim="800000"/>
            <a:headEnd/>
            <a:tailEnd/>
          </a:ln>
          <a:effectLst/>
        </p:spPr>
        <p:txBody>
          <a:bodyPr wrap="none">
            <a:spAutoFit/>
          </a:bodyPr>
          <a:lstStyle/>
          <a:p>
            <a:r>
              <a:rPr lang="en-US"/>
              <a:t>G</a:t>
            </a:r>
            <a:r>
              <a:rPr lang="en-US" i="1" baseline="-25000"/>
              <a:t>1</a:t>
            </a:r>
            <a:endParaRPr lang="en-US"/>
          </a:p>
        </p:txBody>
      </p:sp>
      <p:sp>
        <p:nvSpPr>
          <p:cNvPr id="39956" name="AutoShape 20"/>
          <p:cNvSpPr>
            <a:spLocks noChangeAspect="1" noChangeArrowheads="1"/>
          </p:cNvSpPr>
          <p:nvPr/>
        </p:nvSpPr>
        <p:spPr bwMode="auto">
          <a:xfrm>
            <a:off x="4624388" y="2655888"/>
            <a:ext cx="100012" cy="6508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39964" name="Rectangle 28"/>
          <p:cNvSpPr>
            <a:spLocks noChangeAspect="1" noChangeArrowheads="1"/>
          </p:cNvSpPr>
          <p:nvPr/>
        </p:nvSpPr>
        <p:spPr bwMode="auto">
          <a:xfrm>
            <a:off x="4479925" y="1763713"/>
            <a:ext cx="457200" cy="458787"/>
          </a:xfrm>
          <a:prstGeom prst="rect">
            <a:avLst/>
          </a:prstGeom>
          <a:solidFill>
            <a:srgbClr val="FFFF00"/>
          </a:solidFill>
          <a:ln w="3175">
            <a:solidFill>
              <a:schemeClr val="tx1"/>
            </a:solidFill>
            <a:miter lim="800000"/>
            <a:headEnd/>
            <a:tailEnd/>
          </a:ln>
          <a:effectLst/>
        </p:spPr>
        <p:txBody>
          <a:bodyPr wrap="none" anchor="ctr"/>
          <a:lstStyle/>
          <a:p>
            <a:pPr algn="ctr">
              <a:buFontTx/>
              <a:buChar char="•"/>
            </a:pPr>
            <a:r>
              <a:rPr lang="en-US" sz="2000"/>
              <a:t>g</a:t>
            </a:r>
          </a:p>
        </p:txBody>
      </p:sp>
      <p:grpSp>
        <p:nvGrpSpPr>
          <p:cNvPr id="39995" name="Group 59"/>
          <p:cNvGrpSpPr>
            <a:grpSpLocks/>
          </p:cNvGrpSpPr>
          <p:nvPr/>
        </p:nvGrpSpPr>
        <p:grpSpPr bwMode="auto">
          <a:xfrm>
            <a:off x="1752600" y="4984785"/>
            <a:ext cx="5943600" cy="1339858"/>
            <a:chOff x="1104" y="3140"/>
            <a:chExt cx="3744" cy="844"/>
          </a:xfrm>
        </p:grpSpPr>
        <p:grpSp>
          <p:nvGrpSpPr>
            <p:cNvPr id="39993" name="Group 57"/>
            <p:cNvGrpSpPr>
              <a:grpSpLocks/>
            </p:cNvGrpSpPr>
            <p:nvPr/>
          </p:nvGrpSpPr>
          <p:grpSpPr bwMode="auto">
            <a:xfrm>
              <a:off x="1104" y="3197"/>
              <a:ext cx="3744" cy="787"/>
              <a:chOff x="1104" y="3197"/>
              <a:chExt cx="3744" cy="787"/>
            </a:xfrm>
          </p:grpSpPr>
          <p:sp>
            <p:nvSpPr>
              <p:cNvPr id="39992" name="Rectangle 56"/>
              <p:cNvSpPr>
                <a:spLocks noChangeArrowheads="1"/>
              </p:cNvSpPr>
              <p:nvPr/>
            </p:nvSpPr>
            <p:spPr bwMode="auto">
              <a:xfrm>
                <a:off x="1104" y="3216"/>
                <a:ext cx="3744" cy="768"/>
              </a:xfrm>
              <a:prstGeom prst="rect">
                <a:avLst/>
              </a:prstGeom>
              <a:solidFill>
                <a:srgbClr val="FFFF00"/>
              </a:solidFill>
              <a:ln w="9525">
                <a:solidFill>
                  <a:schemeClr val="tx1"/>
                </a:solidFill>
                <a:miter lim="800000"/>
                <a:headEnd/>
                <a:tailEnd/>
              </a:ln>
              <a:effectLst/>
            </p:spPr>
            <p:txBody>
              <a:bodyPr wrap="none" anchor="ctr"/>
              <a:lstStyle/>
              <a:p>
                <a:pPr algn="ctr"/>
                <a:endParaRPr lang="en-US" sz="2000"/>
              </a:p>
            </p:txBody>
          </p:sp>
          <p:grpSp>
            <p:nvGrpSpPr>
              <p:cNvPr id="39991" name="Group 55"/>
              <p:cNvGrpSpPr>
                <a:grpSpLocks/>
              </p:cNvGrpSpPr>
              <p:nvPr/>
            </p:nvGrpSpPr>
            <p:grpSpPr bwMode="auto">
              <a:xfrm>
                <a:off x="1104" y="3197"/>
                <a:ext cx="3648" cy="782"/>
                <a:chOff x="1104" y="3197"/>
                <a:chExt cx="3648" cy="782"/>
              </a:xfrm>
            </p:grpSpPr>
            <p:sp>
              <p:nvSpPr>
                <p:cNvPr id="39986" name="Rectangle 50"/>
                <p:cNvSpPr>
                  <a:spLocks noChangeArrowheads="1"/>
                </p:cNvSpPr>
                <p:nvPr/>
              </p:nvSpPr>
              <p:spPr bwMode="auto">
                <a:xfrm>
                  <a:off x="1104" y="3197"/>
                  <a:ext cx="1104" cy="327"/>
                </a:xfrm>
                <a:prstGeom prst="rect">
                  <a:avLst/>
                </a:prstGeom>
                <a:noFill/>
                <a:ln w="38100" cmpd="dbl">
                  <a:noFill/>
                  <a:miter lim="800000"/>
                  <a:headEnd/>
                  <a:tailEnd/>
                </a:ln>
                <a:effectLst/>
              </p:spPr>
              <p:txBody>
                <a:bodyPr>
                  <a:spAutoFit/>
                </a:bodyPr>
                <a:lstStyle/>
                <a:p>
                  <a:pPr algn="ctr"/>
                  <a:r>
                    <a:rPr lang="en-US" sz="2800" b="1" dirty="0" err="1"/>
                    <a:t>KG</a:t>
                  </a:r>
                  <a:r>
                    <a:rPr lang="en-US" sz="2800" b="1" baseline="-25000" dirty="0" err="1"/>
                    <a:t>new</a:t>
                  </a:r>
                  <a:r>
                    <a:rPr lang="en-US" sz="2800" b="1" dirty="0"/>
                    <a:t>  =</a:t>
                  </a:r>
                </a:p>
              </p:txBody>
            </p:sp>
            <p:sp>
              <p:nvSpPr>
                <p:cNvPr id="39988" name="Rectangle 52"/>
                <p:cNvSpPr>
                  <a:spLocks noChangeArrowheads="1"/>
                </p:cNvSpPr>
                <p:nvPr/>
              </p:nvSpPr>
              <p:spPr bwMode="auto">
                <a:xfrm>
                  <a:off x="3408" y="3208"/>
                  <a:ext cx="1296" cy="327"/>
                </a:xfrm>
                <a:prstGeom prst="rect">
                  <a:avLst/>
                </a:prstGeom>
                <a:noFill/>
                <a:ln w="38100" cmpd="dbl">
                  <a:noFill/>
                  <a:miter lim="800000"/>
                  <a:headEnd/>
                  <a:tailEnd/>
                </a:ln>
                <a:effectLst/>
              </p:spPr>
              <p:txBody>
                <a:bodyPr>
                  <a:spAutoFit/>
                </a:bodyPr>
                <a:lstStyle/>
                <a:p>
                  <a:pPr algn="ctr"/>
                  <a:r>
                    <a:rPr lang="en-US" sz="2800" b="1" dirty="0"/>
                    <a:t>+  w</a:t>
                  </a:r>
                  <a:r>
                    <a:rPr lang="en-US" sz="2800" b="1" baseline="-25000" dirty="0"/>
                    <a:t>add</a:t>
                  </a:r>
                  <a:r>
                    <a:rPr lang="en-US" sz="2800" b="1" dirty="0"/>
                    <a:t> </a:t>
                  </a:r>
                  <a:r>
                    <a:rPr lang="en-US" sz="2000" b="1" dirty="0">
                      <a:latin typeface="Arial" charset="0"/>
                    </a:rPr>
                    <a:t>x</a:t>
                  </a:r>
                  <a:r>
                    <a:rPr lang="en-US" sz="2800" b="1" dirty="0"/>
                    <a:t> Kg </a:t>
                  </a:r>
                </a:p>
              </p:txBody>
            </p:sp>
            <p:sp>
              <p:nvSpPr>
                <p:cNvPr id="39989" name="Line 53"/>
                <p:cNvSpPr>
                  <a:spLocks noChangeShapeType="1"/>
                </p:cNvSpPr>
                <p:nvPr/>
              </p:nvSpPr>
              <p:spPr bwMode="auto">
                <a:xfrm>
                  <a:off x="2160" y="3572"/>
                  <a:ext cx="2592" cy="0"/>
                </a:xfrm>
                <a:prstGeom prst="line">
                  <a:avLst/>
                </a:prstGeom>
                <a:noFill/>
                <a:ln w="28575">
                  <a:solidFill>
                    <a:schemeClr val="accent2"/>
                  </a:solidFill>
                  <a:round/>
                  <a:headEnd/>
                  <a:tailEnd/>
                </a:ln>
                <a:effectLst/>
              </p:spPr>
              <p:txBody>
                <a:bodyPr wrap="none" anchor="ctr"/>
                <a:lstStyle/>
                <a:p>
                  <a:endParaRPr lang="en-US"/>
                </a:p>
              </p:txBody>
            </p:sp>
            <p:sp>
              <p:nvSpPr>
                <p:cNvPr id="39990" name="Rectangle 54"/>
                <p:cNvSpPr>
                  <a:spLocks noChangeArrowheads="1"/>
                </p:cNvSpPr>
                <p:nvPr/>
              </p:nvSpPr>
              <p:spPr bwMode="auto">
                <a:xfrm>
                  <a:off x="2905" y="3572"/>
                  <a:ext cx="1213" cy="407"/>
                </a:xfrm>
                <a:prstGeom prst="rect">
                  <a:avLst/>
                </a:prstGeom>
                <a:noFill/>
                <a:ln w="9525">
                  <a:noFill/>
                  <a:miter lim="800000"/>
                  <a:headEnd/>
                  <a:tailEnd/>
                </a:ln>
                <a:effectLst/>
              </p:spPr>
              <p:txBody>
                <a:bodyPr wrap="none">
                  <a:spAutoFit/>
                </a:bodyPr>
                <a:lstStyle/>
                <a:p>
                  <a:r>
                    <a:rPr lang="en-US" sz="3600" b="1" dirty="0" err="1" smtClean="0">
                      <a:latin typeface="Symbol" pitchFamily="18" charset="2"/>
                    </a:rPr>
                    <a:t>D</a:t>
                  </a:r>
                  <a:r>
                    <a:rPr lang="en-US" sz="2800" b="1" dirty="0" err="1" smtClean="0"/>
                    <a:t>s</a:t>
                  </a:r>
                  <a:r>
                    <a:rPr lang="en-US" sz="2800" b="1" baseline="-25000" dirty="0" err="1" smtClean="0"/>
                    <a:t>old</a:t>
                  </a:r>
                  <a:r>
                    <a:rPr lang="en-US" sz="2800" b="1" baseline="-25000" dirty="0" smtClean="0"/>
                    <a:t> </a:t>
                  </a:r>
                  <a:r>
                    <a:rPr lang="en-US" sz="2800" b="1" dirty="0" smtClean="0"/>
                    <a:t>+ w</a:t>
                  </a:r>
                  <a:r>
                    <a:rPr lang="en-US" sz="2800" b="1" baseline="-25000" dirty="0" smtClean="0"/>
                    <a:t>add</a:t>
                  </a:r>
                  <a:endParaRPr lang="en-US" sz="2800" b="1" baseline="-25000" dirty="0"/>
                </a:p>
              </p:txBody>
            </p:sp>
          </p:grpSp>
        </p:grpSp>
        <p:sp>
          <p:nvSpPr>
            <p:cNvPr id="39987" name="Rectangle 51"/>
            <p:cNvSpPr>
              <a:spLocks noChangeArrowheads="1"/>
            </p:cNvSpPr>
            <p:nvPr/>
          </p:nvSpPr>
          <p:spPr bwMode="auto">
            <a:xfrm>
              <a:off x="2160" y="3140"/>
              <a:ext cx="1344" cy="404"/>
            </a:xfrm>
            <a:prstGeom prst="rect">
              <a:avLst/>
            </a:prstGeom>
            <a:noFill/>
            <a:ln w="38100" cmpd="dbl">
              <a:noFill/>
              <a:miter lim="800000"/>
              <a:headEnd/>
              <a:tailEnd/>
            </a:ln>
            <a:effectLst/>
          </p:spPr>
          <p:txBody>
            <a:bodyPr>
              <a:spAutoFit/>
            </a:bodyPr>
            <a:lstStyle/>
            <a:p>
              <a:pPr algn="ctr"/>
              <a:r>
                <a:rPr lang="en-US" sz="3600" b="1" dirty="0" err="1">
                  <a:latin typeface="Symbol" pitchFamily="18" charset="2"/>
                </a:rPr>
                <a:t>D</a:t>
              </a:r>
              <a:r>
                <a:rPr lang="en-US" sz="2400" b="1" dirty="0" err="1"/>
                <a:t>s</a:t>
              </a:r>
              <a:r>
                <a:rPr lang="en-US" sz="2800" b="1" baseline="-25000" dirty="0" err="1"/>
                <a:t>old</a:t>
              </a:r>
              <a:r>
                <a:rPr lang="en-US" sz="2800" b="1" dirty="0"/>
                <a:t> </a:t>
              </a:r>
              <a:r>
                <a:rPr lang="en-US" sz="2000" b="1" dirty="0">
                  <a:latin typeface="Arial" charset="0"/>
                </a:rPr>
                <a:t>x</a:t>
              </a:r>
              <a:r>
                <a:rPr lang="en-US" sz="2800" b="1" dirty="0"/>
                <a:t> </a:t>
              </a:r>
              <a:r>
                <a:rPr lang="en-US" sz="2800" b="1" dirty="0" err="1"/>
                <a:t>KG</a:t>
              </a:r>
              <a:r>
                <a:rPr lang="en-US" sz="2800" b="1" baseline="-25000" dirty="0" err="1"/>
                <a:t>old</a:t>
              </a:r>
              <a:r>
                <a:rPr lang="en-US" sz="2800" b="1" dirty="0"/>
                <a:t> </a:t>
              </a:r>
            </a:p>
          </p:txBody>
        </p:sp>
      </p:grpSp>
      <p:sp>
        <p:nvSpPr>
          <p:cNvPr id="48" name="Text Box 1055"/>
          <p:cNvSpPr txBox="1">
            <a:spLocks noChangeArrowheads="1"/>
          </p:cNvSpPr>
          <p:nvPr/>
        </p:nvSpPr>
        <p:spPr bwMode="auto">
          <a:xfrm>
            <a:off x="304800" y="381000"/>
            <a:ext cx="6837128" cy="400110"/>
          </a:xfrm>
          <a:prstGeom prst="rect">
            <a:avLst/>
          </a:prstGeom>
          <a:noFill/>
          <a:ln w="9525">
            <a:noFill/>
            <a:miter lim="800000"/>
            <a:headEnd/>
            <a:tailEnd/>
          </a:ln>
          <a:effectLst/>
        </p:spPr>
        <p:txBody>
          <a:bodyPr wrap="none">
            <a:spAutoFit/>
          </a:bodyPr>
          <a:lstStyle/>
          <a:p>
            <a:r>
              <a:rPr lang="en-US" sz="2000" dirty="0" smtClean="0"/>
              <a:t>Use the concept of weighted averages to determine the new CG:</a:t>
            </a:r>
            <a:endParaRPr lang="en-US"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ChangeAspect="1" noChangeArrowheads="1"/>
          </p:cNvSpPr>
          <p:nvPr/>
        </p:nvSpPr>
        <p:spPr bwMode="auto">
          <a:xfrm rot="5400000">
            <a:off x="3486150" y="1873250"/>
            <a:ext cx="2286000" cy="2336800"/>
          </a:xfrm>
          <a:prstGeom prst="flowChartDelay">
            <a:avLst/>
          </a:prstGeom>
          <a:noFill/>
          <a:ln w="12700">
            <a:solidFill>
              <a:schemeClr val="tx1"/>
            </a:solidFill>
            <a:miter lim="800000"/>
            <a:headEnd/>
            <a:tailEnd/>
          </a:ln>
          <a:effectLst/>
        </p:spPr>
        <p:txBody>
          <a:bodyPr wrap="none" anchor="ctr"/>
          <a:lstStyle/>
          <a:p>
            <a:endParaRPr lang="en-US"/>
          </a:p>
        </p:txBody>
      </p:sp>
      <p:sp>
        <p:nvSpPr>
          <p:cNvPr id="40963" name="Line 3"/>
          <p:cNvSpPr>
            <a:spLocks noChangeAspect="1" noChangeShapeType="1"/>
          </p:cNvSpPr>
          <p:nvPr/>
        </p:nvSpPr>
        <p:spPr bwMode="auto">
          <a:xfrm>
            <a:off x="2057400" y="2417763"/>
            <a:ext cx="5040313" cy="1587"/>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40964" name="Line 4"/>
          <p:cNvSpPr>
            <a:spLocks noChangeAspect="1" noChangeShapeType="1"/>
          </p:cNvSpPr>
          <p:nvPr/>
        </p:nvSpPr>
        <p:spPr bwMode="auto">
          <a:xfrm>
            <a:off x="4654550" y="1327150"/>
            <a:ext cx="1588" cy="3168650"/>
          </a:xfrm>
          <a:prstGeom prst="line">
            <a:avLst/>
          </a:prstGeom>
          <a:noFill/>
          <a:ln w="9525">
            <a:solidFill>
              <a:schemeClr val="tx1"/>
            </a:solidFill>
            <a:prstDash val="dash"/>
            <a:round/>
            <a:headEnd/>
            <a:tailEnd/>
          </a:ln>
          <a:effectLst/>
        </p:spPr>
        <p:txBody>
          <a:bodyPr wrap="none" anchor="ctr"/>
          <a:lstStyle/>
          <a:p>
            <a:endParaRPr lang="en-US"/>
          </a:p>
        </p:txBody>
      </p:sp>
      <p:sp>
        <p:nvSpPr>
          <p:cNvPr id="40965" name="Line 5"/>
          <p:cNvSpPr>
            <a:spLocks noChangeAspect="1" noChangeShapeType="1"/>
          </p:cNvSpPr>
          <p:nvPr/>
        </p:nvSpPr>
        <p:spPr bwMode="auto">
          <a:xfrm>
            <a:off x="3251200" y="4184650"/>
            <a:ext cx="2703513" cy="0"/>
          </a:xfrm>
          <a:prstGeom prst="line">
            <a:avLst/>
          </a:prstGeom>
          <a:noFill/>
          <a:ln w="9525">
            <a:solidFill>
              <a:schemeClr val="tx1"/>
            </a:solidFill>
            <a:round/>
            <a:headEnd/>
            <a:tailEnd/>
          </a:ln>
          <a:effectLst/>
        </p:spPr>
        <p:txBody>
          <a:bodyPr wrap="none" anchor="ctr"/>
          <a:lstStyle/>
          <a:p>
            <a:endParaRPr lang="en-US"/>
          </a:p>
        </p:txBody>
      </p:sp>
      <p:sp>
        <p:nvSpPr>
          <p:cNvPr id="40966" name="Text Box 6"/>
          <p:cNvSpPr txBox="1">
            <a:spLocks noChangeAspect="1" noChangeArrowheads="1"/>
          </p:cNvSpPr>
          <p:nvPr/>
        </p:nvSpPr>
        <p:spPr bwMode="auto">
          <a:xfrm>
            <a:off x="4465638" y="4468813"/>
            <a:ext cx="388937" cy="396875"/>
          </a:xfrm>
          <a:prstGeom prst="rect">
            <a:avLst/>
          </a:prstGeom>
          <a:noFill/>
          <a:ln w="9525">
            <a:noFill/>
            <a:miter lim="800000"/>
            <a:headEnd/>
            <a:tailEnd/>
          </a:ln>
          <a:effectLst/>
        </p:spPr>
        <p:txBody>
          <a:bodyPr>
            <a:spAutoFit/>
          </a:bodyPr>
          <a:lstStyle/>
          <a:p>
            <a:r>
              <a:rPr lang="en-US" sz="2000" b="1"/>
              <a:t>C</a:t>
            </a:r>
          </a:p>
        </p:txBody>
      </p:sp>
      <p:sp>
        <p:nvSpPr>
          <p:cNvPr id="40967" name="Text Box 7"/>
          <p:cNvSpPr txBox="1">
            <a:spLocks noChangeAspect="1" noChangeArrowheads="1"/>
          </p:cNvSpPr>
          <p:nvPr/>
        </p:nvSpPr>
        <p:spPr bwMode="auto">
          <a:xfrm>
            <a:off x="4567238" y="4556125"/>
            <a:ext cx="501650" cy="396875"/>
          </a:xfrm>
          <a:prstGeom prst="rect">
            <a:avLst/>
          </a:prstGeom>
          <a:noFill/>
          <a:ln w="9525">
            <a:noFill/>
            <a:miter lim="800000"/>
            <a:headEnd/>
            <a:tailEnd/>
          </a:ln>
          <a:effectLst/>
        </p:spPr>
        <p:txBody>
          <a:bodyPr>
            <a:spAutoFit/>
          </a:bodyPr>
          <a:lstStyle/>
          <a:p>
            <a:r>
              <a:rPr lang="en-US" sz="2000" b="1"/>
              <a:t>L</a:t>
            </a:r>
          </a:p>
        </p:txBody>
      </p:sp>
      <p:sp>
        <p:nvSpPr>
          <p:cNvPr id="40968" name="Text Box 8"/>
          <p:cNvSpPr txBox="1">
            <a:spLocks noChangeAspect="1" noChangeArrowheads="1"/>
          </p:cNvSpPr>
          <p:nvPr/>
        </p:nvSpPr>
        <p:spPr bwMode="auto">
          <a:xfrm>
            <a:off x="5919788" y="4010025"/>
            <a:ext cx="354012" cy="396875"/>
          </a:xfrm>
          <a:prstGeom prst="rect">
            <a:avLst/>
          </a:prstGeom>
          <a:noFill/>
          <a:ln w="9525">
            <a:noFill/>
            <a:miter lim="800000"/>
            <a:headEnd/>
            <a:tailEnd/>
          </a:ln>
          <a:effectLst/>
        </p:spPr>
        <p:txBody>
          <a:bodyPr wrap="none">
            <a:spAutoFit/>
          </a:bodyPr>
          <a:lstStyle/>
          <a:p>
            <a:r>
              <a:rPr lang="en-US" sz="2000" b="1"/>
              <a:t>B</a:t>
            </a:r>
          </a:p>
        </p:txBody>
      </p:sp>
      <p:sp>
        <p:nvSpPr>
          <p:cNvPr id="40969" name="Text Box 9"/>
          <p:cNvSpPr txBox="1">
            <a:spLocks noChangeAspect="1" noChangeArrowheads="1"/>
          </p:cNvSpPr>
          <p:nvPr/>
        </p:nvSpPr>
        <p:spPr bwMode="auto">
          <a:xfrm>
            <a:off x="5984875" y="4076700"/>
            <a:ext cx="354013" cy="396875"/>
          </a:xfrm>
          <a:prstGeom prst="rect">
            <a:avLst/>
          </a:prstGeom>
          <a:noFill/>
          <a:ln w="9525">
            <a:noFill/>
            <a:miter lim="800000"/>
            <a:headEnd/>
            <a:tailEnd/>
          </a:ln>
          <a:effectLst/>
        </p:spPr>
        <p:txBody>
          <a:bodyPr wrap="none">
            <a:spAutoFit/>
          </a:bodyPr>
          <a:lstStyle/>
          <a:p>
            <a:r>
              <a:rPr lang="en-US" sz="2000" b="1"/>
              <a:t>L</a:t>
            </a:r>
          </a:p>
        </p:txBody>
      </p:sp>
      <p:sp>
        <p:nvSpPr>
          <p:cNvPr id="40970" name="AutoShape 10"/>
          <p:cNvSpPr>
            <a:spLocks noChangeAspect="1" noChangeArrowheads="1"/>
          </p:cNvSpPr>
          <p:nvPr/>
        </p:nvSpPr>
        <p:spPr bwMode="auto">
          <a:xfrm rot="10800000">
            <a:off x="6900863" y="2308225"/>
            <a:ext cx="196850" cy="131763"/>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40971" name="Line 11"/>
          <p:cNvSpPr>
            <a:spLocks noChangeAspect="1" noChangeShapeType="1"/>
          </p:cNvSpPr>
          <p:nvPr/>
        </p:nvSpPr>
        <p:spPr bwMode="auto">
          <a:xfrm>
            <a:off x="6900863" y="2505075"/>
            <a:ext cx="261937" cy="0"/>
          </a:xfrm>
          <a:prstGeom prst="line">
            <a:avLst/>
          </a:prstGeom>
          <a:noFill/>
          <a:ln w="9525">
            <a:solidFill>
              <a:schemeClr val="accent2"/>
            </a:solidFill>
            <a:round/>
            <a:headEnd/>
            <a:tailEnd/>
          </a:ln>
          <a:effectLst/>
        </p:spPr>
        <p:txBody>
          <a:bodyPr wrap="none" anchor="ctr"/>
          <a:lstStyle/>
          <a:p>
            <a:endParaRPr lang="en-US"/>
          </a:p>
        </p:txBody>
      </p:sp>
      <p:sp>
        <p:nvSpPr>
          <p:cNvPr id="40972" name="Line 12"/>
          <p:cNvSpPr>
            <a:spLocks noChangeAspect="1" noChangeShapeType="1"/>
          </p:cNvSpPr>
          <p:nvPr/>
        </p:nvSpPr>
        <p:spPr bwMode="auto">
          <a:xfrm>
            <a:off x="6965950" y="2570163"/>
            <a:ext cx="131763" cy="0"/>
          </a:xfrm>
          <a:prstGeom prst="line">
            <a:avLst/>
          </a:prstGeom>
          <a:noFill/>
          <a:ln w="9525">
            <a:solidFill>
              <a:schemeClr val="accent2"/>
            </a:solidFill>
            <a:round/>
            <a:headEnd/>
            <a:tailEnd/>
          </a:ln>
          <a:effectLst/>
        </p:spPr>
        <p:txBody>
          <a:bodyPr wrap="none" anchor="ctr"/>
          <a:lstStyle/>
          <a:p>
            <a:endParaRPr lang="en-US"/>
          </a:p>
        </p:txBody>
      </p:sp>
      <p:sp>
        <p:nvSpPr>
          <p:cNvPr id="40973" name="Line 13"/>
          <p:cNvSpPr>
            <a:spLocks noChangeAspect="1" noChangeShapeType="1"/>
          </p:cNvSpPr>
          <p:nvPr/>
        </p:nvSpPr>
        <p:spPr bwMode="auto">
          <a:xfrm>
            <a:off x="6965950" y="2636838"/>
            <a:ext cx="131763" cy="0"/>
          </a:xfrm>
          <a:prstGeom prst="line">
            <a:avLst/>
          </a:prstGeom>
          <a:noFill/>
          <a:ln w="9525">
            <a:solidFill>
              <a:schemeClr val="accent2"/>
            </a:solidFill>
            <a:round/>
            <a:headEnd/>
            <a:tailEnd/>
          </a:ln>
          <a:effectLst/>
        </p:spPr>
        <p:txBody>
          <a:bodyPr wrap="none" anchor="ctr"/>
          <a:lstStyle/>
          <a:p>
            <a:endParaRPr lang="en-US"/>
          </a:p>
        </p:txBody>
      </p:sp>
      <p:sp>
        <p:nvSpPr>
          <p:cNvPr id="40974" name="Text Box 14"/>
          <p:cNvSpPr txBox="1">
            <a:spLocks noChangeAspect="1" noChangeArrowheads="1"/>
          </p:cNvSpPr>
          <p:nvPr/>
        </p:nvSpPr>
        <p:spPr bwMode="auto">
          <a:xfrm>
            <a:off x="4610100" y="4125913"/>
            <a:ext cx="368300" cy="396875"/>
          </a:xfrm>
          <a:prstGeom prst="rect">
            <a:avLst/>
          </a:prstGeom>
          <a:noFill/>
          <a:ln w="9525">
            <a:noFill/>
            <a:miter lim="800000"/>
            <a:headEnd/>
            <a:tailEnd/>
          </a:ln>
          <a:effectLst/>
        </p:spPr>
        <p:txBody>
          <a:bodyPr wrap="none">
            <a:spAutoFit/>
          </a:bodyPr>
          <a:lstStyle/>
          <a:p>
            <a:r>
              <a:rPr lang="en-US" sz="2000"/>
              <a:t>K</a:t>
            </a:r>
          </a:p>
        </p:txBody>
      </p:sp>
      <p:sp>
        <p:nvSpPr>
          <p:cNvPr id="40975" name="AutoShape 15"/>
          <p:cNvSpPr>
            <a:spLocks noChangeAspect="1" noChangeArrowheads="1"/>
          </p:cNvSpPr>
          <p:nvPr/>
        </p:nvSpPr>
        <p:spPr bwMode="auto">
          <a:xfrm>
            <a:off x="4610100" y="4141788"/>
            <a:ext cx="65088" cy="6508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0976" name="Text Box 16"/>
          <p:cNvSpPr txBox="1">
            <a:spLocks noChangeAspect="1" noChangeArrowheads="1"/>
          </p:cNvSpPr>
          <p:nvPr/>
        </p:nvSpPr>
        <p:spPr bwMode="auto">
          <a:xfrm>
            <a:off x="4681538" y="2990850"/>
            <a:ext cx="400050" cy="336550"/>
          </a:xfrm>
          <a:prstGeom prst="rect">
            <a:avLst/>
          </a:prstGeom>
          <a:noFill/>
          <a:ln w="9525">
            <a:noFill/>
            <a:miter lim="800000"/>
            <a:headEnd/>
            <a:tailEnd/>
          </a:ln>
          <a:effectLst/>
        </p:spPr>
        <p:txBody>
          <a:bodyPr>
            <a:spAutoFit/>
          </a:bodyPr>
          <a:lstStyle/>
          <a:p>
            <a:r>
              <a:rPr lang="en-US" sz="1600"/>
              <a:t>G</a:t>
            </a:r>
            <a:r>
              <a:rPr lang="en-US" sz="1600" i="1" baseline="-25000"/>
              <a:t>1</a:t>
            </a:r>
            <a:endParaRPr lang="en-US" sz="1600"/>
          </a:p>
        </p:txBody>
      </p:sp>
      <p:sp>
        <p:nvSpPr>
          <p:cNvPr id="40977" name="AutoShape 17"/>
          <p:cNvSpPr>
            <a:spLocks noChangeAspect="1" noChangeArrowheads="1"/>
          </p:cNvSpPr>
          <p:nvPr/>
        </p:nvSpPr>
        <p:spPr bwMode="auto">
          <a:xfrm>
            <a:off x="4629150" y="3133725"/>
            <a:ext cx="65088" cy="6508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0978" name="Text Box 18"/>
          <p:cNvSpPr txBox="1">
            <a:spLocks noChangeAspect="1" noChangeArrowheads="1"/>
          </p:cNvSpPr>
          <p:nvPr/>
        </p:nvSpPr>
        <p:spPr bwMode="auto">
          <a:xfrm>
            <a:off x="4703763" y="2644775"/>
            <a:ext cx="425450" cy="366713"/>
          </a:xfrm>
          <a:prstGeom prst="rect">
            <a:avLst/>
          </a:prstGeom>
          <a:noFill/>
          <a:ln w="9525">
            <a:noFill/>
            <a:miter lim="800000"/>
            <a:headEnd/>
            <a:tailEnd/>
          </a:ln>
          <a:effectLst/>
        </p:spPr>
        <p:txBody>
          <a:bodyPr>
            <a:spAutoFit/>
          </a:bodyPr>
          <a:lstStyle/>
          <a:p>
            <a:r>
              <a:rPr lang="en-US"/>
              <a:t>G</a:t>
            </a:r>
            <a:r>
              <a:rPr lang="en-US" i="1" baseline="-25000"/>
              <a:t>0</a:t>
            </a:r>
            <a:endParaRPr lang="en-US"/>
          </a:p>
        </p:txBody>
      </p:sp>
      <p:sp>
        <p:nvSpPr>
          <p:cNvPr id="40979" name="AutoShape 19"/>
          <p:cNvSpPr>
            <a:spLocks noChangeAspect="1" noChangeArrowheads="1"/>
          </p:cNvSpPr>
          <p:nvPr/>
        </p:nvSpPr>
        <p:spPr bwMode="auto">
          <a:xfrm>
            <a:off x="4624388" y="2808288"/>
            <a:ext cx="100012" cy="6508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0980" name="Rectangle 20"/>
          <p:cNvSpPr>
            <a:spLocks noChangeAspect="1" noChangeArrowheads="1"/>
          </p:cNvSpPr>
          <p:nvPr/>
        </p:nvSpPr>
        <p:spPr bwMode="auto">
          <a:xfrm>
            <a:off x="4479925" y="1916113"/>
            <a:ext cx="457200" cy="458787"/>
          </a:xfrm>
          <a:prstGeom prst="rect">
            <a:avLst/>
          </a:prstGeom>
          <a:solidFill>
            <a:srgbClr val="FFFF00">
              <a:alpha val="50000"/>
            </a:srgbClr>
          </a:solidFill>
          <a:ln w="3175" cap="rnd">
            <a:solidFill>
              <a:schemeClr val="tx1"/>
            </a:solidFill>
            <a:prstDash val="sysDot"/>
            <a:miter lim="800000"/>
            <a:headEnd/>
            <a:tailEnd/>
          </a:ln>
          <a:effectLst/>
        </p:spPr>
        <p:txBody>
          <a:bodyPr wrap="none" anchor="ctr"/>
          <a:lstStyle/>
          <a:p>
            <a:pPr algn="ctr">
              <a:buFontTx/>
              <a:buChar char="•"/>
            </a:pPr>
            <a:r>
              <a:rPr lang="en-US" sz="2000"/>
              <a:t>g</a:t>
            </a:r>
          </a:p>
        </p:txBody>
      </p:sp>
      <p:grpSp>
        <p:nvGrpSpPr>
          <p:cNvPr id="40981" name="Group 21"/>
          <p:cNvGrpSpPr>
            <a:grpSpLocks/>
          </p:cNvGrpSpPr>
          <p:nvPr/>
        </p:nvGrpSpPr>
        <p:grpSpPr bwMode="auto">
          <a:xfrm>
            <a:off x="1981200" y="5334002"/>
            <a:ext cx="5943600" cy="1331913"/>
            <a:chOff x="1248" y="3360"/>
            <a:chExt cx="3744" cy="839"/>
          </a:xfrm>
        </p:grpSpPr>
        <p:grpSp>
          <p:nvGrpSpPr>
            <p:cNvPr id="40982" name="Group 22"/>
            <p:cNvGrpSpPr>
              <a:grpSpLocks/>
            </p:cNvGrpSpPr>
            <p:nvPr/>
          </p:nvGrpSpPr>
          <p:grpSpPr bwMode="auto">
            <a:xfrm>
              <a:off x="1248" y="3408"/>
              <a:ext cx="3744" cy="791"/>
              <a:chOff x="1248" y="3408"/>
              <a:chExt cx="3744" cy="791"/>
            </a:xfrm>
          </p:grpSpPr>
          <p:sp>
            <p:nvSpPr>
              <p:cNvPr id="40983" name="Rectangle 23"/>
              <p:cNvSpPr>
                <a:spLocks noChangeArrowheads="1"/>
              </p:cNvSpPr>
              <p:nvPr/>
            </p:nvSpPr>
            <p:spPr bwMode="auto">
              <a:xfrm>
                <a:off x="1248" y="3408"/>
                <a:ext cx="3744" cy="768"/>
              </a:xfrm>
              <a:prstGeom prst="rect">
                <a:avLst/>
              </a:prstGeom>
              <a:solidFill>
                <a:srgbClr val="FFFF00"/>
              </a:solidFill>
              <a:ln w="9525">
                <a:solidFill>
                  <a:schemeClr val="tx1"/>
                </a:solidFill>
                <a:miter lim="800000"/>
                <a:headEnd/>
                <a:tailEnd/>
              </a:ln>
              <a:effectLst/>
            </p:spPr>
            <p:txBody>
              <a:bodyPr wrap="none" anchor="ctr"/>
              <a:lstStyle/>
              <a:p>
                <a:pPr algn="ctr"/>
                <a:endParaRPr lang="en-US" sz="2000"/>
              </a:p>
            </p:txBody>
          </p:sp>
          <p:grpSp>
            <p:nvGrpSpPr>
              <p:cNvPr id="40984" name="Group 24"/>
              <p:cNvGrpSpPr>
                <a:grpSpLocks/>
              </p:cNvGrpSpPr>
              <p:nvPr/>
            </p:nvGrpSpPr>
            <p:grpSpPr bwMode="auto">
              <a:xfrm>
                <a:off x="1248" y="3417"/>
                <a:ext cx="3648" cy="782"/>
                <a:chOff x="1248" y="3417"/>
                <a:chExt cx="3648" cy="782"/>
              </a:xfrm>
            </p:grpSpPr>
            <p:sp>
              <p:nvSpPr>
                <p:cNvPr id="40985" name="Rectangle 25"/>
                <p:cNvSpPr>
                  <a:spLocks noChangeArrowheads="1"/>
                </p:cNvSpPr>
                <p:nvPr/>
              </p:nvSpPr>
              <p:spPr bwMode="auto">
                <a:xfrm>
                  <a:off x="1248" y="3417"/>
                  <a:ext cx="1104" cy="327"/>
                </a:xfrm>
                <a:prstGeom prst="rect">
                  <a:avLst/>
                </a:prstGeom>
                <a:noFill/>
                <a:ln w="38100" cmpd="dbl">
                  <a:noFill/>
                  <a:miter lim="800000"/>
                  <a:headEnd/>
                  <a:tailEnd/>
                </a:ln>
                <a:effectLst/>
              </p:spPr>
              <p:txBody>
                <a:bodyPr>
                  <a:spAutoFit/>
                </a:bodyPr>
                <a:lstStyle/>
                <a:p>
                  <a:pPr algn="ctr"/>
                  <a:r>
                    <a:rPr lang="en-US" sz="2800" b="1"/>
                    <a:t>KG</a:t>
                  </a:r>
                  <a:r>
                    <a:rPr lang="en-US" sz="2800" b="1" baseline="-25000"/>
                    <a:t>new</a:t>
                  </a:r>
                  <a:r>
                    <a:rPr lang="en-US" sz="2800" b="1"/>
                    <a:t>  =</a:t>
                  </a:r>
                </a:p>
              </p:txBody>
            </p:sp>
            <p:sp>
              <p:nvSpPr>
                <p:cNvPr id="40986" name="Rectangle 26"/>
                <p:cNvSpPr>
                  <a:spLocks noChangeArrowheads="1"/>
                </p:cNvSpPr>
                <p:nvPr/>
              </p:nvSpPr>
              <p:spPr bwMode="auto">
                <a:xfrm>
                  <a:off x="3552" y="3428"/>
                  <a:ext cx="1296" cy="327"/>
                </a:xfrm>
                <a:prstGeom prst="rect">
                  <a:avLst/>
                </a:prstGeom>
                <a:noFill/>
                <a:ln w="38100" cmpd="dbl">
                  <a:noFill/>
                  <a:miter lim="800000"/>
                  <a:headEnd/>
                  <a:tailEnd/>
                </a:ln>
                <a:effectLst/>
              </p:spPr>
              <p:txBody>
                <a:bodyPr>
                  <a:spAutoFit/>
                </a:bodyPr>
                <a:lstStyle/>
                <a:p>
                  <a:pPr algn="ctr"/>
                  <a:r>
                    <a:rPr lang="en-US" sz="2800" b="1" dirty="0" smtClean="0"/>
                    <a:t>+  (-w) </a:t>
                  </a:r>
                  <a:r>
                    <a:rPr lang="en-US" sz="2000" b="1" dirty="0">
                      <a:latin typeface="Arial" charset="0"/>
                    </a:rPr>
                    <a:t>x</a:t>
                  </a:r>
                  <a:r>
                    <a:rPr lang="en-US" sz="2800" b="1" dirty="0"/>
                    <a:t> Kg </a:t>
                  </a:r>
                </a:p>
              </p:txBody>
            </p:sp>
            <p:sp>
              <p:nvSpPr>
                <p:cNvPr id="40987" name="Line 27"/>
                <p:cNvSpPr>
                  <a:spLocks noChangeShapeType="1"/>
                </p:cNvSpPr>
                <p:nvPr/>
              </p:nvSpPr>
              <p:spPr bwMode="auto">
                <a:xfrm>
                  <a:off x="2304" y="3792"/>
                  <a:ext cx="2592" cy="0"/>
                </a:xfrm>
                <a:prstGeom prst="line">
                  <a:avLst/>
                </a:prstGeom>
                <a:noFill/>
                <a:ln w="28575">
                  <a:solidFill>
                    <a:schemeClr val="accent2"/>
                  </a:solidFill>
                  <a:round/>
                  <a:headEnd/>
                  <a:tailEnd/>
                </a:ln>
                <a:effectLst/>
              </p:spPr>
              <p:txBody>
                <a:bodyPr wrap="none" anchor="ctr"/>
                <a:lstStyle/>
                <a:p>
                  <a:endParaRPr lang="en-US"/>
                </a:p>
              </p:txBody>
            </p:sp>
            <p:sp>
              <p:nvSpPr>
                <p:cNvPr id="40988" name="Rectangle 28"/>
                <p:cNvSpPr>
                  <a:spLocks noChangeArrowheads="1"/>
                </p:cNvSpPr>
                <p:nvPr/>
              </p:nvSpPr>
              <p:spPr bwMode="auto">
                <a:xfrm>
                  <a:off x="3027" y="3792"/>
                  <a:ext cx="1197" cy="407"/>
                </a:xfrm>
                <a:prstGeom prst="rect">
                  <a:avLst/>
                </a:prstGeom>
                <a:noFill/>
                <a:ln w="9525">
                  <a:noFill/>
                  <a:miter lim="800000"/>
                  <a:headEnd/>
                  <a:tailEnd/>
                </a:ln>
                <a:effectLst/>
              </p:spPr>
              <p:txBody>
                <a:bodyPr wrap="none">
                  <a:spAutoFit/>
                </a:bodyPr>
                <a:lstStyle/>
                <a:p>
                  <a:r>
                    <a:rPr lang="en-US" sz="3600" b="1" dirty="0" err="1" smtClean="0">
                      <a:latin typeface="Symbol" pitchFamily="18" charset="2"/>
                    </a:rPr>
                    <a:t>D</a:t>
                  </a:r>
                  <a:r>
                    <a:rPr lang="en-US" sz="2800" b="1" dirty="0" err="1" smtClean="0"/>
                    <a:t>s</a:t>
                  </a:r>
                  <a:r>
                    <a:rPr lang="en-US" sz="2800" b="1" baseline="-25000" dirty="0" err="1" smtClean="0"/>
                    <a:t>old</a:t>
                  </a:r>
                  <a:r>
                    <a:rPr lang="en-US" sz="2800" b="1" baseline="-25000" dirty="0" smtClean="0"/>
                    <a:t> </a:t>
                  </a:r>
                  <a:r>
                    <a:rPr lang="en-US" sz="2800" b="1" dirty="0" smtClean="0"/>
                    <a:t>+ (</a:t>
                  </a:r>
                  <a:r>
                    <a:rPr lang="en-US" sz="2800" b="1" dirty="0" smtClean="0"/>
                    <a:t>-w)</a:t>
                  </a:r>
                  <a:endParaRPr lang="en-US" sz="2800" b="1" dirty="0"/>
                </a:p>
              </p:txBody>
            </p:sp>
          </p:grpSp>
        </p:grpSp>
        <p:sp>
          <p:nvSpPr>
            <p:cNvPr id="40989" name="Rectangle 29"/>
            <p:cNvSpPr>
              <a:spLocks noChangeArrowheads="1"/>
            </p:cNvSpPr>
            <p:nvPr/>
          </p:nvSpPr>
          <p:spPr bwMode="auto">
            <a:xfrm>
              <a:off x="2304" y="3360"/>
              <a:ext cx="1344" cy="404"/>
            </a:xfrm>
            <a:prstGeom prst="rect">
              <a:avLst/>
            </a:prstGeom>
            <a:noFill/>
            <a:ln w="38100" cmpd="dbl">
              <a:noFill/>
              <a:miter lim="800000"/>
              <a:headEnd/>
              <a:tailEnd/>
            </a:ln>
            <a:effectLst/>
          </p:spPr>
          <p:txBody>
            <a:bodyPr>
              <a:spAutoFit/>
            </a:bodyPr>
            <a:lstStyle/>
            <a:p>
              <a:pPr algn="ctr"/>
              <a:r>
                <a:rPr lang="en-US" sz="3600" b="1">
                  <a:latin typeface="Symbol" pitchFamily="18" charset="2"/>
                </a:rPr>
                <a:t>D</a:t>
              </a:r>
              <a:r>
                <a:rPr lang="en-US" sz="2400" b="1"/>
                <a:t>s</a:t>
              </a:r>
              <a:r>
                <a:rPr lang="en-US" sz="2800" b="1" baseline="-25000"/>
                <a:t>old</a:t>
              </a:r>
              <a:r>
                <a:rPr lang="en-US" sz="2800" b="1"/>
                <a:t> </a:t>
              </a:r>
              <a:r>
                <a:rPr lang="en-US" sz="2000" b="1">
                  <a:latin typeface="Arial" charset="0"/>
                </a:rPr>
                <a:t>x</a:t>
              </a:r>
              <a:r>
                <a:rPr lang="en-US" sz="2800" b="1"/>
                <a:t> KG</a:t>
              </a:r>
              <a:r>
                <a:rPr lang="en-US" sz="2800" b="1" baseline="-25000"/>
                <a:t>old</a:t>
              </a:r>
              <a:r>
                <a:rPr lang="en-US" sz="2800" b="1"/>
                <a:t> </a:t>
              </a:r>
            </a:p>
          </p:txBody>
        </p:sp>
      </p:grpSp>
      <p:sp>
        <p:nvSpPr>
          <p:cNvPr id="40992" name="Line 32"/>
          <p:cNvSpPr>
            <a:spLocks noChangeAspect="1" noChangeShapeType="1"/>
          </p:cNvSpPr>
          <p:nvPr/>
        </p:nvSpPr>
        <p:spPr bwMode="auto">
          <a:xfrm flipH="1">
            <a:off x="3249613" y="2820988"/>
            <a:ext cx="1308100" cy="0"/>
          </a:xfrm>
          <a:prstGeom prst="line">
            <a:avLst/>
          </a:prstGeom>
          <a:noFill/>
          <a:ln w="9525">
            <a:solidFill>
              <a:schemeClr val="tx1"/>
            </a:solidFill>
            <a:round/>
            <a:headEnd/>
            <a:tailEnd/>
          </a:ln>
          <a:effectLst/>
        </p:spPr>
        <p:txBody>
          <a:bodyPr wrap="none" anchor="ctr"/>
          <a:lstStyle/>
          <a:p>
            <a:endParaRPr lang="en-US"/>
          </a:p>
        </p:txBody>
      </p:sp>
      <p:sp>
        <p:nvSpPr>
          <p:cNvPr id="40993" name="Line 33"/>
          <p:cNvSpPr>
            <a:spLocks noChangeAspect="1" noChangeShapeType="1"/>
          </p:cNvSpPr>
          <p:nvPr/>
        </p:nvSpPr>
        <p:spPr bwMode="auto">
          <a:xfrm>
            <a:off x="3314700" y="2820988"/>
            <a:ext cx="0" cy="1373187"/>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0994" name="Text Box 34"/>
          <p:cNvSpPr txBox="1">
            <a:spLocks noChangeAspect="1" noChangeArrowheads="1"/>
          </p:cNvSpPr>
          <p:nvPr/>
        </p:nvSpPr>
        <p:spPr bwMode="auto">
          <a:xfrm>
            <a:off x="2725738" y="3409950"/>
            <a:ext cx="660400" cy="304800"/>
          </a:xfrm>
          <a:prstGeom prst="rect">
            <a:avLst/>
          </a:prstGeom>
          <a:noFill/>
          <a:ln w="9525">
            <a:noFill/>
            <a:miter lim="800000"/>
            <a:headEnd/>
            <a:tailEnd/>
          </a:ln>
          <a:effectLst/>
        </p:spPr>
        <p:txBody>
          <a:bodyPr>
            <a:spAutoFit/>
          </a:bodyPr>
          <a:lstStyle/>
          <a:p>
            <a:r>
              <a:rPr lang="en-US" sz="1400"/>
              <a:t>KG</a:t>
            </a:r>
            <a:r>
              <a:rPr lang="en-US" sz="1400" baseline="-25000"/>
              <a:t>old</a:t>
            </a:r>
            <a:endParaRPr lang="en-US" sz="1400"/>
          </a:p>
        </p:txBody>
      </p:sp>
      <p:sp>
        <p:nvSpPr>
          <p:cNvPr id="40997" name="Line 37"/>
          <p:cNvSpPr>
            <a:spLocks noChangeAspect="1" noChangeShapeType="1"/>
          </p:cNvSpPr>
          <p:nvPr/>
        </p:nvSpPr>
        <p:spPr bwMode="auto">
          <a:xfrm flipH="1">
            <a:off x="4021138" y="3159125"/>
            <a:ext cx="523875" cy="0"/>
          </a:xfrm>
          <a:prstGeom prst="line">
            <a:avLst/>
          </a:prstGeom>
          <a:noFill/>
          <a:ln w="9525">
            <a:solidFill>
              <a:schemeClr val="tx1"/>
            </a:solidFill>
            <a:round/>
            <a:headEnd/>
            <a:tailEnd/>
          </a:ln>
          <a:effectLst/>
        </p:spPr>
        <p:txBody>
          <a:bodyPr wrap="none" anchor="ctr"/>
          <a:lstStyle/>
          <a:p>
            <a:endParaRPr lang="en-US"/>
          </a:p>
        </p:txBody>
      </p:sp>
      <p:sp>
        <p:nvSpPr>
          <p:cNvPr id="40998" name="Line 38"/>
          <p:cNvSpPr>
            <a:spLocks noChangeAspect="1" noChangeShapeType="1"/>
          </p:cNvSpPr>
          <p:nvPr/>
        </p:nvSpPr>
        <p:spPr bwMode="auto">
          <a:xfrm>
            <a:off x="4086225" y="3159125"/>
            <a:ext cx="0" cy="1047750"/>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0999" name="Text Box 39"/>
          <p:cNvSpPr txBox="1">
            <a:spLocks noChangeAspect="1" noChangeArrowheads="1"/>
          </p:cNvSpPr>
          <p:nvPr/>
        </p:nvSpPr>
        <p:spPr bwMode="auto">
          <a:xfrm>
            <a:off x="3544888" y="3355975"/>
            <a:ext cx="722312" cy="304800"/>
          </a:xfrm>
          <a:prstGeom prst="rect">
            <a:avLst/>
          </a:prstGeom>
          <a:noFill/>
          <a:ln w="9525">
            <a:noFill/>
            <a:miter lim="800000"/>
            <a:headEnd/>
            <a:tailEnd/>
          </a:ln>
          <a:effectLst/>
        </p:spPr>
        <p:txBody>
          <a:bodyPr>
            <a:spAutoFit/>
          </a:bodyPr>
          <a:lstStyle/>
          <a:p>
            <a:r>
              <a:rPr lang="en-US" sz="1400"/>
              <a:t>KG</a:t>
            </a:r>
            <a:r>
              <a:rPr lang="en-US" sz="1400" baseline="-25000"/>
              <a:t>new</a:t>
            </a:r>
            <a:endParaRPr lang="en-US" sz="1400"/>
          </a:p>
        </p:txBody>
      </p:sp>
      <p:grpSp>
        <p:nvGrpSpPr>
          <p:cNvPr id="41002" name="Group 42"/>
          <p:cNvGrpSpPr>
            <a:grpSpLocks noChangeAspect="1"/>
          </p:cNvGrpSpPr>
          <p:nvPr/>
        </p:nvGrpSpPr>
        <p:grpSpPr bwMode="auto">
          <a:xfrm>
            <a:off x="4872038" y="2178050"/>
            <a:ext cx="990600" cy="2028825"/>
            <a:chOff x="3069" y="1448"/>
            <a:chExt cx="624" cy="1278"/>
          </a:xfrm>
        </p:grpSpPr>
        <p:sp>
          <p:nvSpPr>
            <p:cNvPr id="41003" name="Line 43"/>
            <p:cNvSpPr>
              <a:spLocks noChangeAspect="1" noChangeShapeType="1"/>
            </p:cNvSpPr>
            <p:nvPr/>
          </p:nvSpPr>
          <p:spPr bwMode="auto">
            <a:xfrm>
              <a:off x="3069" y="1448"/>
              <a:ext cx="453" cy="0"/>
            </a:xfrm>
            <a:prstGeom prst="line">
              <a:avLst/>
            </a:prstGeom>
            <a:noFill/>
            <a:ln w="9525">
              <a:solidFill>
                <a:schemeClr val="tx1"/>
              </a:solidFill>
              <a:round/>
              <a:headEnd/>
              <a:tailEnd/>
            </a:ln>
            <a:effectLst/>
          </p:spPr>
          <p:txBody>
            <a:bodyPr wrap="none" anchor="ctr"/>
            <a:lstStyle/>
            <a:p>
              <a:endParaRPr lang="en-US"/>
            </a:p>
          </p:txBody>
        </p:sp>
        <p:sp>
          <p:nvSpPr>
            <p:cNvPr id="41004" name="Line 44"/>
            <p:cNvSpPr>
              <a:spLocks noChangeAspect="1" noChangeShapeType="1"/>
            </p:cNvSpPr>
            <p:nvPr/>
          </p:nvSpPr>
          <p:spPr bwMode="auto">
            <a:xfrm>
              <a:off x="3440" y="1448"/>
              <a:ext cx="0" cy="1278"/>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1005" name="Text Box 45"/>
            <p:cNvSpPr txBox="1">
              <a:spLocks noChangeAspect="1" noChangeArrowheads="1"/>
            </p:cNvSpPr>
            <p:nvPr/>
          </p:nvSpPr>
          <p:spPr bwMode="auto">
            <a:xfrm>
              <a:off x="3440" y="1891"/>
              <a:ext cx="253" cy="192"/>
            </a:xfrm>
            <a:prstGeom prst="rect">
              <a:avLst/>
            </a:prstGeom>
            <a:noFill/>
            <a:ln w="9525">
              <a:noFill/>
              <a:miter lim="800000"/>
              <a:headEnd/>
              <a:tailEnd/>
            </a:ln>
            <a:effectLst/>
          </p:spPr>
          <p:txBody>
            <a:bodyPr wrap="none">
              <a:spAutoFit/>
            </a:bodyPr>
            <a:lstStyle/>
            <a:p>
              <a:r>
                <a:rPr lang="en-US" sz="1400"/>
                <a:t>Kg</a:t>
              </a:r>
              <a:endParaRPr lang="en-US"/>
            </a:p>
          </p:txBody>
        </p:sp>
      </p:grpSp>
      <p:sp>
        <p:nvSpPr>
          <p:cNvPr id="41007" name="Text Box 47"/>
          <p:cNvSpPr txBox="1">
            <a:spLocks noChangeArrowheads="1"/>
          </p:cNvSpPr>
          <p:nvPr/>
        </p:nvSpPr>
        <p:spPr bwMode="auto">
          <a:xfrm>
            <a:off x="76200" y="288924"/>
            <a:ext cx="8839200" cy="707886"/>
          </a:xfrm>
          <a:prstGeom prst="rect">
            <a:avLst/>
          </a:prstGeom>
          <a:noFill/>
          <a:ln w="9525">
            <a:noFill/>
            <a:miter lim="800000"/>
            <a:headEnd/>
            <a:tailEnd/>
          </a:ln>
          <a:effectLst/>
        </p:spPr>
        <p:txBody>
          <a:bodyPr wrap="square">
            <a:spAutoFit/>
          </a:bodyPr>
          <a:lstStyle/>
          <a:p>
            <a:r>
              <a:rPr lang="en-US" sz="2000" dirty="0"/>
              <a:t>It’s the same deal for removing a weight, only this time </a:t>
            </a:r>
            <a:r>
              <a:rPr lang="en-US" sz="2000" dirty="0" smtClean="0"/>
              <a:t>the weight is negative (i.e. removed):</a:t>
            </a:r>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Line 2"/>
          <p:cNvSpPr>
            <a:spLocks noChangeAspect="1" noChangeShapeType="1"/>
          </p:cNvSpPr>
          <p:nvPr/>
        </p:nvSpPr>
        <p:spPr bwMode="auto">
          <a:xfrm>
            <a:off x="1371600" y="2489200"/>
            <a:ext cx="5867400" cy="1588"/>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41987" name="Line 3"/>
          <p:cNvSpPr>
            <a:spLocks noChangeAspect="1" noChangeShapeType="1"/>
          </p:cNvSpPr>
          <p:nvPr/>
        </p:nvSpPr>
        <p:spPr bwMode="auto">
          <a:xfrm>
            <a:off x="2762250" y="4545013"/>
            <a:ext cx="3146425" cy="1587"/>
          </a:xfrm>
          <a:prstGeom prst="line">
            <a:avLst/>
          </a:prstGeom>
          <a:noFill/>
          <a:ln w="9525">
            <a:solidFill>
              <a:schemeClr val="tx1"/>
            </a:solidFill>
            <a:round/>
            <a:headEnd/>
            <a:tailEnd/>
          </a:ln>
          <a:effectLst/>
        </p:spPr>
        <p:txBody>
          <a:bodyPr wrap="none" anchor="ctr"/>
          <a:lstStyle/>
          <a:p>
            <a:endParaRPr lang="en-US"/>
          </a:p>
        </p:txBody>
      </p:sp>
      <p:sp>
        <p:nvSpPr>
          <p:cNvPr id="41989" name="AutoShape 5"/>
          <p:cNvSpPr>
            <a:spLocks noChangeAspect="1" noChangeArrowheads="1"/>
          </p:cNvSpPr>
          <p:nvPr/>
        </p:nvSpPr>
        <p:spPr bwMode="auto">
          <a:xfrm rot="5400000">
            <a:off x="3001963" y="1854200"/>
            <a:ext cx="2660650" cy="2720975"/>
          </a:xfrm>
          <a:prstGeom prst="flowChartDelay">
            <a:avLst/>
          </a:prstGeom>
          <a:noFill/>
          <a:ln w="9525">
            <a:solidFill>
              <a:schemeClr val="tx1"/>
            </a:solidFill>
            <a:miter lim="800000"/>
            <a:headEnd/>
            <a:tailEnd/>
          </a:ln>
          <a:effectLst/>
        </p:spPr>
        <p:txBody>
          <a:bodyPr wrap="none" anchor="ctr"/>
          <a:lstStyle/>
          <a:p>
            <a:endParaRPr lang="en-US"/>
          </a:p>
        </p:txBody>
      </p:sp>
      <p:sp>
        <p:nvSpPr>
          <p:cNvPr id="41990" name="Line 6"/>
          <p:cNvSpPr>
            <a:spLocks noChangeAspect="1" noChangeShapeType="1"/>
          </p:cNvSpPr>
          <p:nvPr/>
        </p:nvSpPr>
        <p:spPr bwMode="auto">
          <a:xfrm>
            <a:off x="4343400" y="1219200"/>
            <a:ext cx="1588" cy="3689350"/>
          </a:xfrm>
          <a:prstGeom prst="line">
            <a:avLst/>
          </a:prstGeom>
          <a:noFill/>
          <a:ln w="9525">
            <a:solidFill>
              <a:schemeClr val="tx1"/>
            </a:solidFill>
            <a:round/>
            <a:headEnd/>
            <a:tailEnd/>
          </a:ln>
          <a:effectLst/>
        </p:spPr>
        <p:txBody>
          <a:bodyPr wrap="none" anchor="ctr"/>
          <a:lstStyle/>
          <a:p>
            <a:endParaRPr lang="en-US"/>
          </a:p>
        </p:txBody>
      </p:sp>
      <p:grpSp>
        <p:nvGrpSpPr>
          <p:cNvPr id="41991" name="Group 7"/>
          <p:cNvGrpSpPr>
            <a:grpSpLocks/>
          </p:cNvGrpSpPr>
          <p:nvPr/>
        </p:nvGrpSpPr>
        <p:grpSpPr bwMode="auto">
          <a:xfrm>
            <a:off x="4141788" y="4876800"/>
            <a:ext cx="701675" cy="498475"/>
            <a:chOff x="2870" y="3360"/>
            <a:chExt cx="346" cy="237"/>
          </a:xfrm>
        </p:grpSpPr>
        <p:sp>
          <p:nvSpPr>
            <p:cNvPr id="41992" name="Text Box 8"/>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41993" name="Text Box 9"/>
            <p:cNvSpPr txBox="1">
              <a:spLocks noChangeArrowheads="1"/>
            </p:cNvSpPr>
            <p:nvPr/>
          </p:nvSpPr>
          <p:spPr bwMode="auto">
            <a:xfrm>
              <a:off x="2928" y="3408"/>
              <a:ext cx="288" cy="189"/>
            </a:xfrm>
            <a:prstGeom prst="rect">
              <a:avLst/>
            </a:prstGeom>
            <a:noFill/>
            <a:ln w="9525">
              <a:noFill/>
              <a:miter lim="800000"/>
              <a:headEnd/>
              <a:tailEnd/>
            </a:ln>
            <a:effectLst/>
          </p:spPr>
          <p:txBody>
            <a:bodyPr>
              <a:spAutoFit/>
            </a:bodyPr>
            <a:lstStyle/>
            <a:p>
              <a:r>
                <a:rPr lang="en-US" sz="2000" b="1"/>
                <a:t>L</a:t>
              </a:r>
            </a:p>
          </p:txBody>
        </p:sp>
      </p:grpSp>
      <p:sp>
        <p:nvSpPr>
          <p:cNvPr id="41995" name="Text Box 11"/>
          <p:cNvSpPr txBox="1">
            <a:spLocks noChangeArrowheads="1"/>
          </p:cNvSpPr>
          <p:nvPr/>
        </p:nvSpPr>
        <p:spPr bwMode="auto">
          <a:xfrm>
            <a:off x="5867400" y="4343400"/>
            <a:ext cx="354013" cy="396875"/>
          </a:xfrm>
          <a:prstGeom prst="rect">
            <a:avLst/>
          </a:prstGeom>
          <a:noFill/>
          <a:ln w="9525">
            <a:noFill/>
            <a:miter lim="800000"/>
            <a:headEnd/>
            <a:tailEnd/>
          </a:ln>
          <a:effectLst/>
        </p:spPr>
        <p:txBody>
          <a:bodyPr wrap="none">
            <a:spAutoFit/>
          </a:bodyPr>
          <a:lstStyle/>
          <a:p>
            <a:r>
              <a:rPr lang="en-US" sz="2000" b="1"/>
              <a:t>B</a:t>
            </a:r>
          </a:p>
        </p:txBody>
      </p:sp>
      <p:sp>
        <p:nvSpPr>
          <p:cNvPr id="41996" name="Text Box 12"/>
          <p:cNvSpPr txBox="1">
            <a:spLocks noChangeArrowheads="1"/>
          </p:cNvSpPr>
          <p:nvPr/>
        </p:nvSpPr>
        <p:spPr bwMode="auto">
          <a:xfrm>
            <a:off x="5943600" y="4419600"/>
            <a:ext cx="354013" cy="396875"/>
          </a:xfrm>
          <a:prstGeom prst="rect">
            <a:avLst/>
          </a:prstGeom>
          <a:noFill/>
          <a:ln w="9525">
            <a:noFill/>
            <a:miter lim="800000"/>
            <a:headEnd/>
            <a:tailEnd/>
          </a:ln>
          <a:effectLst/>
        </p:spPr>
        <p:txBody>
          <a:bodyPr wrap="none">
            <a:spAutoFit/>
          </a:bodyPr>
          <a:lstStyle/>
          <a:p>
            <a:r>
              <a:rPr lang="en-US" sz="2000" b="1"/>
              <a:t>L</a:t>
            </a:r>
          </a:p>
        </p:txBody>
      </p:sp>
      <p:sp>
        <p:nvSpPr>
          <p:cNvPr id="41998" name="AutoShape 14"/>
          <p:cNvSpPr>
            <a:spLocks noChangeArrowheads="1"/>
          </p:cNvSpPr>
          <p:nvPr/>
        </p:nvSpPr>
        <p:spPr bwMode="auto">
          <a:xfrm rot="10800000">
            <a:off x="7010400" y="2362200"/>
            <a:ext cx="228600" cy="152400"/>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41999" name="Line 15"/>
          <p:cNvSpPr>
            <a:spLocks noChangeShapeType="1"/>
          </p:cNvSpPr>
          <p:nvPr/>
        </p:nvSpPr>
        <p:spPr bwMode="auto">
          <a:xfrm>
            <a:off x="7010400" y="2590800"/>
            <a:ext cx="304800" cy="0"/>
          </a:xfrm>
          <a:prstGeom prst="line">
            <a:avLst/>
          </a:prstGeom>
          <a:noFill/>
          <a:ln w="9525">
            <a:solidFill>
              <a:schemeClr val="accent2"/>
            </a:solidFill>
            <a:round/>
            <a:headEnd/>
            <a:tailEnd/>
          </a:ln>
          <a:effectLst/>
        </p:spPr>
        <p:txBody>
          <a:bodyPr wrap="none" anchor="ctr"/>
          <a:lstStyle/>
          <a:p>
            <a:endParaRPr lang="en-US"/>
          </a:p>
        </p:txBody>
      </p:sp>
      <p:sp>
        <p:nvSpPr>
          <p:cNvPr id="42000" name="Line 16"/>
          <p:cNvSpPr>
            <a:spLocks noChangeShapeType="1"/>
          </p:cNvSpPr>
          <p:nvPr/>
        </p:nvSpPr>
        <p:spPr bwMode="auto">
          <a:xfrm>
            <a:off x="7086600" y="2667000"/>
            <a:ext cx="152400" cy="0"/>
          </a:xfrm>
          <a:prstGeom prst="line">
            <a:avLst/>
          </a:prstGeom>
          <a:noFill/>
          <a:ln w="9525">
            <a:solidFill>
              <a:schemeClr val="accent2"/>
            </a:solidFill>
            <a:round/>
            <a:headEnd/>
            <a:tailEnd/>
          </a:ln>
          <a:effectLst/>
        </p:spPr>
        <p:txBody>
          <a:bodyPr wrap="none" anchor="ctr"/>
          <a:lstStyle/>
          <a:p>
            <a:endParaRPr lang="en-US"/>
          </a:p>
        </p:txBody>
      </p:sp>
      <p:sp>
        <p:nvSpPr>
          <p:cNvPr id="42001" name="Line 17"/>
          <p:cNvSpPr>
            <a:spLocks noChangeShapeType="1"/>
          </p:cNvSpPr>
          <p:nvPr/>
        </p:nvSpPr>
        <p:spPr bwMode="auto">
          <a:xfrm>
            <a:off x="7086600" y="2743200"/>
            <a:ext cx="152400" cy="0"/>
          </a:xfrm>
          <a:prstGeom prst="line">
            <a:avLst/>
          </a:prstGeom>
          <a:noFill/>
          <a:ln w="9525">
            <a:solidFill>
              <a:schemeClr val="accent2"/>
            </a:solidFill>
            <a:round/>
            <a:headEnd/>
            <a:tailEnd/>
          </a:ln>
          <a:effectLst/>
        </p:spPr>
        <p:txBody>
          <a:bodyPr wrap="none" anchor="ctr"/>
          <a:lstStyle/>
          <a:p>
            <a:endParaRPr lang="en-US"/>
          </a:p>
        </p:txBody>
      </p:sp>
      <p:sp>
        <p:nvSpPr>
          <p:cNvPr id="42002" name="Text Box 18"/>
          <p:cNvSpPr txBox="1">
            <a:spLocks noChangeArrowheads="1"/>
          </p:cNvSpPr>
          <p:nvPr/>
        </p:nvSpPr>
        <p:spPr bwMode="auto">
          <a:xfrm>
            <a:off x="4343400" y="4479925"/>
            <a:ext cx="368300" cy="396875"/>
          </a:xfrm>
          <a:prstGeom prst="rect">
            <a:avLst/>
          </a:prstGeom>
          <a:noFill/>
          <a:ln w="9525">
            <a:noFill/>
            <a:miter lim="800000"/>
            <a:headEnd/>
            <a:tailEnd/>
          </a:ln>
          <a:effectLst/>
        </p:spPr>
        <p:txBody>
          <a:bodyPr wrap="none">
            <a:spAutoFit/>
          </a:bodyPr>
          <a:lstStyle/>
          <a:p>
            <a:r>
              <a:rPr lang="en-US" sz="2000"/>
              <a:t>K</a:t>
            </a:r>
          </a:p>
        </p:txBody>
      </p:sp>
      <p:sp>
        <p:nvSpPr>
          <p:cNvPr id="42009" name="Rectangle 25"/>
          <p:cNvSpPr>
            <a:spLocks noChangeArrowheads="1"/>
          </p:cNvSpPr>
          <p:nvPr/>
        </p:nvSpPr>
        <p:spPr bwMode="auto">
          <a:xfrm>
            <a:off x="4191000" y="3276600"/>
            <a:ext cx="533400" cy="533400"/>
          </a:xfrm>
          <a:prstGeom prst="rect">
            <a:avLst/>
          </a:prstGeom>
          <a:solidFill>
            <a:srgbClr val="FFFF00">
              <a:alpha val="50000"/>
            </a:srgbClr>
          </a:solidFill>
          <a:ln w="3175" cap="rnd">
            <a:solidFill>
              <a:schemeClr val="tx1"/>
            </a:solidFill>
            <a:prstDash val="sysDot"/>
            <a:miter lim="800000"/>
            <a:headEnd/>
            <a:tailEnd/>
          </a:ln>
          <a:effectLst/>
        </p:spPr>
        <p:txBody>
          <a:bodyPr wrap="none" anchor="ctr"/>
          <a:lstStyle/>
          <a:p>
            <a:pPr algn="ctr">
              <a:buFontTx/>
              <a:buChar char="•"/>
            </a:pPr>
            <a:r>
              <a:rPr lang="en-US" sz="2000"/>
              <a:t>g</a:t>
            </a:r>
          </a:p>
        </p:txBody>
      </p:sp>
      <p:sp>
        <p:nvSpPr>
          <p:cNvPr id="42017" name="Rectangle 33"/>
          <p:cNvSpPr>
            <a:spLocks noChangeArrowheads="1"/>
          </p:cNvSpPr>
          <p:nvPr/>
        </p:nvSpPr>
        <p:spPr bwMode="auto">
          <a:xfrm>
            <a:off x="4191000" y="1981200"/>
            <a:ext cx="533400" cy="533400"/>
          </a:xfrm>
          <a:prstGeom prst="rect">
            <a:avLst/>
          </a:prstGeom>
          <a:solidFill>
            <a:srgbClr val="FFFF00"/>
          </a:solidFill>
          <a:ln w="3175">
            <a:solidFill>
              <a:schemeClr val="tx1"/>
            </a:solidFill>
            <a:miter lim="800000"/>
            <a:headEnd/>
            <a:tailEnd/>
          </a:ln>
          <a:effectLst/>
        </p:spPr>
        <p:txBody>
          <a:bodyPr wrap="none" anchor="ctr"/>
          <a:lstStyle/>
          <a:p>
            <a:pPr algn="ctr">
              <a:buFontTx/>
              <a:buChar char="•"/>
            </a:pPr>
            <a:r>
              <a:rPr lang="en-US" sz="2000"/>
              <a:t>g</a:t>
            </a:r>
          </a:p>
        </p:txBody>
      </p:sp>
      <p:sp>
        <p:nvSpPr>
          <p:cNvPr id="42021" name="AutoShape 37"/>
          <p:cNvSpPr>
            <a:spLocks noChangeArrowheads="1"/>
          </p:cNvSpPr>
          <p:nvPr/>
        </p:nvSpPr>
        <p:spPr bwMode="auto">
          <a:xfrm>
            <a:off x="4343400" y="4495800"/>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2023" name="Line 39"/>
          <p:cNvSpPr>
            <a:spLocks noChangeAspect="1" noChangeShapeType="1"/>
          </p:cNvSpPr>
          <p:nvPr/>
        </p:nvSpPr>
        <p:spPr bwMode="auto">
          <a:xfrm flipH="1">
            <a:off x="2868613" y="2819400"/>
            <a:ext cx="1308100" cy="0"/>
          </a:xfrm>
          <a:prstGeom prst="line">
            <a:avLst/>
          </a:prstGeom>
          <a:noFill/>
          <a:ln w="9525">
            <a:solidFill>
              <a:schemeClr val="tx1"/>
            </a:solidFill>
            <a:round/>
            <a:headEnd/>
            <a:tailEnd/>
          </a:ln>
          <a:effectLst/>
        </p:spPr>
        <p:txBody>
          <a:bodyPr wrap="none" anchor="ctr"/>
          <a:lstStyle/>
          <a:p>
            <a:endParaRPr lang="en-US"/>
          </a:p>
        </p:txBody>
      </p:sp>
      <p:sp>
        <p:nvSpPr>
          <p:cNvPr id="42024" name="Line 40"/>
          <p:cNvSpPr>
            <a:spLocks noChangeAspect="1" noChangeShapeType="1"/>
          </p:cNvSpPr>
          <p:nvPr/>
        </p:nvSpPr>
        <p:spPr bwMode="auto">
          <a:xfrm>
            <a:off x="2933700" y="2819400"/>
            <a:ext cx="0" cy="1739900"/>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2025" name="Text Box 41"/>
          <p:cNvSpPr txBox="1">
            <a:spLocks noChangeAspect="1" noChangeArrowheads="1"/>
          </p:cNvSpPr>
          <p:nvPr/>
        </p:nvSpPr>
        <p:spPr bwMode="auto">
          <a:xfrm>
            <a:off x="2344738" y="3775075"/>
            <a:ext cx="660400" cy="304800"/>
          </a:xfrm>
          <a:prstGeom prst="rect">
            <a:avLst/>
          </a:prstGeom>
          <a:noFill/>
          <a:ln w="9525">
            <a:noFill/>
            <a:miter lim="800000"/>
            <a:headEnd/>
            <a:tailEnd/>
          </a:ln>
          <a:effectLst/>
        </p:spPr>
        <p:txBody>
          <a:bodyPr>
            <a:spAutoFit/>
          </a:bodyPr>
          <a:lstStyle/>
          <a:p>
            <a:r>
              <a:rPr lang="en-US" sz="1400"/>
              <a:t>KG</a:t>
            </a:r>
            <a:r>
              <a:rPr lang="en-US" sz="1400" baseline="-25000"/>
              <a:t>old</a:t>
            </a:r>
            <a:endParaRPr lang="en-US" sz="1400"/>
          </a:p>
        </p:txBody>
      </p:sp>
      <p:sp>
        <p:nvSpPr>
          <p:cNvPr id="42026" name="Line 42"/>
          <p:cNvSpPr>
            <a:spLocks noChangeAspect="1" noChangeShapeType="1"/>
          </p:cNvSpPr>
          <p:nvPr/>
        </p:nvSpPr>
        <p:spPr bwMode="auto">
          <a:xfrm flipH="1">
            <a:off x="3640138" y="3124200"/>
            <a:ext cx="523875" cy="0"/>
          </a:xfrm>
          <a:prstGeom prst="line">
            <a:avLst/>
          </a:prstGeom>
          <a:noFill/>
          <a:ln w="9525">
            <a:solidFill>
              <a:schemeClr val="tx1"/>
            </a:solidFill>
            <a:round/>
            <a:headEnd/>
            <a:tailEnd/>
          </a:ln>
          <a:effectLst/>
        </p:spPr>
        <p:txBody>
          <a:bodyPr wrap="none" anchor="ctr"/>
          <a:lstStyle/>
          <a:p>
            <a:endParaRPr lang="en-US"/>
          </a:p>
        </p:txBody>
      </p:sp>
      <p:sp>
        <p:nvSpPr>
          <p:cNvPr id="42027" name="Line 43"/>
          <p:cNvSpPr>
            <a:spLocks noChangeAspect="1" noChangeShapeType="1"/>
          </p:cNvSpPr>
          <p:nvPr/>
        </p:nvSpPr>
        <p:spPr bwMode="auto">
          <a:xfrm>
            <a:off x="3705225" y="3124200"/>
            <a:ext cx="0" cy="1447800"/>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2028" name="Text Box 44"/>
          <p:cNvSpPr txBox="1">
            <a:spLocks noChangeAspect="1" noChangeArrowheads="1"/>
          </p:cNvSpPr>
          <p:nvPr/>
        </p:nvSpPr>
        <p:spPr bwMode="auto">
          <a:xfrm>
            <a:off x="3124200" y="3581400"/>
            <a:ext cx="722313" cy="304800"/>
          </a:xfrm>
          <a:prstGeom prst="rect">
            <a:avLst/>
          </a:prstGeom>
          <a:noFill/>
          <a:ln w="9525">
            <a:noFill/>
            <a:miter lim="800000"/>
            <a:headEnd/>
            <a:tailEnd/>
          </a:ln>
          <a:effectLst/>
        </p:spPr>
        <p:txBody>
          <a:bodyPr>
            <a:spAutoFit/>
          </a:bodyPr>
          <a:lstStyle/>
          <a:p>
            <a:r>
              <a:rPr lang="en-US" sz="1400"/>
              <a:t>KG</a:t>
            </a:r>
            <a:r>
              <a:rPr lang="en-US" sz="1400" baseline="-25000"/>
              <a:t>new</a:t>
            </a:r>
            <a:endParaRPr lang="en-US" sz="1400"/>
          </a:p>
        </p:txBody>
      </p:sp>
      <p:sp>
        <p:nvSpPr>
          <p:cNvPr id="42029" name="Text Box 45"/>
          <p:cNvSpPr txBox="1">
            <a:spLocks noChangeAspect="1" noChangeArrowheads="1"/>
          </p:cNvSpPr>
          <p:nvPr/>
        </p:nvSpPr>
        <p:spPr bwMode="auto">
          <a:xfrm>
            <a:off x="4352925" y="2936875"/>
            <a:ext cx="400050" cy="336550"/>
          </a:xfrm>
          <a:prstGeom prst="rect">
            <a:avLst/>
          </a:prstGeom>
          <a:noFill/>
          <a:ln w="9525">
            <a:noFill/>
            <a:miter lim="800000"/>
            <a:headEnd/>
            <a:tailEnd/>
          </a:ln>
          <a:effectLst/>
        </p:spPr>
        <p:txBody>
          <a:bodyPr>
            <a:spAutoFit/>
          </a:bodyPr>
          <a:lstStyle/>
          <a:p>
            <a:r>
              <a:rPr lang="en-US" sz="1600"/>
              <a:t>G</a:t>
            </a:r>
            <a:r>
              <a:rPr lang="en-US" sz="1600" i="1" baseline="-25000"/>
              <a:t>0</a:t>
            </a:r>
            <a:endParaRPr lang="en-US" sz="1600"/>
          </a:p>
        </p:txBody>
      </p:sp>
      <p:sp>
        <p:nvSpPr>
          <p:cNvPr id="42030" name="AutoShape 46"/>
          <p:cNvSpPr>
            <a:spLocks noChangeAspect="1" noChangeArrowheads="1"/>
          </p:cNvSpPr>
          <p:nvPr/>
        </p:nvSpPr>
        <p:spPr bwMode="auto">
          <a:xfrm>
            <a:off x="4300538" y="3079750"/>
            <a:ext cx="65087" cy="6508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2031" name="Text Box 47"/>
          <p:cNvSpPr txBox="1">
            <a:spLocks noChangeAspect="1" noChangeArrowheads="1"/>
          </p:cNvSpPr>
          <p:nvPr/>
        </p:nvSpPr>
        <p:spPr bwMode="auto">
          <a:xfrm>
            <a:off x="4375150" y="2590800"/>
            <a:ext cx="425450" cy="366713"/>
          </a:xfrm>
          <a:prstGeom prst="rect">
            <a:avLst/>
          </a:prstGeom>
          <a:noFill/>
          <a:ln w="9525">
            <a:noFill/>
            <a:miter lim="800000"/>
            <a:headEnd/>
            <a:tailEnd/>
          </a:ln>
          <a:effectLst/>
        </p:spPr>
        <p:txBody>
          <a:bodyPr>
            <a:spAutoFit/>
          </a:bodyPr>
          <a:lstStyle/>
          <a:p>
            <a:r>
              <a:rPr lang="en-US"/>
              <a:t>G</a:t>
            </a:r>
            <a:r>
              <a:rPr lang="en-US" i="1" baseline="-25000"/>
              <a:t>1</a:t>
            </a:r>
            <a:endParaRPr lang="en-US"/>
          </a:p>
        </p:txBody>
      </p:sp>
      <p:sp>
        <p:nvSpPr>
          <p:cNvPr id="42032" name="AutoShape 48"/>
          <p:cNvSpPr>
            <a:spLocks noChangeAspect="1" noChangeArrowheads="1"/>
          </p:cNvSpPr>
          <p:nvPr/>
        </p:nvSpPr>
        <p:spPr bwMode="auto">
          <a:xfrm>
            <a:off x="4295775" y="2754313"/>
            <a:ext cx="100013" cy="6508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2033" name="Line 49"/>
          <p:cNvSpPr>
            <a:spLocks noChangeShapeType="1"/>
          </p:cNvSpPr>
          <p:nvPr/>
        </p:nvSpPr>
        <p:spPr bwMode="auto">
          <a:xfrm>
            <a:off x="4648200" y="2209800"/>
            <a:ext cx="1371600" cy="0"/>
          </a:xfrm>
          <a:prstGeom prst="line">
            <a:avLst/>
          </a:prstGeom>
          <a:noFill/>
          <a:ln w="9525">
            <a:solidFill>
              <a:schemeClr val="tx1"/>
            </a:solidFill>
            <a:round/>
            <a:headEnd/>
            <a:tailEnd/>
          </a:ln>
          <a:effectLst/>
        </p:spPr>
        <p:txBody>
          <a:bodyPr wrap="none" anchor="ctr"/>
          <a:lstStyle/>
          <a:p>
            <a:endParaRPr lang="en-US"/>
          </a:p>
        </p:txBody>
      </p:sp>
      <p:sp>
        <p:nvSpPr>
          <p:cNvPr id="42034" name="Line 50"/>
          <p:cNvSpPr>
            <a:spLocks noChangeShapeType="1"/>
          </p:cNvSpPr>
          <p:nvPr/>
        </p:nvSpPr>
        <p:spPr bwMode="auto">
          <a:xfrm>
            <a:off x="4648200" y="3505200"/>
            <a:ext cx="685800" cy="0"/>
          </a:xfrm>
          <a:prstGeom prst="line">
            <a:avLst/>
          </a:prstGeom>
          <a:noFill/>
          <a:ln w="9525">
            <a:solidFill>
              <a:schemeClr val="tx1"/>
            </a:solidFill>
            <a:round/>
            <a:headEnd/>
            <a:tailEnd/>
          </a:ln>
          <a:effectLst/>
        </p:spPr>
        <p:txBody>
          <a:bodyPr wrap="none" anchor="ctr"/>
          <a:lstStyle/>
          <a:p>
            <a:endParaRPr lang="en-US"/>
          </a:p>
        </p:txBody>
      </p:sp>
      <p:sp>
        <p:nvSpPr>
          <p:cNvPr id="42035" name="Line 51"/>
          <p:cNvSpPr>
            <a:spLocks noChangeShapeType="1"/>
          </p:cNvSpPr>
          <p:nvPr/>
        </p:nvSpPr>
        <p:spPr bwMode="auto">
          <a:xfrm>
            <a:off x="5257800" y="3505200"/>
            <a:ext cx="0" cy="1066800"/>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2036" name="Line 52"/>
          <p:cNvSpPr>
            <a:spLocks noChangeShapeType="1"/>
          </p:cNvSpPr>
          <p:nvPr/>
        </p:nvSpPr>
        <p:spPr bwMode="auto">
          <a:xfrm>
            <a:off x="5791200" y="2209800"/>
            <a:ext cx="0" cy="2362200"/>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2037" name="Text Box 53"/>
          <p:cNvSpPr txBox="1">
            <a:spLocks noChangeArrowheads="1"/>
          </p:cNvSpPr>
          <p:nvPr/>
        </p:nvSpPr>
        <p:spPr bwMode="auto">
          <a:xfrm>
            <a:off x="5241925" y="3719513"/>
            <a:ext cx="501650" cy="336550"/>
          </a:xfrm>
          <a:prstGeom prst="rect">
            <a:avLst/>
          </a:prstGeom>
          <a:noFill/>
          <a:ln w="9525">
            <a:noFill/>
            <a:miter lim="800000"/>
            <a:headEnd/>
            <a:tailEnd/>
          </a:ln>
          <a:effectLst/>
        </p:spPr>
        <p:txBody>
          <a:bodyPr wrap="none">
            <a:spAutoFit/>
          </a:bodyPr>
          <a:lstStyle/>
          <a:p>
            <a:r>
              <a:rPr lang="en-US" sz="1600"/>
              <a:t>Kg</a:t>
            </a:r>
            <a:r>
              <a:rPr lang="en-US" sz="1600" baseline="-25000"/>
              <a:t>1</a:t>
            </a:r>
            <a:endParaRPr lang="en-US" sz="1600"/>
          </a:p>
        </p:txBody>
      </p:sp>
      <p:sp>
        <p:nvSpPr>
          <p:cNvPr id="42038" name="Text Box 54"/>
          <p:cNvSpPr txBox="1">
            <a:spLocks noChangeArrowheads="1"/>
          </p:cNvSpPr>
          <p:nvPr/>
        </p:nvSpPr>
        <p:spPr bwMode="auto">
          <a:xfrm>
            <a:off x="5822950" y="3200400"/>
            <a:ext cx="501650" cy="336550"/>
          </a:xfrm>
          <a:prstGeom prst="rect">
            <a:avLst/>
          </a:prstGeom>
          <a:noFill/>
          <a:ln w="9525">
            <a:noFill/>
            <a:miter lim="800000"/>
            <a:headEnd/>
            <a:tailEnd/>
          </a:ln>
          <a:effectLst/>
        </p:spPr>
        <p:txBody>
          <a:bodyPr wrap="none">
            <a:spAutoFit/>
          </a:bodyPr>
          <a:lstStyle/>
          <a:p>
            <a:r>
              <a:rPr lang="en-US" sz="1600"/>
              <a:t>Kg</a:t>
            </a:r>
            <a:r>
              <a:rPr lang="en-US" sz="1600" baseline="-25000"/>
              <a:t>2</a:t>
            </a:r>
            <a:endParaRPr lang="en-US" sz="1600"/>
          </a:p>
        </p:txBody>
      </p:sp>
      <p:sp>
        <p:nvSpPr>
          <p:cNvPr id="42039" name="Text Box 55"/>
          <p:cNvSpPr txBox="1">
            <a:spLocks noChangeArrowheads="1"/>
          </p:cNvSpPr>
          <p:nvPr/>
        </p:nvSpPr>
        <p:spPr bwMode="auto">
          <a:xfrm>
            <a:off x="365125" y="166688"/>
            <a:ext cx="7742238" cy="701675"/>
          </a:xfrm>
          <a:prstGeom prst="rect">
            <a:avLst/>
          </a:prstGeom>
          <a:noFill/>
          <a:ln w="9525">
            <a:noFill/>
            <a:miter lim="800000"/>
            <a:headEnd/>
            <a:tailEnd/>
          </a:ln>
          <a:effectLst/>
        </p:spPr>
        <p:txBody>
          <a:bodyPr wrap="none">
            <a:spAutoFit/>
          </a:bodyPr>
          <a:lstStyle/>
          <a:p>
            <a:r>
              <a:rPr lang="en-US" sz="2000"/>
              <a:t>In a relocation of a weight, look at it as SUBTRACTING one weight, and </a:t>
            </a:r>
          </a:p>
          <a:p>
            <a:r>
              <a:rPr lang="en-US" sz="2000"/>
              <a:t>ADDING another weight.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01" name="Text Box 29"/>
          <p:cNvSpPr txBox="1">
            <a:spLocks noChangeArrowheads="1"/>
          </p:cNvSpPr>
          <p:nvPr/>
        </p:nvSpPr>
        <p:spPr bwMode="auto">
          <a:xfrm>
            <a:off x="609600" y="838200"/>
            <a:ext cx="7259638" cy="1616075"/>
          </a:xfrm>
          <a:prstGeom prst="rect">
            <a:avLst/>
          </a:prstGeom>
          <a:noFill/>
          <a:ln w="9525">
            <a:noFill/>
            <a:miter lim="800000"/>
            <a:headEnd/>
            <a:tailEnd/>
          </a:ln>
          <a:effectLst/>
        </p:spPr>
        <p:txBody>
          <a:bodyPr wrap="none">
            <a:spAutoFit/>
          </a:bodyPr>
          <a:lstStyle/>
          <a:p>
            <a:r>
              <a:rPr lang="en-US" sz="2000" dirty="0"/>
              <a:t>In this unique case, </a:t>
            </a:r>
            <a:r>
              <a:rPr lang="en-US" sz="3600" b="1" dirty="0" err="1">
                <a:latin typeface="Symbol" pitchFamily="18" charset="2"/>
              </a:rPr>
              <a:t>D</a:t>
            </a:r>
            <a:r>
              <a:rPr lang="en-US" sz="2800" b="1" dirty="0" err="1"/>
              <a:t>s</a:t>
            </a:r>
            <a:r>
              <a:rPr lang="en-US" sz="2800" b="1" baseline="-25000" dirty="0" err="1"/>
              <a:t>new</a:t>
            </a:r>
            <a:r>
              <a:rPr lang="en-US" sz="2800" b="1" baseline="-25000" dirty="0"/>
              <a:t> </a:t>
            </a:r>
            <a:r>
              <a:rPr lang="en-US" sz="2000" dirty="0"/>
              <a:t> and </a:t>
            </a:r>
            <a:r>
              <a:rPr lang="en-US" sz="3600" b="1" dirty="0" err="1">
                <a:latin typeface="Symbol" pitchFamily="18" charset="2"/>
              </a:rPr>
              <a:t>D</a:t>
            </a:r>
            <a:r>
              <a:rPr lang="en-US" sz="2400" b="1" dirty="0" err="1"/>
              <a:t>s</a:t>
            </a:r>
            <a:r>
              <a:rPr lang="en-US" sz="2800" b="1" baseline="-25000" dirty="0" err="1"/>
              <a:t>old</a:t>
            </a:r>
            <a:r>
              <a:rPr lang="en-US" sz="2800" b="1" baseline="-25000" dirty="0"/>
              <a:t> </a:t>
            </a:r>
            <a:r>
              <a:rPr lang="en-US" sz="2000" dirty="0"/>
              <a:t>and are the SAME THING! </a:t>
            </a:r>
          </a:p>
          <a:p>
            <a:pPr>
              <a:buFontTx/>
              <a:buChar char="•"/>
            </a:pPr>
            <a:r>
              <a:rPr lang="en-US" sz="2000" dirty="0"/>
              <a:t> </a:t>
            </a:r>
            <a:r>
              <a:rPr lang="en-US" sz="2400" b="1" dirty="0"/>
              <a:t>w</a:t>
            </a:r>
            <a:r>
              <a:rPr lang="en-US" sz="2400" b="1" baseline="-25000" dirty="0"/>
              <a:t>1</a:t>
            </a:r>
            <a:r>
              <a:rPr lang="en-US" sz="2000" dirty="0"/>
              <a:t> and </a:t>
            </a:r>
            <a:r>
              <a:rPr lang="en-US" sz="2400" b="1" dirty="0"/>
              <a:t>w</a:t>
            </a:r>
            <a:r>
              <a:rPr lang="en-US" sz="2400" b="1" baseline="-25000" dirty="0"/>
              <a:t>2</a:t>
            </a:r>
            <a:r>
              <a:rPr lang="en-US" sz="2000" dirty="0"/>
              <a:t> are also the same thing!</a:t>
            </a:r>
          </a:p>
          <a:p>
            <a:pPr>
              <a:buFontTx/>
              <a:buChar char="•"/>
            </a:pPr>
            <a:r>
              <a:rPr lang="en-US" sz="2000" dirty="0"/>
              <a:t> The weight has only moved, not been removed</a:t>
            </a:r>
          </a:p>
          <a:p>
            <a:pPr>
              <a:buFontTx/>
              <a:buChar char="•"/>
            </a:pPr>
            <a:r>
              <a:rPr lang="en-US" sz="2000" dirty="0"/>
              <a:t> So we can rearrange the formula:</a:t>
            </a:r>
          </a:p>
        </p:txBody>
      </p:sp>
      <p:sp>
        <p:nvSpPr>
          <p:cNvPr id="28714" name="Text Box 42"/>
          <p:cNvSpPr txBox="1">
            <a:spLocks noChangeArrowheads="1"/>
          </p:cNvSpPr>
          <p:nvPr/>
        </p:nvSpPr>
        <p:spPr bwMode="auto">
          <a:xfrm>
            <a:off x="2514600" y="5334000"/>
            <a:ext cx="6216650" cy="457200"/>
          </a:xfrm>
          <a:prstGeom prst="rect">
            <a:avLst/>
          </a:prstGeom>
          <a:noFill/>
          <a:ln w="9525">
            <a:noFill/>
            <a:miter lim="800000"/>
            <a:headEnd/>
            <a:tailEnd/>
          </a:ln>
          <a:effectLst/>
        </p:spPr>
        <p:txBody>
          <a:bodyPr wrap="none">
            <a:spAutoFit/>
          </a:bodyPr>
          <a:lstStyle/>
          <a:p>
            <a:r>
              <a:rPr lang="en-US" sz="2400" i="1" dirty="0">
                <a:solidFill>
                  <a:schemeClr val="accent2"/>
                </a:solidFill>
              </a:rPr>
              <a:t>...This is ONLY for a single vertical weight shift!!</a:t>
            </a:r>
          </a:p>
        </p:txBody>
      </p:sp>
      <p:grpSp>
        <p:nvGrpSpPr>
          <p:cNvPr id="28718" name="Group 46"/>
          <p:cNvGrpSpPr>
            <a:grpSpLocks/>
          </p:cNvGrpSpPr>
          <p:nvPr/>
        </p:nvGrpSpPr>
        <p:grpSpPr bwMode="auto">
          <a:xfrm>
            <a:off x="1752600" y="3429021"/>
            <a:ext cx="5334000" cy="1143008"/>
            <a:chOff x="1104" y="2160"/>
            <a:chExt cx="3360" cy="720"/>
          </a:xfrm>
        </p:grpSpPr>
        <p:sp>
          <p:nvSpPr>
            <p:cNvPr id="28712" name="Rectangle 40"/>
            <p:cNvSpPr>
              <a:spLocks noChangeArrowheads="1"/>
            </p:cNvSpPr>
            <p:nvPr/>
          </p:nvSpPr>
          <p:spPr bwMode="auto">
            <a:xfrm>
              <a:off x="1104" y="2160"/>
              <a:ext cx="3360" cy="624"/>
            </a:xfrm>
            <a:prstGeom prst="rect">
              <a:avLst/>
            </a:prstGeom>
            <a:solidFill>
              <a:schemeClr val="hlink"/>
            </a:solidFill>
            <a:ln w="38100" cmpd="dbl">
              <a:solidFill>
                <a:schemeClr val="tx1"/>
              </a:solidFill>
              <a:miter lim="800000"/>
              <a:headEnd/>
              <a:tailEnd/>
            </a:ln>
            <a:effectLst/>
          </p:spPr>
          <p:txBody>
            <a:bodyPr wrap="none" anchor="ctr"/>
            <a:lstStyle/>
            <a:p>
              <a:endParaRPr lang="en-US"/>
            </a:p>
          </p:txBody>
        </p:sp>
        <p:sp>
          <p:nvSpPr>
            <p:cNvPr id="28709" name="Rectangle 37"/>
            <p:cNvSpPr>
              <a:spLocks noChangeArrowheads="1"/>
            </p:cNvSpPr>
            <p:nvPr/>
          </p:nvSpPr>
          <p:spPr bwMode="auto">
            <a:xfrm>
              <a:off x="1104" y="2207"/>
              <a:ext cx="2304" cy="673"/>
            </a:xfrm>
            <a:prstGeom prst="rect">
              <a:avLst/>
            </a:prstGeom>
            <a:noFill/>
            <a:ln w="38100" cmpd="dbl">
              <a:noFill/>
              <a:miter lim="800000"/>
              <a:headEnd/>
              <a:tailEnd/>
            </a:ln>
            <a:effectLst/>
          </p:spPr>
          <p:txBody>
            <a:bodyPr>
              <a:spAutoFit/>
            </a:bodyPr>
            <a:lstStyle/>
            <a:p>
              <a:pPr algn="ctr"/>
              <a:r>
                <a:rPr lang="en-US" sz="3600" b="1" dirty="0">
                  <a:latin typeface="Symbol" pitchFamily="18" charset="2"/>
                </a:rPr>
                <a:t>D</a:t>
              </a:r>
              <a:r>
                <a:rPr lang="en-US" sz="2800" b="1" dirty="0"/>
                <a:t>s </a:t>
              </a:r>
              <a:r>
                <a:rPr lang="en-US" sz="2800" b="1" dirty="0" err="1"/>
                <a:t>G</a:t>
              </a:r>
              <a:r>
                <a:rPr lang="en-US" sz="2800" b="1" baseline="-25000" dirty="0" err="1"/>
                <a:t>new</a:t>
              </a:r>
              <a:r>
                <a:rPr lang="en-US" sz="2800" b="1" dirty="0" err="1"/>
                <a:t>G</a:t>
              </a:r>
              <a:r>
                <a:rPr lang="en-US" sz="2800" b="1" baseline="-25000" dirty="0" err="1"/>
                <a:t>old</a:t>
              </a:r>
              <a:r>
                <a:rPr lang="en-US" sz="2800" b="1" dirty="0"/>
                <a:t> =</a:t>
              </a:r>
            </a:p>
            <a:p>
              <a:pPr algn="ctr"/>
              <a:r>
                <a:rPr lang="en-US" sz="2800" b="1" dirty="0"/>
                <a:t> </a:t>
              </a:r>
            </a:p>
          </p:txBody>
        </p:sp>
        <p:sp>
          <p:nvSpPr>
            <p:cNvPr id="28710" name="Rectangle 38"/>
            <p:cNvSpPr>
              <a:spLocks noChangeArrowheads="1"/>
            </p:cNvSpPr>
            <p:nvPr/>
          </p:nvSpPr>
          <p:spPr bwMode="auto">
            <a:xfrm>
              <a:off x="2784" y="2256"/>
              <a:ext cx="1200" cy="327"/>
            </a:xfrm>
            <a:prstGeom prst="rect">
              <a:avLst/>
            </a:prstGeom>
            <a:noFill/>
            <a:ln w="38100" cmpd="dbl">
              <a:noFill/>
              <a:miter lim="800000"/>
              <a:headEnd/>
              <a:tailEnd/>
            </a:ln>
            <a:effectLst/>
          </p:spPr>
          <p:txBody>
            <a:bodyPr>
              <a:spAutoFit/>
            </a:bodyPr>
            <a:lstStyle/>
            <a:p>
              <a:pPr algn="ctr"/>
              <a:r>
                <a:rPr lang="en-US" sz="2800" b="1" dirty="0"/>
                <a:t>w g</a:t>
              </a:r>
              <a:r>
                <a:rPr lang="en-US" sz="2800" b="1" baseline="-25000" dirty="0"/>
                <a:t>2</a:t>
              </a:r>
              <a:r>
                <a:rPr lang="en-US" sz="2800" b="1" dirty="0"/>
                <a:t>g</a:t>
              </a:r>
              <a:r>
                <a:rPr lang="en-US" sz="2800" b="1" baseline="-25000" dirty="0"/>
                <a:t>1</a:t>
              </a:r>
              <a:endParaRPr lang="en-US" sz="2800" b="1" dirty="0"/>
            </a:p>
          </p:txBody>
        </p:sp>
        <p:sp>
          <p:nvSpPr>
            <p:cNvPr id="28715" name="Line 43"/>
            <p:cNvSpPr>
              <a:spLocks noChangeShapeType="1"/>
            </p:cNvSpPr>
            <p:nvPr/>
          </p:nvSpPr>
          <p:spPr bwMode="auto">
            <a:xfrm>
              <a:off x="1872" y="2304"/>
              <a:ext cx="720" cy="0"/>
            </a:xfrm>
            <a:prstGeom prst="line">
              <a:avLst/>
            </a:prstGeom>
            <a:noFill/>
            <a:ln w="28575">
              <a:solidFill>
                <a:schemeClr val="tx1"/>
              </a:solidFill>
              <a:round/>
              <a:headEnd/>
              <a:tailEnd/>
            </a:ln>
            <a:effectLst/>
          </p:spPr>
          <p:txBody>
            <a:bodyPr wrap="none" anchor="ctr"/>
            <a:lstStyle/>
            <a:p>
              <a:endParaRPr lang="en-US"/>
            </a:p>
          </p:txBody>
        </p:sp>
        <p:sp>
          <p:nvSpPr>
            <p:cNvPr id="28716" name="Line 44"/>
            <p:cNvSpPr>
              <a:spLocks noChangeShapeType="1"/>
            </p:cNvSpPr>
            <p:nvPr/>
          </p:nvSpPr>
          <p:spPr bwMode="auto">
            <a:xfrm>
              <a:off x="3312" y="2304"/>
              <a:ext cx="336" cy="0"/>
            </a:xfrm>
            <a:prstGeom prst="line">
              <a:avLst/>
            </a:prstGeom>
            <a:noFill/>
            <a:ln w="28575">
              <a:solidFill>
                <a:schemeClr val="tx1"/>
              </a:solidFill>
              <a:round/>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3"/>
          <p:cNvSpPr>
            <a:spLocks noGrp="1" noChangeArrowheads="1"/>
          </p:cNvSpPr>
          <p:nvPr>
            <p:ph type="body" idx="1"/>
          </p:nvPr>
        </p:nvSpPr>
        <p:spPr>
          <a:xfrm>
            <a:off x="1157288" y="1573213"/>
            <a:ext cx="7772400" cy="4114800"/>
          </a:xfrm>
          <a:noFill/>
          <a:ln/>
        </p:spPr>
        <p:txBody>
          <a:bodyPr lIns="90488" tIns="44450" rIns="90488" bIns="44450"/>
          <a:lstStyle/>
          <a:p>
            <a:pPr>
              <a:buFontTx/>
              <a:buNone/>
            </a:pPr>
            <a:r>
              <a:rPr lang="en-US"/>
              <a:t>Box Shaped Barge:</a:t>
            </a:r>
          </a:p>
        </p:txBody>
      </p:sp>
      <p:sp>
        <p:nvSpPr>
          <p:cNvPr id="114692" name="Line 4"/>
          <p:cNvSpPr>
            <a:spLocks noChangeShapeType="1"/>
          </p:cNvSpPr>
          <p:nvPr/>
        </p:nvSpPr>
        <p:spPr bwMode="auto">
          <a:xfrm>
            <a:off x="3290888" y="2411413"/>
            <a:ext cx="0" cy="1828800"/>
          </a:xfrm>
          <a:prstGeom prst="line">
            <a:avLst/>
          </a:prstGeom>
          <a:noFill/>
          <a:ln w="127000">
            <a:solidFill>
              <a:schemeClr val="tx1"/>
            </a:solidFill>
            <a:round/>
            <a:headEnd/>
            <a:tailEnd/>
          </a:ln>
          <a:effectLst/>
        </p:spPr>
        <p:txBody>
          <a:bodyPr/>
          <a:lstStyle/>
          <a:p>
            <a:endParaRPr lang="en-US"/>
          </a:p>
        </p:txBody>
      </p:sp>
      <p:sp>
        <p:nvSpPr>
          <p:cNvPr id="114693" name="Line 5"/>
          <p:cNvSpPr>
            <a:spLocks noChangeShapeType="1"/>
          </p:cNvSpPr>
          <p:nvPr/>
        </p:nvSpPr>
        <p:spPr bwMode="auto">
          <a:xfrm>
            <a:off x="6110288" y="2411413"/>
            <a:ext cx="0" cy="1828800"/>
          </a:xfrm>
          <a:prstGeom prst="line">
            <a:avLst/>
          </a:prstGeom>
          <a:noFill/>
          <a:ln w="127000">
            <a:solidFill>
              <a:schemeClr val="tx1"/>
            </a:solidFill>
            <a:round/>
            <a:headEnd/>
            <a:tailEnd/>
          </a:ln>
          <a:effectLst/>
        </p:spPr>
        <p:txBody>
          <a:bodyPr/>
          <a:lstStyle/>
          <a:p>
            <a:endParaRPr lang="en-US"/>
          </a:p>
        </p:txBody>
      </p:sp>
      <p:sp>
        <p:nvSpPr>
          <p:cNvPr id="114694" name="Line 6"/>
          <p:cNvSpPr>
            <a:spLocks noChangeShapeType="1"/>
          </p:cNvSpPr>
          <p:nvPr/>
        </p:nvSpPr>
        <p:spPr bwMode="auto">
          <a:xfrm>
            <a:off x="3290888" y="4240213"/>
            <a:ext cx="2819400" cy="0"/>
          </a:xfrm>
          <a:prstGeom prst="line">
            <a:avLst/>
          </a:prstGeom>
          <a:noFill/>
          <a:ln w="127000">
            <a:solidFill>
              <a:schemeClr val="tx1"/>
            </a:solidFill>
            <a:round/>
            <a:headEnd/>
            <a:tailEnd/>
          </a:ln>
          <a:effectLst/>
        </p:spPr>
        <p:txBody>
          <a:bodyPr/>
          <a:lstStyle/>
          <a:p>
            <a:endParaRPr lang="en-US"/>
          </a:p>
        </p:txBody>
      </p:sp>
      <p:sp>
        <p:nvSpPr>
          <p:cNvPr id="114695" name="Line 7"/>
          <p:cNvSpPr>
            <a:spLocks noChangeShapeType="1"/>
          </p:cNvSpPr>
          <p:nvPr/>
        </p:nvSpPr>
        <p:spPr bwMode="auto">
          <a:xfrm>
            <a:off x="2224088" y="2868613"/>
            <a:ext cx="4876800" cy="0"/>
          </a:xfrm>
          <a:prstGeom prst="line">
            <a:avLst/>
          </a:prstGeom>
          <a:noFill/>
          <a:ln w="12700">
            <a:solidFill>
              <a:schemeClr val="tx1"/>
            </a:solidFill>
            <a:prstDash val="lgDash"/>
            <a:round/>
            <a:headEnd/>
            <a:tailEnd/>
          </a:ln>
          <a:effectLst/>
        </p:spPr>
        <p:txBody>
          <a:bodyPr/>
          <a:lstStyle/>
          <a:p>
            <a:endParaRPr lang="en-US"/>
          </a:p>
        </p:txBody>
      </p:sp>
      <p:grpSp>
        <p:nvGrpSpPr>
          <p:cNvPr id="114696" name="Group 8"/>
          <p:cNvGrpSpPr>
            <a:grpSpLocks/>
          </p:cNvGrpSpPr>
          <p:nvPr/>
        </p:nvGrpSpPr>
        <p:grpSpPr bwMode="auto">
          <a:xfrm>
            <a:off x="2528888" y="2792413"/>
            <a:ext cx="762000" cy="1447800"/>
            <a:chOff x="1296" y="2016"/>
            <a:chExt cx="480" cy="912"/>
          </a:xfrm>
        </p:grpSpPr>
        <p:sp>
          <p:nvSpPr>
            <p:cNvPr id="114697" name="Line 9"/>
            <p:cNvSpPr>
              <a:spLocks noChangeShapeType="1"/>
            </p:cNvSpPr>
            <p:nvPr/>
          </p:nvSpPr>
          <p:spPr bwMode="auto">
            <a:xfrm flipH="1">
              <a:off x="1296" y="2016"/>
              <a:ext cx="480" cy="912"/>
            </a:xfrm>
            <a:prstGeom prst="line">
              <a:avLst/>
            </a:prstGeom>
            <a:noFill/>
            <a:ln w="12700">
              <a:solidFill>
                <a:schemeClr val="tx1"/>
              </a:solidFill>
              <a:round/>
              <a:headEnd/>
              <a:tailEnd/>
            </a:ln>
            <a:effectLst/>
          </p:spPr>
          <p:txBody>
            <a:bodyPr/>
            <a:lstStyle/>
            <a:p>
              <a:endParaRPr lang="en-US"/>
            </a:p>
          </p:txBody>
        </p:sp>
        <p:sp>
          <p:nvSpPr>
            <p:cNvPr id="114698" name="Line 10"/>
            <p:cNvSpPr>
              <a:spLocks noChangeShapeType="1"/>
            </p:cNvSpPr>
            <p:nvPr/>
          </p:nvSpPr>
          <p:spPr bwMode="auto">
            <a:xfrm>
              <a:off x="1296" y="2928"/>
              <a:ext cx="432" cy="0"/>
            </a:xfrm>
            <a:prstGeom prst="line">
              <a:avLst/>
            </a:prstGeom>
            <a:noFill/>
            <a:ln w="12700">
              <a:solidFill>
                <a:schemeClr val="tx1"/>
              </a:solidFill>
              <a:round/>
              <a:headEnd/>
              <a:tailEnd type="triangle" w="med" len="med"/>
            </a:ln>
            <a:effectLst/>
          </p:spPr>
          <p:txBody>
            <a:bodyPr/>
            <a:lstStyle/>
            <a:p>
              <a:endParaRPr lang="en-US"/>
            </a:p>
          </p:txBody>
        </p:sp>
        <p:sp>
          <p:nvSpPr>
            <p:cNvPr id="114699" name="Line 11"/>
            <p:cNvSpPr>
              <a:spLocks noChangeShapeType="1"/>
            </p:cNvSpPr>
            <p:nvPr/>
          </p:nvSpPr>
          <p:spPr bwMode="auto">
            <a:xfrm>
              <a:off x="1440" y="2688"/>
              <a:ext cx="288" cy="0"/>
            </a:xfrm>
            <a:prstGeom prst="line">
              <a:avLst/>
            </a:prstGeom>
            <a:noFill/>
            <a:ln w="12700">
              <a:solidFill>
                <a:schemeClr val="tx1"/>
              </a:solidFill>
              <a:round/>
              <a:headEnd/>
              <a:tailEnd type="triangle" w="med" len="med"/>
            </a:ln>
            <a:effectLst/>
          </p:spPr>
          <p:txBody>
            <a:bodyPr/>
            <a:lstStyle/>
            <a:p>
              <a:endParaRPr lang="en-US"/>
            </a:p>
          </p:txBody>
        </p:sp>
        <p:sp>
          <p:nvSpPr>
            <p:cNvPr id="114700" name="Line 12"/>
            <p:cNvSpPr>
              <a:spLocks noChangeShapeType="1"/>
            </p:cNvSpPr>
            <p:nvPr/>
          </p:nvSpPr>
          <p:spPr bwMode="auto">
            <a:xfrm>
              <a:off x="1584" y="2448"/>
              <a:ext cx="144" cy="0"/>
            </a:xfrm>
            <a:prstGeom prst="line">
              <a:avLst/>
            </a:prstGeom>
            <a:noFill/>
            <a:ln w="12700">
              <a:solidFill>
                <a:schemeClr val="tx1"/>
              </a:solidFill>
              <a:round/>
              <a:headEnd/>
              <a:tailEnd type="triangle" w="med" len="med"/>
            </a:ln>
            <a:effectLst/>
          </p:spPr>
          <p:txBody>
            <a:bodyPr/>
            <a:lstStyle/>
            <a:p>
              <a:endParaRPr lang="en-US"/>
            </a:p>
          </p:txBody>
        </p:sp>
      </p:grpSp>
      <p:grpSp>
        <p:nvGrpSpPr>
          <p:cNvPr id="114701" name="Group 13"/>
          <p:cNvGrpSpPr>
            <a:grpSpLocks/>
          </p:cNvGrpSpPr>
          <p:nvPr/>
        </p:nvGrpSpPr>
        <p:grpSpPr bwMode="auto">
          <a:xfrm>
            <a:off x="6034088" y="2792413"/>
            <a:ext cx="762000" cy="1447800"/>
            <a:chOff x="3504" y="2016"/>
            <a:chExt cx="480" cy="912"/>
          </a:xfrm>
        </p:grpSpPr>
        <p:sp>
          <p:nvSpPr>
            <p:cNvPr id="114702" name="Line 14"/>
            <p:cNvSpPr>
              <a:spLocks noChangeShapeType="1"/>
            </p:cNvSpPr>
            <p:nvPr/>
          </p:nvSpPr>
          <p:spPr bwMode="auto">
            <a:xfrm>
              <a:off x="3504" y="2016"/>
              <a:ext cx="480" cy="912"/>
            </a:xfrm>
            <a:prstGeom prst="line">
              <a:avLst/>
            </a:prstGeom>
            <a:noFill/>
            <a:ln w="12700">
              <a:solidFill>
                <a:schemeClr val="tx1"/>
              </a:solidFill>
              <a:round/>
              <a:headEnd/>
              <a:tailEnd/>
            </a:ln>
            <a:effectLst/>
          </p:spPr>
          <p:txBody>
            <a:bodyPr/>
            <a:lstStyle/>
            <a:p>
              <a:endParaRPr lang="en-US"/>
            </a:p>
          </p:txBody>
        </p:sp>
        <p:sp>
          <p:nvSpPr>
            <p:cNvPr id="114703" name="Line 15"/>
            <p:cNvSpPr>
              <a:spLocks noChangeShapeType="1"/>
            </p:cNvSpPr>
            <p:nvPr/>
          </p:nvSpPr>
          <p:spPr bwMode="auto">
            <a:xfrm flipH="1">
              <a:off x="3552" y="2928"/>
              <a:ext cx="432" cy="0"/>
            </a:xfrm>
            <a:prstGeom prst="line">
              <a:avLst/>
            </a:prstGeom>
            <a:noFill/>
            <a:ln w="12700">
              <a:solidFill>
                <a:schemeClr val="tx1"/>
              </a:solidFill>
              <a:round/>
              <a:headEnd/>
              <a:tailEnd type="triangle" w="med" len="med"/>
            </a:ln>
            <a:effectLst/>
          </p:spPr>
          <p:txBody>
            <a:bodyPr/>
            <a:lstStyle/>
            <a:p>
              <a:endParaRPr lang="en-US"/>
            </a:p>
          </p:txBody>
        </p:sp>
        <p:sp>
          <p:nvSpPr>
            <p:cNvPr id="114704" name="Line 16"/>
            <p:cNvSpPr>
              <a:spLocks noChangeShapeType="1"/>
            </p:cNvSpPr>
            <p:nvPr/>
          </p:nvSpPr>
          <p:spPr bwMode="auto">
            <a:xfrm flipH="1">
              <a:off x="3552" y="2688"/>
              <a:ext cx="288" cy="0"/>
            </a:xfrm>
            <a:prstGeom prst="line">
              <a:avLst/>
            </a:prstGeom>
            <a:noFill/>
            <a:ln w="12700">
              <a:solidFill>
                <a:schemeClr val="tx1"/>
              </a:solidFill>
              <a:round/>
              <a:headEnd/>
              <a:tailEnd type="triangle" w="med" len="med"/>
            </a:ln>
            <a:effectLst/>
          </p:spPr>
          <p:txBody>
            <a:bodyPr/>
            <a:lstStyle/>
            <a:p>
              <a:endParaRPr lang="en-US"/>
            </a:p>
          </p:txBody>
        </p:sp>
        <p:sp>
          <p:nvSpPr>
            <p:cNvPr id="114705" name="Line 17"/>
            <p:cNvSpPr>
              <a:spLocks noChangeShapeType="1"/>
            </p:cNvSpPr>
            <p:nvPr/>
          </p:nvSpPr>
          <p:spPr bwMode="auto">
            <a:xfrm flipH="1">
              <a:off x="3552" y="2448"/>
              <a:ext cx="144" cy="0"/>
            </a:xfrm>
            <a:prstGeom prst="line">
              <a:avLst/>
            </a:prstGeom>
            <a:noFill/>
            <a:ln w="12700">
              <a:solidFill>
                <a:schemeClr val="tx1"/>
              </a:solidFill>
              <a:round/>
              <a:headEnd/>
              <a:tailEnd type="triangle" w="med" len="med"/>
            </a:ln>
            <a:effectLst/>
          </p:spPr>
          <p:txBody>
            <a:bodyPr/>
            <a:lstStyle/>
            <a:p>
              <a:endParaRPr lang="en-US"/>
            </a:p>
          </p:txBody>
        </p:sp>
      </p:grpSp>
      <p:sp>
        <p:nvSpPr>
          <p:cNvPr id="114706" name="Line 18"/>
          <p:cNvSpPr>
            <a:spLocks noChangeShapeType="1"/>
          </p:cNvSpPr>
          <p:nvPr/>
        </p:nvSpPr>
        <p:spPr bwMode="auto">
          <a:xfrm>
            <a:off x="3290888" y="4240213"/>
            <a:ext cx="0" cy="609600"/>
          </a:xfrm>
          <a:prstGeom prst="line">
            <a:avLst/>
          </a:prstGeom>
          <a:noFill/>
          <a:ln w="12700">
            <a:solidFill>
              <a:schemeClr val="tx1"/>
            </a:solidFill>
            <a:round/>
            <a:headEnd type="triangle" w="med" len="med"/>
            <a:tailEnd/>
          </a:ln>
          <a:effectLst/>
        </p:spPr>
        <p:txBody>
          <a:bodyPr/>
          <a:lstStyle/>
          <a:p>
            <a:endParaRPr lang="en-US"/>
          </a:p>
        </p:txBody>
      </p:sp>
      <p:sp>
        <p:nvSpPr>
          <p:cNvPr id="114707" name="Line 19"/>
          <p:cNvSpPr>
            <a:spLocks noChangeShapeType="1"/>
          </p:cNvSpPr>
          <p:nvPr/>
        </p:nvSpPr>
        <p:spPr bwMode="auto">
          <a:xfrm>
            <a:off x="3748088" y="4240213"/>
            <a:ext cx="0" cy="609600"/>
          </a:xfrm>
          <a:prstGeom prst="line">
            <a:avLst/>
          </a:prstGeom>
          <a:noFill/>
          <a:ln w="12700">
            <a:solidFill>
              <a:schemeClr val="tx1"/>
            </a:solidFill>
            <a:round/>
            <a:headEnd type="triangle" w="med" len="med"/>
            <a:tailEnd/>
          </a:ln>
          <a:effectLst/>
        </p:spPr>
        <p:txBody>
          <a:bodyPr/>
          <a:lstStyle/>
          <a:p>
            <a:endParaRPr lang="en-US"/>
          </a:p>
        </p:txBody>
      </p:sp>
      <p:sp>
        <p:nvSpPr>
          <p:cNvPr id="114708" name="Line 20"/>
          <p:cNvSpPr>
            <a:spLocks noChangeShapeType="1"/>
          </p:cNvSpPr>
          <p:nvPr/>
        </p:nvSpPr>
        <p:spPr bwMode="auto">
          <a:xfrm>
            <a:off x="4205288" y="4240213"/>
            <a:ext cx="0" cy="609600"/>
          </a:xfrm>
          <a:prstGeom prst="line">
            <a:avLst/>
          </a:prstGeom>
          <a:noFill/>
          <a:ln w="12700">
            <a:solidFill>
              <a:schemeClr val="tx1"/>
            </a:solidFill>
            <a:round/>
            <a:headEnd type="triangle" w="med" len="med"/>
            <a:tailEnd/>
          </a:ln>
          <a:effectLst/>
        </p:spPr>
        <p:txBody>
          <a:bodyPr/>
          <a:lstStyle/>
          <a:p>
            <a:endParaRPr lang="en-US"/>
          </a:p>
        </p:txBody>
      </p:sp>
      <p:sp>
        <p:nvSpPr>
          <p:cNvPr id="114709" name="Line 21"/>
          <p:cNvSpPr>
            <a:spLocks noChangeShapeType="1"/>
          </p:cNvSpPr>
          <p:nvPr/>
        </p:nvSpPr>
        <p:spPr bwMode="auto">
          <a:xfrm>
            <a:off x="4662488" y="4240213"/>
            <a:ext cx="0" cy="609600"/>
          </a:xfrm>
          <a:prstGeom prst="line">
            <a:avLst/>
          </a:prstGeom>
          <a:noFill/>
          <a:ln w="12700">
            <a:solidFill>
              <a:schemeClr val="tx1"/>
            </a:solidFill>
            <a:round/>
            <a:headEnd type="triangle" w="med" len="med"/>
            <a:tailEnd/>
          </a:ln>
          <a:effectLst/>
        </p:spPr>
        <p:txBody>
          <a:bodyPr/>
          <a:lstStyle/>
          <a:p>
            <a:endParaRPr lang="en-US"/>
          </a:p>
        </p:txBody>
      </p:sp>
      <p:sp>
        <p:nvSpPr>
          <p:cNvPr id="114710" name="Line 22"/>
          <p:cNvSpPr>
            <a:spLocks noChangeShapeType="1"/>
          </p:cNvSpPr>
          <p:nvPr/>
        </p:nvSpPr>
        <p:spPr bwMode="auto">
          <a:xfrm>
            <a:off x="5119688" y="4240213"/>
            <a:ext cx="0" cy="609600"/>
          </a:xfrm>
          <a:prstGeom prst="line">
            <a:avLst/>
          </a:prstGeom>
          <a:noFill/>
          <a:ln w="12700">
            <a:solidFill>
              <a:schemeClr val="tx1"/>
            </a:solidFill>
            <a:round/>
            <a:headEnd type="triangle" w="med" len="med"/>
            <a:tailEnd/>
          </a:ln>
          <a:effectLst/>
        </p:spPr>
        <p:txBody>
          <a:bodyPr/>
          <a:lstStyle/>
          <a:p>
            <a:endParaRPr lang="en-US"/>
          </a:p>
        </p:txBody>
      </p:sp>
      <p:sp>
        <p:nvSpPr>
          <p:cNvPr id="114711" name="Line 23"/>
          <p:cNvSpPr>
            <a:spLocks noChangeShapeType="1"/>
          </p:cNvSpPr>
          <p:nvPr/>
        </p:nvSpPr>
        <p:spPr bwMode="auto">
          <a:xfrm>
            <a:off x="5576888" y="4240213"/>
            <a:ext cx="0" cy="609600"/>
          </a:xfrm>
          <a:prstGeom prst="line">
            <a:avLst/>
          </a:prstGeom>
          <a:noFill/>
          <a:ln w="12700">
            <a:solidFill>
              <a:schemeClr val="tx1"/>
            </a:solidFill>
            <a:round/>
            <a:headEnd type="triangle" w="med" len="med"/>
            <a:tailEnd/>
          </a:ln>
          <a:effectLst/>
        </p:spPr>
        <p:txBody>
          <a:bodyPr/>
          <a:lstStyle/>
          <a:p>
            <a:endParaRPr lang="en-US"/>
          </a:p>
        </p:txBody>
      </p:sp>
      <p:sp>
        <p:nvSpPr>
          <p:cNvPr id="114712" name="Line 24"/>
          <p:cNvSpPr>
            <a:spLocks noChangeShapeType="1"/>
          </p:cNvSpPr>
          <p:nvPr/>
        </p:nvSpPr>
        <p:spPr bwMode="auto">
          <a:xfrm>
            <a:off x="6034088" y="4240213"/>
            <a:ext cx="0" cy="609600"/>
          </a:xfrm>
          <a:prstGeom prst="line">
            <a:avLst/>
          </a:prstGeom>
          <a:noFill/>
          <a:ln w="12700">
            <a:solidFill>
              <a:schemeClr val="tx1"/>
            </a:solidFill>
            <a:round/>
            <a:headEnd type="triangle" w="med" len="med"/>
            <a:tailEnd/>
          </a:ln>
          <a:effectLst/>
        </p:spPr>
        <p:txBody>
          <a:bodyPr/>
          <a:lstStyle/>
          <a:p>
            <a:endParaRPr lang="en-US"/>
          </a:p>
        </p:txBody>
      </p:sp>
      <p:sp>
        <p:nvSpPr>
          <p:cNvPr id="114713" name="Rectangle 25"/>
          <p:cNvSpPr>
            <a:spLocks noChangeArrowheads="1"/>
          </p:cNvSpPr>
          <p:nvPr/>
        </p:nvSpPr>
        <p:spPr bwMode="auto">
          <a:xfrm>
            <a:off x="2971800" y="4911725"/>
            <a:ext cx="1431925" cy="1184275"/>
          </a:xfrm>
          <a:prstGeom prst="rect">
            <a:avLst/>
          </a:prstGeom>
          <a:noFill/>
          <a:ln w="12700">
            <a:noFill/>
            <a:miter lim="800000"/>
            <a:headEnd/>
            <a:tailEnd/>
          </a:ln>
          <a:effectLst/>
        </p:spPr>
        <p:txBody>
          <a:bodyPr wrap="none" lIns="90488" tIns="44450" rIns="90488" bIns="44450">
            <a:spAutoFit/>
          </a:bodyPr>
          <a:lstStyle/>
          <a:p>
            <a:r>
              <a:rPr lang="en-US" sz="2400" b="1"/>
              <a:t>F</a:t>
            </a:r>
            <a:r>
              <a:rPr lang="en-US" sz="2400" b="1" baseline="-25000"/>
              <a:t>B</a:t>
            </a:r>
            <a:r>
              <a:rPr lang="en-US" sz="2400"/>
              <a:t>=PA;</a:t>
            </a:r>
          </a:p>
          <a:p>
            <a:r>
              <a:rPr lang="en-US" sz="2400"/>
              <a:t>P=</a:t>
            </a:r>
            <a:r>
              <a:rPr lang="en-US" sz="2400">
                <a:latin typeface="Symbol" pitchFamily="18" charset="2"/>
              </a:rPr>
              <a:t>r</a:t>
            </a:r>
            <a:r>
              <a:rPr lang="en-US" sz="2400"/>
              <a:t>gz;</a:t>
            </a:r>
          </a:p>
          <a:p>
            <a:r>
              <a:rPr lang="en-US" sz="2400" b="1"/>
              <a:t>F</a:t>
            </a:r>
            <a:r>
              <a:rPr lang="en-US" sz="2400" b="1" baseline="-25000"/>
              <a:t>B</a:t>
            </a:r>
            <a:r>
              <a:rPr lang="en-US" sz="2400"/>
              <a:t>=</a:t>
            </a:r>
            <a:r>
              <a:rPr lang="en-US" sz="2400">
                <a:latin typeface="Symbol" pitchFamily="18" charset="2"/>
              </a:rPr>
              <a:t>r</a:t>
            </a:r>
            <a:r>
              <a:rPr lang="en-US" sz="2400"/>
              <a:t>gzA;</a:t>
            </a:r>
          </a:p>
        </p:txBody>
      </p:sp>
      <p:sp>
        <p:nvSpPr>
          <p:cNvPr id="114714" name="Rectangle 26"/>
          <p:cNvSpPr>
            <a:spLocks noChangeArrowheads="1"/>
          </p:cNvSpPr>
          <p:nvPr/>
        </p:nvSpPr>
        <p:spPr bwMode="auto">
          <a:xfrm>
            <a:off x="4953000" y="4911725"/>
            <a:ext cx="1214438" cy="819150"/>
          </a:xfrm>
          <a:prstGeom prst="rect">
            <a:avLst/>
          </a:prstGeom>
          <a:noFill/>
          <a:ln w="12700">
            <a:noFill/>
            <a:miter lim="800000"/>
            <a:headEnd/>
            <a:tailEnd/>
          </a:ln>
          <a:effectLst/>
        </p:spPr>
        <p:txBody>
          <a:bodyPr wrap="none" lIns="90488" tIns="44450" rIns="90488" bIns="44450">
            <a:spAutoFit/>
          </a:bodyPr>
          <a:lstStyle/>
          <a:p>
            <a:r>
              <a:rPr lang="en-US" sz="2400"/>
              <a:t>V=zA;</a:t>
            </a:r>
          </a:p>
          <a:p>
            <a:r>
              <a:rPr lang="en-US" sz="2400" b="1"/>
              <a:t>F</a:t>
            </a:r>
            <a:r>
              <a:rPr lang="en-US" sz="2400" b="1" baseline="-25000"/>
              <a:t>B</a:t>
            </a:r>
            <a:r>
              <a:rPr lang="en-US" sz="2400" b="1"/>
              <a:t>=</a:t>
            </a:r>
            <a:r>
              <a:rPr lang="en-US" sz="2400" b="1">
                <a:latin typeface="Symbol" pitchFamily="18" charset="2"/>
              </a:rPr>
              <a:t>r</a:t>
            </a:r>
            <a:r>
              <a:rPr lang="en-US" sz="2400" b="1"/>
              <a:t>gV</a:t>
            </a:r>
          </a:p>
        </p:txBody>
      </p:sp>
      <p:sp>
        <p:nvSpPr>
          <p:cNvPr id="114715" name="Rectangle 27"/>
          <p:cNvSpPr>
            <a:spLocks noChangeArrowheads="1"/>
          </p:cNvSpPr>
          <p:nvPr/>
        </p:nvSpPr>
        <p:spPr bwMode="auto">
          <a:xfrm>
            <a:off x="5562600" y="3692525"/>
            <a:ext cx="401638" cy="454025"/>
          </a:xfrm>
          <a:prstGeom prst="rect">
            <a:avLst/>
          </a:prstGeom>
          <a:noFill/>
          <a:ln w="12700">
            <a:noFill/>
            <a:miter lim="800000"/>
            <a:headEnd/>
            <a:tailEnd/>
          </a:ln>
          <a:effectLst/>
        </p:spPr>
        <p:txBody>
          <a:bodyPr wrap="none" lIns="90488" tIns="44450" rIns="90488" bIns="44450">
            <a:spAutoFit/>
          </a:bodyPr>
          <a:lstStyle/>
          <a:p>
            <a:r>
              <a:rPr lang="en-US" sz="2400"/>
              <a:t>A</a:t>
            </a:r>
          </a:p>
        </p:txBody>
      </p:sp>
      <p:sp>
        <p:nvSpPr>
          <p:cNvPr id="114716" name="Line 28"/>
          <p:cNvSpPr>
            <a:spLocks noChangeShapeType="1"/>
          </p:cNvSpPr>
          <p:nvPr/>
        </p:nvSpPr>
        <p:spPr bwMode="auto">
          <a:xfrm>
            <a:off x="7100888" y="2868613"/>
            <a:ext cx="0" cy="1371600"/>
          </a:xfrm>
          <a:prstGeom prst="line">
            <a:avLst/>
          </a:prstGeom>
          <a:noFill/>
          <a:ln w="12700">
            <a:solidFill>
              <a:schemeClr val="tx1"/>
            </a:solidFill>
            <a:round/>
            <a:headEnd/>
            <a:tailEnd type="triangle" w="med" len="med"/>
          </a:ln>
          <a:effectLst/>
        </p:spPr>
        <p:txBody>
          <a:bodyPr/>
          <a:lstStyle/>
          <a:p>
            <a:endParaRPr lang="en-US"/>
          </a:p>
        </p:txBody>
      </p:sp>
      <p:sp>
        <p:nvSpPr>
          <p:cNvPr id="114717" name="Rectangle 29"/>
          <p:cNvSpPr>
            <a:spLocks noChangeArrowheads="1"/>
          </p:cNvSpPr>
          <p:nvPr/>
        </p:nvSpPr>
        <p:spPr bwMode="auto">
          <a:xfrm>
            <a:off x="6934200" y="4149725"/>
            <a:ext cx="315913" cy="454025"/>
          </a:xfrm>
          <a:prstGeom prst="rect">
            <a:avLst/>
          </a:prstGeom>
          <a:noFill/>
          <a:ln w="12700">
            <a:noFill/>
            <a:miter lim="800000"/>
            <a:headEnd/>
            <a:tailEnd/>
          </a:ln>
          <a:effectLst/>
        </p:spPr>
        <p:txBody>
          <a:bodyPr wrap="none" lIns="90488" tIns="44450" rIns="90488" bIns="44450">
            <a:spAutoFit/>
          </a:bodyPr>
          <a:lstStyle/>
          <a:p>
            <a:r>
              <a:rPr lang="en-US" sz="2400"/>
              <a:t>z</a:t>
            </a:r>
          </a:p>
        </p:txBody>
      </p:sp>
      <p:sp>
        <p:nvSpPr>
          <p:cNvPr id="114718" name="Line 30"/>
          <p:cNvSpPr>
            <a:spLocks noChangeShapeType="1"/>
          </p:cNvSpPr>
          <p:nvPr/>
        </p:nvSpPr>
        <p:spPr bwMode="auto">
          <a:xfrm>
            <a:off x="4662488" y="3478213"/>
            <a:ext cx="0" cy="533400"/>
          </a:xfrm>
          <a:prstGeom prst="line">
            <a:avLst/>
          </a:prstGeom>
          <a:noFill/>
          <a:ln w="12700">
            <a:solidFill>
              <a:schemeClr val="tx1"/>
            </a:solidFill>
            <a:round/>
            <a:headEnd type="triangle" w="med" len="med"/>
            <a:tailEnd/>
          </a:ln>
          <a:effectLst/>
        </p:spPr>
        <p:txBody>
          <a:bodyPr/>
          <a:lstStyle/>
          <a:p>
            <a:endParaRPr lang="en-US"/>
          </a:p>
        </p:txBody>
      </p:sp>
      <p:sp>
        <p:nvSpPr>
          <p:cNvPr id="114719" name="Rectangle 31"/>
          <p:cNvSpPr>
            <a:spLocks noChangeArrowheads="1"/>
          </p:cNvSpPr>
          <p:nvPr/>
        </p:nvSpPr>
        <p:spPr bwMode="auto">
          <a:xfrm>
            <a:off x="4191000" y="3235325"/>
            <a:ext cx="384175" cy="454025"/>
          </a:xfrm>
          <a:prstGeom prst="rect">
            <a:avLst/>
          </a:prstGeom>
          <a:noFill/>
          <a:ln w="12700">
            <a:noFill/>
            <a:miter lim="800000"/>
            <a:headEnd/>
            <a:tailEnd/>
          </a:ln>
          <a:effectLst/>
        </p:spPr>
        <p:txBody>
          <a:bodyPr wrap="none" lIns="90488" tIns="44450" rIns="90488" bIns="44450">
            <a:spAutoFit/>
          </a:bodyPr>
          <a:lstStyle/>
          <a:p>
            <a:r>
              <a:rPr lang="en-US" sz="2400"/>
              <a:t>B</a:t>
            </a:r>
          </a:p>
        </p:txBody>
      </p:sp>
      <p:sp>
        <p:nvSpPr>
          <p:cNvPr id="114720" name="Oval 32"/>
          <p:cNvSpPr>
            <a:spLocks noChangeArrowheads="1"/>
          </p:cNvSpPr>
          <p:nvPr/>
        </p:nvSpPr>
        <p:spPr bwMode="auto">
          <a:xfrm>
            <a:off x="4592638" y="3408363"/>
            <a:ext cx="139700" cy="1397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14721" name="Line 33"/>
          <p:cNvSpPr>
            <a:spLocks noChangeShapeType="1"/>
          </p:cNvSpPr>
          <p:nvPr/>
        </p:nvSpPr>
        <p:spPr bwMode="auto">
          <a:xfrm>
            <a:off x="4662488" y="2411413"/>
            <a:ext cx="0" cy="609600"/>
          </a:xfrm>
          <a:prstGeom prst="line">
            <a:avLst/>
          </a:prstGeom>
          <a:noFill/>
          <a:ln w="12700">
            <a:solidFill>
              <a:schemeClr val="tx1"/>
            </a:solidFill>
            <a:round/>
            <a:headEnd/>
            <a:tailEnd type="triangle" w="med" len="med"/>
          </a:ln>
          <a:effectLst/>
        </p:spPr>
        <p:txBody>
          <a:bodyPr/>
          <a:lstStyle/>
          <a:p>
            <a:endParaRPr lang="en-US"/>
          </a:p>
        </p:txBody>
      </p:sp>
      <p:sp>
        <p:nvSpPr>
          <p:cNvPr id="114722" name="Oval 34"/>
          <p:cNvSpPr>
            <a:spLocks noChangeArrowheads="1"/>
          </p:cNvSpPr>
          <p:nvPr/>
        </p:nvSpPr>
        <p:spPr bwMode="auto">
          <a:xfrm>
            <a:off x="4592638" y="3027363"/>
            <a:ext cx="139700" cy="1397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14723" name="Rectangle 35"/>
          <p:cNvSpPr>
            <a:spLocks noChangeArrowheads="1"/>
          </p:cNvSpPr>
          <p:nvPr/>
        </p:nvSpPr>
        <p:spPr bwMode="auto">
          <a:xfrm>
            <a:off x="4191000" y="2854325"/>
            <a:ext cx="401638" cy="454025"/>
          </a:xfrm>
          <a:prstGeom prst="rect">
            <a:avLst/>
          </a:prstGeom>
          <a:noFill/>
          <a:ln w="12700">
            <a:noFill/>
            <a:miter lim="800000"/>
            <a:headEnd/>
            <a:tailEnd/>
          </a:ln>
          <a:effectLst/>
        </p:spPr>
        <p:txBody>
          <a:bodyPr wrap="none" lIns="90488" tIns="44450" rIns="90488" bIns="44450">
            <a:spAutoFit/>
          </a:bodyPr>
          <a:lstStyle/>
          <a:p>
            <a:r>
              <a:rPr lang="en-US" sz="2400"/>
              <a:t>G</a:t>
            </a:r>
          </a:p>
        </p:txBody>
      </p:sp>
      <p:sp>
        <p:nvSpPr>
          <p:cNvPr id="114724" name="Rectangle 36"/>
          <p:cNvSpPr>
            <a:spLocks noChangeArrowheads="1"/>
          </p:cNvSpPr>
          <p:nvPr/>
        </p:nvSpPr>
        <p:spPr bwMode="auto">
          <a:xfrm>
            <a:off x="4114800" y="2092325"/>
            <a:ext cx="1077913" cy="454025"/>
          </a:xfrm>
          <a:prstGeom prst="rect">
            <a:avLst/>
          </a:prstGeom>
          <a:noFill/>
          <a:ln w="12700">
            <a:noFill/>
            <a:miter lim="800000"/>
            <a:headEnd/>
            <a:tailEnd/>
          </a:ln>
          <a:effectLst/>
        </p:spPr>
        <p:txBody>
          <a:bodyPr wrap="none" lIns="90488" tIns="44450" rIns="90488" bIns="44450">
            <a:spAutoFit/>
          </a:bodyPr>
          <a:lstStyle/>
          <a:p>
            <a:r>
              <a:rPr lang="en-US" sz="2400"/>
              <a:t>Weight</a:t>
            </a:r>
          </a:p>
        </p:txBody>
      </p:sp>
      <p:sp>
        <p:nvSpPr>
          <p:cNvPr id="114725" name="Rectangle 37"/>
          <p:cNvSpPr>
            <a:spLocks noChangeArrowheads="1"/>
          </p:cNvSpPr>
          <p:nvPr/>
        </p:nvSpPr>
        <p:spPr bwMode="auto">
          <a:xfrm>
            <a:off x="4419600" y="3768725"/>
            <a:ext cx="501650" cy="454025"/>
          </a:xfrm>
          <a:prstGeom prst="rect">
            <a:avLst/>
          </a:prstGeom>
          <a:noFill/>
          <a:ln w="12700">
            <a:noFill/>
            <a:miter lim="800000"/>
            <a:headEnd/>
            <a:tailEnd/>
          </a:ln>
          <a:effectLst/>
        </p:spPr>
        <p:txBody>
          <a:bodyPr wrap="none" lIns="90488" tIns="44450" rIns="90488" bIns="44450">
            <a:spAutoFit/>
          </a:bodyPr>
          <a:lstStyle/>
          <a:p>
            <a:r>
              <a:rPr lang="en-US" sz="2400" b="1"/>
              <a:t>F</a:t>
            </a:r>
            <a:r>
              <a:rPr lang="en-US" sz="2400" b="1" baseline="-25000"/>
              <a:t>B</a:t>
            </a:r>
          </a:p>
        </p:txBody>
      </p:sp>
      <p:sp>
        <p:nvSpPr>
          <p:cNvPr id="114726" name="Rectangle 38"/>
          <p:cNvSpPr>
            <a:spLocks noChangeArrowheads="1"/>
          </p:cNvSpPr>
          <p:nvPr/>
        </p:nvSpPr>
        <p:spPr bwMode="auto">
          <a:xfrm>
            <a:off x="533400" y="3082925"/>
            <a:ext cx="2111375" cy="2644775"/>
          </a:xfrm>
          <a:prstGeom prst="rect">
            <a:avLst/>
          </a:prstGeom>
          <a:noFill/>
          <a:ln w="12700">
            <a:noFill/>
            <a:miter lim="800000"/>
            <a:headEnd/>
            <a:tailEnd/>
          </a:ln>
          <a:effectLst/>
        </p:spPr>
        <p:txBody>
          <a:bodyPr wrap="none" lIns="90488" tIns="44450" rIns="90488" bIns="44450">
            <a:spAutoFit/>
          </a:bodyPr>
          <a:lstStyle/>
          <a:p>
            <a:r>
              <a:rPr lang="en-US" sz="2400">
                <a:solidFill>
                  <a:schemeClr val="accent2"/>
                </a:solidFill>
              </a:rPr>
              <a:t>Horizontal</a:t>
            </a:r>
          </a:p>
          <a:p>
            <a:r>
              <a:rPr lang="en-US" sz="2400">
                <a:solidFill>
                  <a:schemeClr val="accent2"/>
                </a:solidFill>
              </a:rPr>
              <a:t>components of</a:t>
            </a:r>
          </a:p>
          <a:p>
            <a:r>
              <a:rPr lang="en-US" sz="2400">
                <a:solidFill>
                  <a:schemeClr val="accent2"/>
                </a:solidFill>
              </a:rPr>
              <a:t>pressure force</a:t>
            </a:r>
          </a:p>
          <a:p>
            <a:r>
              <a:rPr lang="en-US" sz="2400">
                <a:solidFill>
                  <a:schemeClr val="accent2"/>
                </a:solidFill>
              </a:rPr>
              <a:t>are negated by</a:t>
            </a:r>
          </a:p>
          <a:p>
            <a:r>
              <a:rPr lang="en-US" sz="2400">
                <a:solidFill>
                  <a:schemeClr val="accent2"/>
                </a:solidFill>
              </a:rPr>
              <a:t>equal force on</a:t>
            </a:r>
          </a:p>
          <a:p>
            <a:r>
              <a:rPr lang="en-US" sz="2400">
                <a:solidFill>
                  <a:schemeClr val="accent2"/>
                </a:solidFill>
              </a:rPr>
              <a:t>opposite side of</a:t>
            </a:r>
          </a:p>
          <a:p>
            <a:r>
              <a:rPr lang="en-US" sz="2400">
                <a:solidFill>
                  <a:schemeClr val="accent2"/>
                </a:solidFill>
              </a:rPr>
              <a:t>barge.</a:t>
            </a:r>
          </a:p>
        </p:txBody>
      </p:sp>
      <p:sp>
        <p:nvSpPr>
          <p:cNvPr id="114727" name="Line 39"/>
          <p:cNvSpPr>
            <a:spLocks noChangeShapeType="1"/>
          </p:cNvSpPr>
          <p:nvPr/>
        </p:nvSpPr>
        <p:spPr bwMode="auto">
          <a:xfrm>
            <a:off x="2224088" y="3325813"/>
            <a:ext cx="533400" cy="228600"/>
          </a:xfrm>
          <a:prstGeom prst="line">
            <a:avLst/>
          </a:prstGeom>
          <a:noFill/>
          <a:ln w="12700">
            <a:solidFill>
              <a:schemeClr val="hlink"/>
            </a:solidFill>
            <a:round/>
            <a:headEnd/>
            <a:tailEnd type="triangle" w="med" len="med"/>
          </a:ln>
          <a:effectLst/>
        </p:spPr>
        <p:txBody>
          <a:bodyPr/>
          <a:lstStyle/>
          <a:p>
            <a:endParaRPr lang="en-US"/>
          </a:p>
        </p:txBody>
      </p:sp>
      <p:sp>
        <p:nvSpPr>
          <p:cNvPr id="114728" name="Line 40"/>
          <p:cNvSpPr>
            <a:spLocks noChangeShapeType="1"/>
          </p:cNvSpPr>
          <p:nvPr/>
        </p:nvSpPr>
        <p:spPr bwMode="auto">
          <a:xfrm>
            <a:off x="2224088" y="3325813"/>
            <a:ext cx="3657600" cy="0"/>
          </a:xfrm>
          <a:prstGeom prst="line">
            <a:avLst/>
          </a:prstGeom>
          <a:noFill/>
          <a:ln w="12700">
            <a:solidFill>
              <a:schemeClr val="hlink"/>
            </a:solidFill>
            <a:round/>
            <a:headEnd/>
            <a:tailEnd type="triangle" w="med" len="med"/>
          </a:ln>
          <a:effectLst/>
        </p:spPr>
        <p:txBody>
          <a:bodyPr/>
          <a:lstStyle/>
          <a:p>
            <a:endParaRPr lang="en-US"/>
          </a:p>
        </p:txBody>
      </p:sp>
      <p:sp>
        <p:nvSpPr>
          <p:cNvPr id="114730" name="Text Box 42"/>
          <p:cNvSpPr txBox="1">
            <a:spLocks noChangeArrowheads="1"/>
          </p:cNvSpPr>
          <p:nvPr/>
        </p:nvSpPr>
        <p:spPr bwMode="auto">
          <a:xfrm>
            <a:off x="2362200" y="441325"/>
            <a:ext cx="3733800" cy="701675"/>
          </a:xfrm>
          <a:prstGeom prst="rect">
            <a:avLst/>
          </a:prstGeom>
          <a:noFill/>
          <a:ln w="9525">
            <a:noFill/>
            <a:miter lim="800000"/>
            <a:headEnd/>
            <a:tailEnd/>
          </a:ln>
          <a:effectLst/>
        </p:spPr>
        <p:txBody>
          <a:bodyPr>
            <a:spAutoFit/>
          </a:bodyPr>
          <a:lstStyle/>
          <a:p>
            <a:pPr algn="ctr">
              <a:spcBef>
                <a:spcPct val="50000"/>
              </a:spcBef>
            </a:pPr>
            <a:r>
              <a:rPr lang="en-US" sz="4000"/>
              <a:t>Buoyant Forces</a:t>
            </a:r>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63" name="Group 15"/>
          <p:cNvGrpSpPr>
            <a:grpSpLocks/>
          </p:cNvGrpSpPr>
          <p:nvPr/>
        </p:nvGrpSpPr>
        <p:grpSpPr bwMode="auto">
          <a:xfrm>
            <a:off x="1676400" y="609600"/>
            <a:ext cx="5334000" cy="1143000"/>
            <a:chOff x="528" y="3312"/>
            <a:chExt cx="3360" cy="720"/>
          </a:xfrm>
        </p:grpSpPr>
        <p:sp>
          <p:nvSpPr>
            <p:cNvPr id="27664" name="Rectangle 16"/>
            <p:cNvSpPr>
              <a:spLocks noChangeArrowheads="1"/>
            </p:cNvSpPr>
            <p:nvPr/>
          </p:nvSpPr>
          <p:spPr bwMode="auto">
            <a:xfrm>
              <a:off x="528" y="3312"/>
              <a:ext cx="3360" cy="624"/>
            </a:xfrm>
            <a:prstGeom prst="rect">
              <a:avLst/>
            </a:prstGeom>
            <a:solidFill>
              <a:schemeClr val="hlink"/>
            </a:solidFill>
            <a:ln w="38100" cmpd="dbl">
              <a:solidFill>
                <a:schemeClr val="tx1"/>
              </a:solidFill>
              <a:miter lim="800000"/>
              <a:headEnd/>
              <a:tailEnd/>
            </a:ln>
            <a:effectLst/>
          </p:spPr>
          <p:txBody>
            <a:bodyPr wrap="none" anchor="ctr"/>
            <a:lstStyle/>
            <a:p>
              <a:endParaRPr lang="en-US"/>
            </a:p>
          </p:txBody>
        </p:sp>
        <p:sp>
          <p:nvSpPr>
            <p:cNvPr id="27665" name="Rectangle 17"/>
            <p:cNvSpPr>
              <a:spLocks noChangeArrowheads="1"/>
            </p:cNvSpPr>
            <p:nvPr/>
          </p:nvSpPr>
          <p:spPr bwMode="auto">
            <a:xfrm>
              <a:off x="528" y="3359"/>
              <a:ext cx="2304" cy="673"/>
            </a:xfrm>
            <a:prstGeom prst="rect">
              <a:avLst/>
            </a:prstGeom>
            <a:noFill/>
            <a:ln w="38100" cmpd="dbl">
              <a:noFill/>
              <a:miter lim="800000"/>
              <a:headEnd/>
              <a:tailEnd/>
            </a:ln>
            <a:effectLst/>
          </p:spPr>
          <p:txBody>
            <a:bodyPr>
              <a:spAutoFit/>
            </a:bodyPr>
            <a:lstStyle/>
            <a:p>
              <a:pPr algn="ctr"/>
              <a:r>
                <a:rPr lang="en-US" sz="3600" b="1">
                  <a:latin typeface="Symbol" pitchFamily="18" charset="2"/>
                </a:rPr>
                <a:t>D</a:t>
              </a:r>
              <a:r>
                <a:rPr lang="en-US" sz="2800" b="1"/>
                <a:t>s G</a:t>
              </a:r>
              <a:r>
                <a:rPr lang="en-US" sz="2800" b="1" baseline="-25000"/>
                <a:t>new</a:t>
              </a:r>
              <a:r>
                <a:rPr lang="en-US" sz="2800" b="1"/>
                <a:t>G</a:t>
              </a:r>
              <a:r>
                <a:rPr lang="en-US" sz="2800" b="1" baseline="-25000"/>
                <a:t>old</a:t>
              </a:r>
              <a:r>
                <a:rPr lang="en-US" sz="2800" b="1"/>
                <a:t> =</a:t>
              </a:r>
            </a:p>
            <a:p>
              <a:pPr algn="ctr"/>
              <a:r>
                <a:rPr lang="en-US" sz="2800" b="1"/>
                <a:t> </a:t>
              </a:r>
            </a:p>
          </p:txBody>
        </p:sp>
        <p:sp>
          <p:nvSpPr>
            <p:cNvPr id="27666" name="Rectangle 18"/>
            <p:cNvSpPr>
              <a:spLocks noChangeArrowheads="1"/>
            </p:cNvSpPr>
            <p:nvPr/>
          </p:nvSpPr>
          <p:spPr bwMode="auto">
            <a:xfrm>
              <a:off x="2208" y="3408"/>
              <a:ext cx="1200" cy="327"/>
            </a:xfrm>
            <a:prstGeom prst="rect">
              <a:avLst/>
            </a:prstGeom>
            <a:noFill/>
            <a:ln w="38100" cmpd="dbl">
              <a:noFill/>
              <a:miter lim="800000"/>
              <a:headEnd/>
              <a:tailEnd/>
            </a:ln>
            <a:effectLst/>
          </p:spPr>
          <p:txBody>
            <a:bodyPr>
              <a:spAutoFit/>
            </a:bodyPr>
            <a:lstStyle/>
            <a:p>
              <a:pPr algn="ctr"/>
              <a:r>
                <a:rPr lang="en-US" sz="2800" b="1"/>
                <a:t>w g</a:t>
              </a:r>
              <a:r>
                <a:rPr lang="en-US" sz="2800" b="1" baseline="-25000"/>
                <a:t>2</a:t>
              </a:r>
              <a:r>
                <a:rPr lang="en-US" sz="2800" b="1"/>
                <a:t>g</a:t>
              </a:r>
              <a:r>
                <a:rPr lang="en-US" sz="2800" b="1" baseline="-25000"/>
                <a:t>1</a:t>
              </a:r>
              <a:endParaRPr lang="en-US" sz="2800" b="1"/>
            </a:p>
          </p:txBody>
        </p:sp>
        <p:sp>
          <p:nvSpPr>
            <p:cNvPr id="27667" name="Line 19"/>
            <p:cNvSpPr>
              <a:spLocks noChangeShapeType="1"/>
            </p:cNvSpPr>
            <p:nvPr/>
          </p:nvSpPr>
          <p:spPr bwMode="auto">
            <a:xfrm>
              <a:off x="1344" y="3456"/>
              <a:ext cx="720" cy="0"/>
            </a:xfrm>
            <a:prstGeom prst="line">
              <a:avLst/>
            </a:prstGeom>
            <a:noFill/>
            <a:ln w="28575">
              <a:solidFill>
                <a:schemeClr val="tx1"/>
              </a:solidFill>
              <a:round/>
              <a:headEnd/>
              <a:tailEnd/>
            </a:ln>
            <a:effectLst/>
          </p:spPr>
          <p:txBody>
            <a:bodyPr wrap="none" anchor="ctr"/>
            <a:lstStyle/>
            <a:p>
              <a:endParaRPr lang="en-US"/>
            </a:p>
          </p:txBody>
        </p:sp>
        <p:sp>
          <p:nvSpPr>
            <p:cNvPr id="27668" name="Line 20"/>
            <p:cNvSpPr>
              <a:spLocks noChangeShapeType="1"/>
            </p:cNvSpPr>
            <p:nvPr/>
          </p:nvSpPr>
          <p:spPr bwMode="auto">
            <a:xfrm>
              <a:off x="2784" y="3456"/>
              <a:ext cx="336" cy="0"/>
            </a:xfrm>
            <a:prstGeom prst="line">
              <a:avLst/>
            </a:prstGeom>
            <a:noFill/>
            <a:ln w="28575">
              <a:solidFill>
                <a:schemeClr val="tx1"/>
              </a:solidFill>
              <a:round/>
              <a:headEnd/>
              <a:tailEnd/>
            </a:ln>
            <a:effectLst/>
          </p:spPr>
          <p:txBody>
            <a:bodyPr wrap="none" anchor="ctr"/>
            <a:lstStyle/>
            <a:p>
              <a:endParaRPr lang="en-US"/>
            </a:p>
          </p:txBody>
        </p:sp>
      </p:grpSp>
      <p:sp>
        <p:nvSpPr>
          <p:cNvPr id="27669" name="Text Box 21"/>
          <p:cNvSpPr txBox="1">
            <a:spLocks noChangeArrowheads="1"/>
          </p:cNvSpPr>
          <p:nvPr/>
        </p:nvSpPr>
        <p:spPr bwMode="auto">
          <a:xfrm>
            <a:off x="1050925" y="2022475"/>
            <a:ext cx="1116013" cy="457200"/>
          </a:xfrm>
          <a:prstGeom prst="rect">
            <a:avLst/>
          </a:prstGeom>
          <a:noFill/>
          <a:ln w="9525">
            <a:noFill/>
            <a:miter lim="800000"/>
            <a:headEnd/>
            <a:tailEnd/>
          </a:ln>
          <a:effectLst/>
        </p:spPr>
        <p:txBody>
          <a:bodyPr wrap="none">
            <a:spAutoFit/>
          </a:bodyPr>
          <a:lstStyle/>
          <a:p>
            <a:r>
              <a:rPr lang="en-US" sz="2400" b="1" i="1"/>
              <a:t>Where:</a:t>
            </a:r>
          </a:p>
        </p:txBody>
      </p:sp>
      <p:sp>
        <p:nvSpPr>
          <p:cNvPr id="27671" name="Rectangle 23"/>
          <p:cNvSpPr>
            <a:spLocks noChangeArrowheads="1"/>
          </p:cNvSpPr>
          <p:nvPr/>
        </p:nvSpPr>
        <p:spPr bwMode="auto">
          <a:xfrm>
            <a:off x="1066800" y="2522538"/>
            <a:ext cx="7059613" cy="457200"/>
          </a:xfrm>
          <a:prstGeom prst="rect">
            <a:avLst/>
          </a:prstGeom>
          <a:noFill/>
          <a:ln w="9525">
            <a:noFill/>
            <a:miter lim="800000"/>
            <a:headEnd/>
            <a:tailEnd/>
          </a:ln>
          <a:effectLst/>
        </p:spPr>
        <p:txBody>
          <a:bodyPr wrap="none">
            <a:spAutoFit/>
          </a:bodyPr>
          <a:lstStyle/>
          <a:p>
            <a:pPr>
              <a:buFontTx/>
              <a:buChar char="•"/>
            </a:pPr>
            <a:r>
              <a:rPr lang="en-US" sz="2400"/>
              <a:t> </a:t>
            </a:r>
            <a:r>
              <a:rPr lang="en-US" sz="2400" b="1"/>
              <a:t>G</a:t>
            </a:r>
            <a:r>
              <a:rPr lang="en-US" sz="2400" b="1" baseline="-25000"/>
              <a:t>new</a:t>
            </a:r>
            <a:r>
              <a:rPr lang="en-US" sz="2400" b="1"/>
              <a:t>G</a:t>
            </a:r>
            <a:r>
              <a:rPr lang="en-US" sz="2400" b="1" baseline="-25000"/>
              <a:t>old</a:t>
            </a:r>
            <a:r>
              <a:rPr lang="en-US" sz="2400" baseline="-25000"/>
              <a:t> </a:t>
            </a:r>
            <a:r>
              <a:rPr lang="en-US" sz="2400"/>
              <a:t>is the distance between the old and new CG’s</a:t>
            </a:r>
            <a:endParaRPr lang="en-US" sz="2400" baseline="-25000"/>
          </a:p>
        </p:txBody>
      </p:sp>
      <p:sp>
        <p:nvSpPr>
          <p:cNvPr id="27672" name="Rectangle 24"/>
          <p:cNvSpPr>
            <a:spLocks noChangeArrowheads="1"/>
          </p:cNvSpPr>
          <p:nvPr/>
        </p:nvSpPr>
        <p:spPr bwMode="auto">
          <a:xfrm>
            <a:off x="1066800" y="3008313"/>
            <a:ext cx="7491413" cy="884237"/>
          </a:xfrm>
          <a:prstGeom prst="rect">
            <a:avLst/>
          </a:prstGeom>
          <a:noFill/>
          <a:ln w="9525">
            <a:noFill/>
            <a:miter lim="800000"/>
            <a:headEnd/>
            <a:tailEnd/>
          </a:ln>
          <a:effectLst/>
        </p:spPr>
        <p:txBody>
          <a:bodyPr wrap="none">
            <a:spAutoFit/>
          </a:bodyPr>
          <a:lstStyle/>
          <a:p>
            <a:pPr>
              <a:buFontTx/>
              <a:buChar char="•"/>
            </a:pPr>
            <a:r>
              <a:rPr lang="en-US" sz="2800" b="1"/>
              <a:t> </a:t>
            </a:r>
            <a:r>
              <a:rPr lang="en-US" sz="2400" b="1"/>
              <a:t>g</a:t>
            </a:r>
            <a:r>
              <a:rPr lang="en-US" sz="2400" b="1" baseline="-25000"/>
              <a:t>2</a:t>
            </a:r>
            <a:r>
              <a:rPr lang="en-US" sz="2400" b="1"/>
              <a:t>g</a:t>
            </a:r>
            <a:r>
              <a:rPr lang="en-US" sz="2400" b="1" baseline="-25000"/>
              <a:t>1</a:t>
            </a:r>
            <a:r>
              <a:rPr lang="en-US" sz="2400"/>
              <a:t> is the distance between the old and new Cg locations </a:t>
            </a:r>
          </a:p>
          <a:p>
            <a:r>
              <a:rPr lang="en-US" sz="2400"/>
              <a:t>of the relocated weight</a:t>
            </a:r>
          </a:p>
        </p:txBody>
      </p:sp>
      <p:sp>
        <p:nvSpPr>
          <p:cNvPr id="27673" name="Line 25"/>
          <p:cNvSpPr>
            <a:spLocks noChangeShapeType="1"/>
          </p:cNvSpPr>
          <p:nvPr/>
        </p:nvSpPr>
        <p:spPr bwMode="auto">
          <a:xfrm>
            <a:off x="1371600" y="2590800"/>
            <a:ext cx="838200" cy="0"/>
          </a:xfrm>
          <a:prstGeom prst="line">
            <a:avLst/>
          </a:prstGeom>
          <a:noFill/>
          <a:ln w="28575">
            <a:solidFill>
              <a:schemeClr val="tx1"/>
            </a:solidFill>
            <a:round/>
            <a:headEnd/>
            <a:tailEnd/>
          </a:ln>
          <a:effectLst/>
        </p:spPr>
        <p:txBody>
          <a:bodyPr wrap="none" anchor="ctr"/>
          <a:lstStyle/>
          <a:p>
            <a:endParaRPr lang="en-US"/>
          </a:p>
        </p:txBody>
      </p:sp>
      <p:sp>
        <p:nvSpPr>
          <p:cNvPr id="27674" name="Line 26"/>
          <p:cNvSpPr>
            <a:spLocks noChangeShapeType="1"/>
          </p:cNvSpPr>
          <p:nvPr/>
        </p:nvSpPr>
        <p:spPr bwMode="auto">
          <a:xfrm>
            <a:off x="1371600" y="3200400"/>
            <a:ext cx="457200" cy="0"/>
          </a:xfrm>
          <a:prstGeom prst="line">
            <a:avLst/>
          </a:prstGeom>
          <a:noFill/>
          <a:ln w="28575">
            <a:solidFill>
              <a:schemeClr val="tx1"/>
            </a:solidFill>
            <a:round/>
            <a:headEnd/>
            <a:tailEnd/>
          </a:ln>
          <a:effectLst/>
        </p:spPr>
        <p:txBody>
          <a:bodyPr wrap="none" anchor="ctr"/>
          <a:lstStyle/>
          <a:p>
            <a:endParaRPr lang="en-US"/>
          </a:p>
        </p:txBody>
      </p:sp>
      <p:sp>
        <p:nvSpPr>
          <p:cNvPr id="27675" name="Text Box 27"/>
          <p:cNvSpPr txBox="1">
            <a:spLocks noChangeArrowheads="1"/>
          </p:cNvSpPr>
          <p:nvPr/>
        </p:nvSpPr>
        <p:spPr bwMode="auto">
          <a:xfrm>
            <a:off x="457200" y="6019800"/>
            <a:ext cx="8208963" cy="457200"/>
          </a:xfrm>
          <a:prstGeom prst="rect">
            <a:avLst/>
          </a:prstGeom>
          <a:noFill/>
          <a:ln w="9525">
            <a:noFill/>
            <a:miter lim="800000"/>
            <a:headEnd/>
            <a:tailEnd/>
          </a:ln>
          <a:effectLst/>
        </p:spPr>
        <p:txBody>
          <a:bodyPr wrap="none">
            <a:spAutoFit/>
          </a:bodyPr>
          <a:lstStyle/>
          <a:p>
            <a:r>
              <a:rPr lang="en-US" sz="2400" i="1">
                <a:solidFill>
                  <a:schemeClr val="accent2"/>
                </a:solidFill>
              </a:rPr>
              <a:t>...This relation will become important in the Inclining Experiment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050925" y="600075"/>
            <a:ext cx="7518400" cy="946150"/>
          </a:xfrm>
          <a:prstGeom prst="rect">
            <a:avLst/>
          </a:prstGeom>
          <a:noFill/>
          <a:ln w="9525">
            <a:noFill/>
            <a:miter lim="800000"/>
            <a:headEnd/>
            <a:tailEnd/>
          </a:ln>
          <a:effectLst/>
        </p:spPr>
        <p:txBody>
          <a:bodyPr wrap="none">
            <a:spAutoFit/>
          </a:bodyPr>
          <a:lstStyle/>
          <a:p>
            <a:r>
              <a:rPr lang="en-US" sz="2800"/>
              <a:t>We can generalize the formula for vertical changes </a:t>
            </a:r>
          </a:p>
          <a:p>
            <a:r>
              <a:rPr lang="en-US" sz="2800"/>
              <a:t>in CG by the following:</a:t>
            </a:r>
          </a:p>
        </p:txBody>
      </p:sp>
      <p:grpSp>
        <p:nvGrpSpPr>
          <p:cNvPr id="31756" name="Group 12"/>
          <p:cNvGrpSpPr>
            <a:grpSpLocks/>
          </p:cNvGrpSpPr>
          <p:nvPr/>
        </p:nvGrpSpPr>
        <p:grpSpPr bwMode="auto">
          <a:xfrm>
            <a:off x="609600" y="2057400"/>
            <a:ext cx="7848600" cy="3581400"/>
            <a:chOff x="384" y="1296"/>
            <a:chExt cx="4944" cy="2256"/>
          </a:xfrm>
        </p:grpSpPr>
        <p:sp>
          <p:nvSpPr>
            <p:cNvPr id="31755" name="Rectangle 11"/>
            <p:cNvSpPr>
              <a:spLocks noChangeArrowheads="1"/>
            </p:cNvSpPr>
            <p:nvPr/>
          </p:nvSpPr>
          <p:spPr bwMode="auto">
            <a:xfrm>
              <a:off x="384" y="1296"/>
              <a:ext cx="4944" cy="2256"/>
            </a:xfrm>
            <a:prstGeom prst="rect">
              <a:avLst/>
            </a:prstGeom>
            <a:solidFill>
              <a:srgbClr val="FFFF00"/>
            </a:solidFill>
            <a:ln w="76200">
              <a:solidFill>
                <a:schemeClr val="tx1"/>
              </a:solidFill>
              <a:miter lim="800000"/>
              <a:headEnd/>
              <a:tailEnd/>
            </a:ln>
            <a:effectLst/>
          </p:spPr>
          <p:txBody>
            <a:bodyPr wrap="none" anchor="ctr"/>
            <a:lstStyle/>
            <a:p>
              <a:endParaRPr lang="en-US"/>
            </a:p>
          </p:txBody>
        </p:sp>
        <p:sp>
          <p:nvSpPr>
            <p:cNvPr id="31750" name="Rectangle 6"/>
            <p:cNvSpPr>
              <a:spLocks noChangeArrowheads="1"/>
            </p:cNvSpPr>
            <p:nvPr/>
          </p:nvSpPr>
          <p:spPr bwMode="auto">
            <a:xfrm>
              <a:off x="720" y="1977"/>
              <a:ext cx="1056" cy="327"/>
            </a:xfrm>
            <a:prstGeom prst="rect">
              <a:avLst/>
            </a:prstGeom>
            <a:noFill/>
            <a:ln w="38100" cmpd="dbl">
              <a:noFill/>
              <a:miter lim="800000"/>
              <a:headEnd/>
              <a:tailEnd/>
            </a:ln>
            <a:effectLst/>
          </p:spPr>
          <p:txBody>
            <a:bodyPr>
              <a:spAutoFit/>
            </a:bodyPr>
            <a:lstStyle/>
            <a:p>
              <a:pPr algn="ctr"/>
              <a:r>
                <a:rPr lang="en-US" sz="2800" b="1"/>
                <a:t>KG</a:t>
              </a:r>
              <a:r>
                <a:rPr lang="en-US" sz="2800" b="1" baseline="-25000"/>
                <a:t>new</a:t>
              </a:r>
              <a:r>
                <a:rPr lang="en-US" sz="2800" b="1"/>
                <a:t>  =</a:t>
              </a:r>
            </a:p>
          </p:txBody>
        </p:sp>
        <p:sp>
          <p:nvSpPr>
            <p:cNvPr id="31751" name="Rectangle 7"/>
            <p:cNvSpPr>
              <a:spLocks noChangeArrowheads="1"/>
            </p:cNvSpPr>
            <p:nvPr/>
          </p:nvSpPr>
          <p:spPr bwMode="auto">
            <a:xfrm>
              <a:off x="1758" y="1928"/>
              <a:ext cx="1368" cy="404"/>
            </a:xfrm>
            <a:prstGeom prst="rect">
              <a:avLst/>
            </a:prstGeom>
            <a:noFill/>
            <a:ln w="38100" cmpd="dbl">
              <a:noFill/>
              <a:miter lim="800000"/>
              <a:headEnd/>
              <a:tailEnd/>
            </a:ln>
            <a:effectLst/>
          </p:spPr>
          <p:txBody>
            <a:bodyPr>
              <a:spAutoFit/>
            </a:bodyPr>
            <a:lstStyle/>
            <a:p>
              <a:pPr algn="ctr"/>
              <a:r>
                <a:rPr lang="en-US" sz="3600" b="1">
                  <a:latin typeface="Symbol" pitchFamily="18" charset="2"/>
                </a:rPr>
                <a:t>D</a:t>
              </a:r>
              <a:r>
                <a:rPr lang="en-US" sz="2800" b="1"/>
                <a:t>s</a:t>
              </a:r>
              <a:r>
                <a:rPr lang="en-US" sz="2400" b="1" baseline="-25000"/>
                <a:t>old</a:t>
              </a:r>
              <a:r>
                <a:rPr lang="en-US" sz="2800" b="1"/>
                <a:t> </a:t>
              </a:r>
              <a:r>
                <a:rPr lang="en-US" sz="2000" b="1">
                  <a:latin typeface="Arial" charset="0"/>
                </a:rPr>
                <a:t>x</a:t>
              </a:r>
              <a:r>
                <a:rPr lang="en-US" sz="2800" b="1"/>
                <a:t> KG</a:t>
              </a:r>
              <a:r>
                <a:rPr lang="en-US" sz="2400" b="1" baseline="-25000"/>
                <a:t>old</a:t>
              </a:r>
              <a:r>
                <a:rPr lang="en-US" sz="2800" b="1"/>
                <a:t> </a:t>
              </a:r>
            </a:p>
          </p:txBody>
        </p:sp>
        <p:sp>
          <p:nvSpPr>
            <p:cNvPr id="31752" name="Rectangle 8"/>
            <p:cNvSpPr>
              <a:spLocks noChangeArrowheads="1"/>
            </p:cNvSpPr>
            <p:nvPr/>
          </p:nvSpPr>
          <p:spPr bwMode="auto">
            <a:xfrm>
              <a:off x="3024" y="1968"/>
              <a:ext cx="1344" cy="365"/>
            </a:xfrm>
            <a:prstGeom prst="rect">
              <a:avLst/>
            </a:prstGeom>
            <a:noFill/>
            <a:ln w="38100" cmpd="dbl">
              <a:noFill/>
              <a:miter lim="800000"/>
              <a:headEnd/>
              <a:tailEnd/>
            </a:ln>
            <a:effectLst/>
          </p:spPr>
          <p:txBody>
            <a:bodyPr>
              <a:spAutoFit/>
            </a:bodyPr>
            <a:lstStyle/>
            <a:p>
              <a:pPr algn="ctr"/>
              <a:r>
                <a:rPr lang="en-US" sz="2800" b="1"/>
                <a:t>+  </a:t>
              </a:r>
              <a:r>
                <a:rPr lang="en-US" sz="3200" b="1">
                  <a:latin typeface="Symbol" pitchFamily="18" charset="2"/>
                </a:rPr>
                <a:t>S</a:t>
              </a:r>
              <a:r>
                <a:rPr lang="en-US" sz="2800" b="1"/>
                <a:t>w</a:t>
              </a:r>
              <a:r>
                <a:rPr lang="en-US" sz="2800" b="1" baseline="-25000"/>
                <a:t>i</a:t>
              </a:r>
              <a:r>
                <a:rPr lang="en-US" sz="2800" b="1"/>
                <a:t> </a:t>
              </a:r>
              <a:r>
                <a:rPr lang="en-US" sz="2000" b="1">
                  <a:latin typeface="Arial" charset="0"/>
                </a:rPr>
                <a:t>x</a:t>
              </a:r>
              <a:r>
                <a:rPr lang="en-US" sz="2800" b="1"/>
                <a:t> Kg</a:t>
              </a:r>
              <a:r>
                <a:rPr lang="en-US" sz="2800" b="1" baseline="-25000"/>
                <a:t>i</a:t>
              </a:r>
              <a:endParaRPr lang="en-US" sz="2800" b="1"/>
            </a:p>
          </p:txBody>
        </p:sp>
        <p:sp>
          <p:nvSpPr>
            <p:cNvPr id="31753" name="Rectangle 9"/>
            <p:cNvSpPr>
              <a:spLocks noChangeArrowheads="1"/>
            </p:cNvSpPr>
            <p:nvPr/>
          </p:nvSpPr>
          <p:spPr bwMode="auto">
            <a:xfrm>
              <a:off x="2592" y="2332"/>
              <a:ext cx="1128" cy="404"/>
            </a:xfrm>
            <a:prstGeom prst="rect">
              <a:avLst/>
            </a:prstGeom>
            <a:noFill/>
            <a:ln w="9525">
              <a:noFill/>
              <a:miter lim="800000"/>
              <a:headEnd/>
              <a:tailEnd/>
            </a:ln>
            <a:effectLst/>
          </p:spPr>
          <p:txBody>
            <a:bodyPr>
              <a:spAutoFit/>
            </a:bodyPr>
            <a:lstStyle/>
            <a:p>
              <a:r>
                <a:rPr lang="en-US" sz="3600" b="1">
                  <a:latin typeface="Symbol" pitchFamily="18" charset="2"/>
                </a:rPr>
                <a:t>D</a:t>
              </a:r>
              <a:r>
                <a:rPr lang="en-US" sz="2800" b="1"/>
                <a:t>s</a:t>
              </a:r>
              <a:r>
                <a:rPr lang="en-US" sz="2400" b="1" baseline="-25000"/>
                <a:t>old</a:t>
              </a:r>
              <a:r>
                <a:rPr lang="en-US" sz="2800" b="1"/>
                <a:t> +</a:t>
              </a:r>
              <a:r>
                <a:rPr lang="en-US" sz="2800" b="1" baseline="-25000"/>
                <a:t> </a:t>
              </a:r>
              <a:r>
                <a:rPr lang="en-US" sz="3200" b="1">
                  <a:latin typeface="Symbol" pitchFamily="18" charset="2"/>
                </a:rPr>
                <a:t>S</a:t>
              </a:r>
              <a:r>
                <a:rPr lang="en-US" sz="2800" b="1"/>
                <a:t>w</a:t>
              </a:r>
              <a:r>
                <a:rPr lang="en-US" sz="2800" b="1" baseline="-25000"/>
                <a:t>i</a:t>
              </a:r>
            </a:p>
          </p:txBody>
        </p:sp>
        <p:sp>
          <p:nvSpPr>
            <p:cNvPr id="31754" name="Line 10"/>
            <p:cNvSpPr>
              <a:spLocks noChangeShapeType="1"/>
            </p:cNvSpPr>
            <p:nvPr/>
          </p:nvSpPr>
          <p:spPr bwMode="auto">
            <a:xfrm>
              <a:off x="1728" y="2352"/>
              <a:ext cx="2736" cy="0"/>
            </a:xfrm>
            <a:prstGeom prst="line">
              <a:avLst/>
            </a:prstGeom>
            <a:noFill/>
            <a:ln w="28575">
              <a:solidFill>
                <a:schemeClr val="tx1"/>
              </a:solidFill>
              <a:round/>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898525" y="471488"/>
            <a:ext cx="7551738" cy="2225675"/>
          </a:xfrm>
          <a:prstGeom prst="rect">
            <a:avLst/>
          </a:prstGeom>
          <a:noFill/>
          <a:ln w="9525">
            <a:noFill/>
            <a:miter lim="800000"/>
            <a:headEnd/>
            <a:tailEnd/>
          </a:ln>
          <a:effectLst/>
        </p:spPr>
        <p:txBody>
          <a:bodyPr wrap="none">
            <a:spAutoFit/>
          </a:bodyPr>
          <a:lstStyle/>
          <a:p>
            <a:r>
              <a:rPr lang="en-US" sz="2000"/>
              <a:t>Example:</a:t>
            </a:r>
          </a:p>
          <a:p>
            <a:endParaRPr lang="en-US" sz="2000"/>
          </a:p>
          <a:p>
            <a:r>
              <a:rPr lang="en-US" sz="2000" u="sng">
                <a:solidFill>
                  <a:schemeClr val="accent2"/>
                </a:solidFill>
              </a:rPr>
              <a:t>Given</a:t>
            </a:r>
            <a:endParaRPr lang="en-US" sz="2000">
              <a:solidFill>
                <a:schemeClr val="accent2"/>
              </a:solidFill>
            </a:endParaRPr>
          </a:p>
          <a:p>
            <a:pPr>
              <a:buFontTx/>
              <a:buChar char="•"/>
            </a:pPr>
            <a:r>
              <a:rPr lang="en-US" sz="2000">
                <a:solidFill>
                  <a:schemeClr val="accent2"/>
                </a:solidFill>
              </a:rPr>
              <a:t> USS CURTS (FFG-38) floats on an even keel at a draft of 17ft</a:t>
            </a:r>
          </a:p>
          <a:p>
            <a:pPr>
              <a:buFontTx/>
              <a:buChar char="•"/>
            </a:pPr>
            <a:r>
              <a:rPr lang="en-US" sz="2000">
                <a:solidFill>
                  <a:schemeClr val="accent2"/>
                </a:solidFill>
              </a:rPr>
              <a:t> KG = 19.5ft</a:t>
            </a:r>
          </a:p>
          <a:p>
            <a:pPr>
              <a:buFontTx/>
              <a:buChar char="•"/>
            </a:pPr>
            <a:r>
              <a:rPr lang="en-US" sz="2000">
                <a:solidFill>
                  <a:schemeClr val="accent2"/>
                </a:solidFill>
              </a:rPr>
              <a:t> Lpp = 408ft</a:t>
            </a:r>
          </a:p>
          <a:p>
            <a:pPr>
              <a:buFontTx/>
              <a:buChar char="•"/>
            </a:pPr>
            <a:r>
              <a:rPr lang="en-US" sz="2000">
                <a:solidFill>
                  <a:schemeClr val="accent2"/>
                </a:solidFill>
              </a:rPr>
              <a:t> It takes on </a:t>
            </a:r>
            <a:r>
              <a:rPr lang="en-US" sz="2000" b="1">
                <a:solidFill>
                  <a:schemeClr val="accent2"/>
                </a:solidFill>
              </a:rPr>
              <a:t>150LT</a:t>
            </a:r>
            <a:r>
              <a:rPr lang="en-US" sz="2000">
                <a:solidFill>
                  <a:schemeClr val="accent2"/>
                </a:solidFill>
              </a:rPr>
              <a:t> of fresh water in a tank </a:t>
            </a:r>
            <a:r>
              <a:rPr lang="en-US" sz="2000" b="1">
                <a:solidFill>
                  <a:schemeClr val="accent2"/>
                </a:solidFill>
              </a:rPr>
              <a:t>6ft</a:t>
            </a:r>
            <a:r>
              <a:rPr lang="en-US" sz="2000">
                <a:solidFill>
                  <a:schemeClr val="accent2"/>
                </a:solidFill>
              </a:rPr>
              <a:t> above the keel on the CL</a:t>
            </a:r>
            <a:endParaRPr lang="en-US" sz="2000"/>
          </a:p>
        </p:txBody>
      </p:sp>
      <p:sp>
        <p:nvSpPr>
          <p:cNvPr id="43011" name="Text Box 3"/>
          <p:cNvSpPr txBox="1">
            <a:spLocks noChangeArrowheads="1"/>
          </p:cNvSpPr>
          <p:nvPr/>
        </p:nvSpPr>
        <p:spPr bwMode="auto">
          <a:xfrm>
            <a:off x="898525" y="2909888"/>
            <a:ext cx="6146800" cy="701675"/>
          </a:xfrm>
          <a:prstGeom prst="rect">
            <a:avLst/>
          </a:prstGeom>
          <a:noFill/>
          <a:ln w="9525">
            <a:noFill/>
            <a:miter lim="800000"/>
            <a:headEnd/>
            <a:tailEnd/>
          </a:ln>
          <a:effectLst/>
        </p:spPr>
        <p:txBody>
          <a:bodyPr wrap="none">
            <a:spAutoFit/>
          </a:bodyPr>
          <a:lstStyle/>
          <a:p>
            <a:r>
              <a:rPr lang="en-US" sz="2000" u="sng">
                <a:solidFill>
                  <a:srgbClr val="FF3300"/>
                </a:solidFill>
              </a:rPr>
              <a:t>Find</a:t>
            </a:r>
            <a:endParaRPr lang="en-US" sz="2000">
              <a:solidFill>
                <a:srgbClr val="FF3300"/>
              </a:solidFill>
            </a:endParaRPr>
          </a:p>
          <a:p>
            <a:pPr>
              <a:buFontTx/>
              <a:buChar char="•"/>
            </a:pPr>
            <a:r>
              <a:rPr lang="en-US" sz="2000">
                <a:solidFill>
                  <a:srgbClr val="FF3300"/>
                </a:solidFill>
              </a:rPr>
              <a:t> New vertical center of gravity (KG) after taking on water</a:t>
            </a:r>
          </a:p>
        </p:txBody>
      </p:sp>
      <p:sp>
        <p:nvSpPr>
          <p:cNvPr id="43012" name="Line 4"/>
          <p:cNvSpPr>
            <a:spLocks noChangeShapeType="1"/>
          </p:cNvSpPr>
          <p:nvPr/>
        </p:nvSpPr>
        <p:spPr bwMode="auto">
          <a:xfrm>
            <a:off x="685800" y="3810000"/>
            <a:ext cx="8001000" cy="0"/>
          </a:xfrm>
          <a:prstGeom prst="line">
            <a:avLst/>
          </a:prstGeom>
          <a:no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65" name="Text Box 33"/>
          <p:cNvSpPr txBox="1">
            <a:spLocks noChangeArrowheads="1"/>
          </p:cNvSpPr>
          <p:nvPr/>
        </p:nvSpPr>
        <p:spPr bwMode="auto">
          <a:xfrm>
            <a:off x="381000" y="228600"/>
            <a:ext cx="2438400" cy="396875"/>
          </a:xfrm>
          <a:prstGeom prst="rect">
            <a:avLst/>
          </a:prstGeom>
          <a:noFill/>
          <a:ln w="9525">
            <a:noFill/>
            <a:miter lim="800000"/>
            <a:headEnd/>
            <a:tailEnd/>
          </a:ln>
          <a:effectLst/>
        </p:spPr>
        <p:txBody>
          <a:bodyPr wrap="none">
            <a:spAutoFit/>
          </a:bodyPr>
          <a:lstStyle/>
          <a:p>
            <a:r>
              <a:rPr lang="en-US" sz="2000"/>
              <a:t>Step 1:  Draw picture!</a:t>
            </a:r>
          </a:p>
        </p:txBody>
      </p:sp>
      <p:grpSp>
        <p:nvGrpSpPr>
          <p:cNvPr id="44071" name="Group 39"/>
          <p:cNvGrpSpPr>
            <a:grpSpLocks/>
          </p:cNvGrpSpPr>
          <p:nvPr/>
        </p:nvGrpSpPr>
        <p:grpSpPr bwMode="auto">
          <a:xfrm>
            <a:off x="2133600" y="669925"/>
            <a:ext cx="5105400" cy="3794125"/>
            <a:chOff x="1344" y="422"/>
            <a:chExt cx="3216" cy="2390"/>
          </a:xfrm>
        </p:grpSpPr>
        <p:sp>
          <p:nvSpPr>
            <p:cNvPr id="44034" name="AutoShape 2"/>
            <p:cNvSpPr>
              <a:spLocks noChangeAspect="1" noChangeArrowheads="1"/>
            </p:cNvSpPr>
            <p:nvPr/>
          </p:nvSpPr>
          <p:spPr bwMode="auto">
            <a:xfrm rot="5400000">
              <a:off x="2244" y="872"/>
              <a:ext cx="1440" cy="1472"/>
            </a:xfrm>
            <a:prstGeom prst="flowChartDelay">
              <a:avLst/>
            </a:prstGeom>
            <a:noFill/>
            <a:ln w="12700">
              <a:solidFill>
                <a:schemeClr val="tx1"/>
              </a:solidFill>
              <a:miter lim="800000"/>
              <a:headEnd/>
              <a:tailEnd/>
            </a:ln>
            <a:effectLst/>
          </p:spPr>
          <p:txBody>
            <a:bodyPr wrap="none" anchor="ctr"/>
            <a:lstStyle/>
            <a:p>
              <a:endParaRPr lang="en-US"/>
            </a:p>
          </p:txBody>
        </p:sp>
        <p:sp>
          <p:nvSpPr>
            <p:cNvPr id="44035" name="Line 3"/>
            <p:cNvSpPr>
              <a:spLocks noChangeAspect="1" noChangeShapeType="1"/>
            </p:cNvSpPr>
            <p:nvPr/>
          </p:nvSpPr>
          <p:spPr bwMode="auto">
            <a:xfrm>
              <a:off x="1344" y="1584"/>
              <a:ext cx="3175" cy="1"/>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44036" name="Line 4"/>
            <p:cNvSpPr>
              <a:spLocks noChangeAspect="1" noChangeShapeType="1"/>
            </p:cNvSpPr>
            <p:nvPr/>
          </p:nvSpPr>
          <p:spPr bwMode="auto">
            <a:xfrm>
              <a:off x="2980" y="528"/>
              <a:ext cx="1" cy="1996"/>
            </a:xfrm>
            <a:prstGeom prst="line">
              <a:avLst/>
            </a:prstGeom>
            <a:noFill/>
            <a:ln w="9525">
              <a:solidFill>
                <a:schemeClr val="tx1"/>
              </a:solidFill>
              <a:prstDash val="dash"/>
              <a:round/>
              <a:headEnd/>
              <a:tailEnd/>
            </a:ln>
            <a:effectLst/>
          </p:spPr>
          <p:txBody>
            <a:bodyPr wrap="none" anchor="ctr"/>
            <a:lstStyle/>
            <a:p>
              <a:endParaRPr lang="en-US"/>
            </a:p>
          </p:txBody>
        </p:sp>
        <p:sp>
          <p:nvSpPr>
            <p:cNvPr id="44037" name="Line 5"/>
            <p:cNvSpPr>
              <a:spLocks noChangeAspect="1" noChangeShapeType="1"/>
            </p:cNvSpPr>
            <p:nvPr/>
          </p:nvSpPr>
          <p:spPr bwMode="auto">
            <a:xfrm>
              <a:off x="2096" y="2328"/>
              <a:ext cx="1703" cy="0"/>
            </a:xfrm>
            <a:prstGeom prst="line">
              <a:avLst/>
            </a:prstGeom>
            <a:noFill/>
            <a:ln w="9525">
              <a:solidFill>
                <a:schemeClr val="tx1"/>
              </a:solidFill>
              <a:round/>
              <a:headEnd/>
              <a:tailEnd/>
            </a:ln>
            <a:effectLst/>
          </p:spPr>
          <p:txBody>
            <a:bodyPr wrap="none" anchor="ctr"/>
            <a:lstStyle/>
            <a:p>
              <a:endParaRPr lang="en-US"/>
            </a:p>
          </p:txBody>
        </p:sp>
        <p:sp>
          <p:nvSpPr>
            <p:cNvPr id="44038" name="Text Box 6"/>
            <p:cNvSpPr txBox="1">
              <a:spLocks noChangeAspect="1" noChangeArrowheads="1"/>
            </p:cNvSpPr>
            <p:nvPr/>
          </p:nvSpPr>
          <p:spPr bwMode="auto">
            <a:xfrm>
              <a:off x="2861" y="2507"/>
              <a:ext cx="245" cy="250"/>
            </a:xfrm>
            <a:prstGeom prst="rect">
              <a:avLst/>
            </a:prstGeom>
            <a:noFill/>
            <a:ln w="9525">
              <a:noFill/>
              <a:miter lim="800000"/>
              <a:headEnd/>
              <a:tailEnd/>
            </a:ln>
            <a:effectLst/>
          </p:spPr>
          <p:txBody>
            <a:bodyPr>
              <a:spAutoFit/>
            </a:bodyPr>
            <a:lstStyle/>
            <a:p>
              <a:r>
                <a:rPr lang="en-US" sz="2000" b="1"/>
                <a:t>C</a:t>
              </a:r>
            </a:p>
          </p:txBody>
        </p:sp>
        <p:sp>
          <p:nvSpPr>
            <p:cNvPr id="44039" name="Text Box 7"/>
            <p:cNvSpPr txBox="1">
              <a:spLocks noChangeAspect="1" noChangeArrowheads="1"/>
            </p:cNvSpPr>
            <p:nvPr/>
          </p:nvSpPr>
          <p:spPr bwMode="auto">
            <a:xfrm>
              <a:off x="2925" y="2562"/>
              <a:ext cx="316" cy="250"/>
            </a:xfrm>
            <a:prstGeom prst="rect">
              <a:avLst/>
            </a:prstGeom>
            <a:noFill/>
            <a:ln w="9525">
              <a:noFill/>
              <a:miter lim="800000"/>
              <a:headEnd/>
              <a:tailEnd/>
            </a:ln>
            <a:effectLst/>
          </p:spPr>
          <p:txBody>
            <a:bodyPr>
              <a:spAutoFit/>
            </a:bodyPr>
            <a:lstStyle/>
            <a:p>
              <a:r>
                <a:rPr lang="en-US" sz="2000" b="1"/>
                <a:t>L</a:t>
              </a:r>
            </a:p>
          </p:txBody>
        </p:sp>
        <p:sp>
          <p:nvSpPr>
            <p:cNvPr id="44040" name="Text Box 8"/>
            <p:cNvSpPr txBox="1">
              <a:spLocks noChangeAspect="1" noChangeArrowheads="1"/>
            </p:cNvSpPr>
            <p:nvPr/>
          </p:nvSpPr>
          <p:spPr bwMode="auto">
            <a:xfrm>
              <a:off x="3777" y="2218"/>
              <a:ext cx="223" cy="250"/>
            </a:xfrm>
            <a:prstGeom prst="rect">
              <a:avLst/>
            </a:prstGeom>
            <a:noFill/>
            <a:ln w="9525">
              <a:noFill/>
              <a:miter lim="800000"/>
              <a:headEnd/>
              <a:tailEnd/>
            </a:ln>
            <a:effectLst/>
          </p:spPr>
          <p:txBody>
            <a:bodyPr wrap="none">
              <a:spAutoFit/>
            </a:bodyPr>
            <a:lstStyle/>
            <a:p>
              <a:r>
                <a:rPr lang="en-US" sz="2000" b="1"/>
                <a:t>B</a:t>
              </a:r>
            </a:p>
          </p:txBody>
        </p:sp>
        <p:sp>
          <p:nvSpPr>
            <p:cNvPr id="44041" name="Text Box 9"/>
            <p:cNvSpPr txBox="1">
              <a:spLocks noChangeAspect="1" noChangeArrowheads="1"/>
            </p:cNvSpPr>
            <p:nvPr/>
          </p:nvSpPr>
          <p:spPr bwMode="auto">
            <a:xfrm>
              <a:off x="3818" y="2260"/>
              <a:ext cx="223" cy="250"/>
            </a:xfrm>
            <a:prstGeom prst="rect">
              <a:avLst/>
            </a:prstGeom>
            <a:noFill/>
            <a:ln w="9525">
              <a:noFill/>
              <a:miter lim="800000"/>
              <a:headEnd/>
              <a:tailEnd/>
            </a:ln>
            <a:effectLst/>
          </p:spPr>
          <p:txBody>
            <a:bodyPr wrap="none">
              <a:spAutoFit/>
            </a:bodyPr>
            <a:lstStyle/>
            <a:p>
              <a:r>
                <a:rPr lang="en-US" sz="2000" b="1"/>
                <a:t>L</a:t>
              </a:r>
            </a:p>
          </p:txBody>
        </p:sp>
        <p:sp>
          <p:nvSpPr>
            <p:cNvPr id="44042" name="AutoShape 10"/>
            <p:cNvSpPr>
              <a:spLocks noChangeAspect="1" noChangeArrowheads="1"/>
            </p:cNvSpPr>
            <p:nvPr/>
          </p:nvSpPr>
          <p:spPr bwMode="auto">
            <a:xfrm rot="10800000">
              <a:off x="4395" y="1473"/>
              <a:ext cx="124" cy="83"/>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44043" name="Line 11"/>
            <p:cNvSpPr>
              <a:spLocks noChangeAspect="1" noChangeShapeType="1"/>
            </p:cNvSpPr>
            <p:nvPr/>
          </p:nvSpPr>
          <p:spPr bwMode="auto">
            <a:xfrm>
              <a:off x="4395" y="1597"/>
              <a:ext cx="165" cy="0"/>
            </a:xfrm>
            <a:prstGeom prst="line">
              <a:avLst/>
            </a:prstGeom>
            <a:noFill/>
            <a:ln w="9525">
              <a:solidFill>
                <a:schemeClr val="accent2"/>
              </a:solidFill>
              <a:round/>
              <a:headEnd/>
              <a:tailEnd/>
            </a:ln>
            <a:effectLst/>
          </p:spPr>
          <p:txBody>
            <a:bodyPr wrap="none" anchor="ctr"/>
            <a:lstStyle/>
            <a:p>
              <a:endParaRPr lang="en-US"/>
            </a:p>
          </p:txBody>
        </p:sp>
        <p:sp>
          <p:nvSpPr>
            <p:cNvPr id="44044" name="Line 12"/>
            <p:cNvSpPr>
              <a:spLocks noChangeAspect="1" noChangeShapeType="1"/>
            </p:cNvSpPr>
            <p:nvPr/>
          </p:nvSpPr>
          <p:spPr bwMode="auto">
            <a:xfrm>
              <a:off x="4436" y="1638"/>
              <a:ext cx="83" cy="0"/>
            </a:xfrm>
            <a:prstGeom prst="line">
              <a:avLst/>
            </a:prstGeom>
            <a:noFill/>
            <a:ln w="9525">
              <a:solidFill>
                <a:schemeClr val="accent2"/>
              </a:solidFill>
              <a:round/>
              <a:headEnd/>
              <a:tailEnd/>
            </a:ln>
            <a:effectLst/>
          </p:spPr>
          <p:txBody>
            <a:bodyPr wrap="none" anchor="ctr"/>
            <a:lstStyle/>
            <a:p>
              <a:endParaRPr lang="en-US"/>
            </a:p>
          </p:txBody>
        </p:sp>
        <p:sp>
          <p:nvSpPr>
            <p:cNvPr id="44045" name="Line 13"/>
            <p:cNvSpPr>
              <a:spLocks noChangeAspect="1" noChangeShapeType="1"/>
            </p:cNvSpPr>
            <p:nvPr/>
          </p:nvSpPr>
          <p:spPr bwMode="auto">
            <a:xfrm>
              <a:off x="4436" y="1680"/>
              <a:ext cx="83" cy="0"/>
            </a:xfrm>
            <a:prstGeom prst="line">
              <a:avLst/>
            </a:prstGeom>
            <a:noFill/>
            <a:ln w="9525">
              <a:solidFill>
                <a:schemeClr val="accent2"/>
              </a:solidFill>
              <a:round/>
              <a:headEnd/>
              <a:tailEnd/>
            </a:ln>
            <a:effectLst/>
          </p:spPr>
          <p:txBody>
            <a:bodyPr wrap="none" anchor="ctr"/>
            <a:lstStyle/>
            <a:p>
              <a:endParaRPr lang="en-US"/>
            </a:p>
          </p:txBody>
        </p:sp>
        <p:sp>
          <p:nvSpPr>
            <p:cNvPr id="44046" name="Text Box 14"/>
            <p:cNvSpPr txBox="1">
              <a:spLocks noChangeAspect="1" noChangeArrowheads="1"/>
            </p:cNvSpPr>
            <p:nvPr/>
          </p:nvSpPr>
          <p:spPr bwMode="auto">
            <a:xfrm>
              <a:off x="2952" y="2291"/>
              <a:ext cx="232" cy="250"/>
            </a:xfrm>
            <a:prstGeom prst="rect">
              <a:avLst/>
            </a:prstGeom>
            <a:noFill/>
            <a:ln w="9525">
              <a:noFill/>
              <a:miter lim="800000"/>
              <a:headEnd/>
              <a:tailEnd/>
            </a:ln>
            <a:effectLst/>
          </p:spPr>
          <p:txBody>
            <a:bodyPr wrap="none">
              <a:spAutoFit/>
            </a:bodyPr>
            <a:lstStyle/>
            <a:p>
              <a:r>
                <a:rPr lang="en-US" sz="2000"/>
                <a:t>K</a:t>
              </a:r>
            </a:p>
          </p:txBody>
        </p:sp>
        <p:sp>
          <p:nvSpPr>
            <p:cNvPr id="44047" name="AutoShape 15"/>
            <p:cNvSpPr>
              <a:spLocks noChangeAspect="1" noChangeArrowheads="1"/>
            </p:cNvSpPr>
            <p:nvPr/>
          </p:nvSpPr>
          <p:spPr bwMode="auto">
            <a:xfrm>
              <a:off x="2952" y="2301"/>
              <a:ext cx="41" cy="41"/>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4048" name="Text Box 16"/>
            <p:cNvSpPr txBox="1">
              <a:spLocks noChangeAspect="1" noChangeArrowheads="1"/>
            </p:cNvSpPr>
            <p:nvPr/>
          </p:nvSpPr>
          <p:spPr bwMode="auto">
            <a:xfrm>
              <a:off x="2997" y="1576"/>
              <a:ext cx="252" cy="212"/>
            </a:xfrm>
            <a:prstGeom prst="rect">
              <a:avLst/>
            </a:prstGeom>
            <a:noFill/>
            <a:ln w="9525">
              <a:noFill/>
              <a:miter lim="800000"/>
              <a:headEnd/>
              <a:tailEnd/>
            </a:ln>
            <a:effectLst/>
          </p:spPr>
          <p:txBody>
            <a:bodyPr wrap="none">
              <a:spAutoFit/>
            </a:bodyPr>
            <a:lstStyle/>
            <a:p>
              <a:r>
                <a:rPr lang="en-US" sz="1600"/>
                <a:t>G</a:t>
              </a:r>
              <a:r>
                <a:rPr lang="en-US" sz="1600" i="1" baseline="-25000"/>
                <a:t>1</a:t>
              </a:r>
              <a:endParaRPr lang="en-US" sz="1600"/>
            </a:p>
          </p:txBody>
        </p:sp>
        <p:sp>
          <p:nvSpPr>
            <p:cNvPr id="44049" name="AutoShape 17"/>
            <p:cNvSpPr>
              <a:spLocks noChangeAspect="1" noChangeArrowheads="1"/>
            </p:cNvSpPr>
            <p:nvPr/>
          </p:nvSpPr>
          <p:spPr bwMode="auto">
            <a:xfrm>
              <a:off x="2964" y="1666"/>
              <a:ext cx="41" cy="41"/>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nvGrpSpPr>
            <p:cNvPr id="44050" name="Group 18"/>
            <p:cNvGrpSpPr>
              <a:grpSpLocks noChangeAspect="1"/>
            </p:cNvGrpSpPr>
            <p:nvPr/>
          </p:nvGrpSpPr>
          <p:grpSpPr bwMode="auto">
            <a:xfrm>
              <a:off x="2961" y="1358"/>
              <a:ext cx="317" cy="231"/>
              <a:chOff x="2976" y="2117"/>
              <a:chExt cx="241" cy="269"/>
            </a:xfrm>
          </p:grpSpPr>
          <p:sp>
            <p:nvSpPr>
              <p:cNvPr id="44051" name="Text Box 19"/>
              <p:cNvSpPr txBox="1">
                <a:spLocks noChangeAspect="1" noChangeArrowheads="1"/>
              </p:cNvSpPr>
              <p:nvPr/>
            </p:nvSpPr>
            <p:spPr bwMode="auto">
              <a:xfrm>
                <a:off x="3014" y="2117"/>
                <a:ext cx="203" cy="269"/>
              </a:xfrm>
              <a:prstGeom prst="rect">
                <a:avLst/>
              </a:prstGeom>
              <a:noFill/>
              <a:ln w="9525">
                <a:noFill/>
                <a:miter lim="800000"/>
                <a:headEnd/>
                <a:tailEnd/>
              </a:ln>
              <a:effectLst/>
            </p:spPr>
            <p:txBody>
              <a:bodyPr wrap="none">
                <a:spAutoFit/>
              </a:bodyPr>
              <a:lstStyle/>
              <a:p>
                <a:r>
                  <a:rPr lang="en-US"/>
                  <a:t>G</a:t>
                </a:r>
                <a:r>
                  <a:rPr lang="en-US" i="1" baseline="-25000"/>
                  <a:t>0</a:t>
                </a:r>
                <a:endParaRPr lang="en-US"/>
              </a:p>
            </p:txBody>
          </p:sp>
          <p:sp>
            <p:nvSpPr>
              <p:cNvPr id="44052" name="AutoShape 20"/>
              <p:cNvSpPr>
                <a:spLocks noChangeAspect="1" noChangeArrowheads="1"/>
              </p:cNvSpPr>
              <p:nvPr/>
            </p:nvSpPr>
            <p:spPr bwMode="auto">
              <a:xfrm>
                <a:off x="2976" y="2237"/>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
          <p:nvSpPr>
            <p:cNvPr id="44053" name="Rectangle 21"/>
            <p:cNvSpPr>
              <a:spLocks noChangeArrowheads="1"/>
            </p:cNvSpPr>
            <p:nvPr/>
          </p:nvSpPr>
          <p:spPr bwMode="auto">
            <a:xfrm>
              <a:off x="2832" y="1872"/>
              <a:ext cx="336" cy="240"/>
            </a:xfrm>
            <a:prstGeom prst="rect">
              <a:avLst/>
            </a:prstGeom>
            <a:solidFill>
              <a:srgbClr val="FFFF00"/>
            </a:solidFill>
            <a:ln w="9525">
              <a:solidFill>
                <a:schemeClr val="tx1"/>
              </a:solidFill>
              <a:miter lim="800000"/>
              <a:headEnd/>
              <a:tailEnd/>
            </a:ln>
            <a:effectLst/>
          </p:spPr>
          <p:txBody>
            <a:bodyPr wrap="none" anchor="ctr"/>
            <a:lstStyle/>
            <a:p>
              <a:pPr algn="r"/>
              <a:r>
                <a:rPr lang="en-US" sz="1400"/>
                <a:t>150</a:t>
              </a:r>
            </a:p>
            <a:p>
              <a:pPr algn="r">
                <a:lnSpc>
                  <a:spcPct val="60000"/>
                </a:lnSpc>
              </a:pPr>
              <a:r>
                <a:rPr lang="en-US" sz="1400"/>
                <a:t>LT</a:t>
              </a:r>
              <a:r>
                <a:rPr lang="en-US"/>
                <a:t> </a:t>
              </a:r>
            </a:p>
          </p:txBody>
        </p:sp>
        <p:sp>
          <p:nvSpPr>
            <p:cNvPr id="44055" name="Line 23"/>
            <p:cNvSpPr>
              <a:spLocks noChangeShapeType="1"/>
            </p:cNvSpPr>
            <p:nvPr/>
          </p:nvSpPr>
          <p:spPr bwMode="auto">
            <a:xfrm flipH="1">
              <a:off x="2496" y="2016"/>
              <a:ext cx="384" cy="0"/>
            </a:xfrm>
            <a:prstGeom prst="line">
              <a:avLst/>
            </a:prstGeom>
            <a:noFill/>
            <a:ln w="9525">
              <a:solidFill>
                <a:schemeClr val="tx1"/>
              </a:solidFill>
              <a:round/>
              <a:headEnd/>
              <a:tailEnd/>
            </a:ln>
            <a:effectLst/>
          </p:spPr>
          <p:txBody>
            <a:bodyPr wrap="none" anchor="ctr"/>
            <a:lstStyle/>
            <a:p>
              <a:endParaRPr lang="en-US"/>
            </a:p>
          </p:txBody>
        </p:sp>
        <p:sp>
          <p:nvSpPr>
            <p:cNvPr id="44056" name="Line 24"/>
            <p:cNvSpPr>
              <a:spLocks noChangeShapeType="1"/>
            </p:cNvSpPr>
            <p:nvPr/>
          </p:nvSpPr>
          <p:spPr bwMode="auto">
            <a:xfrm>
              <a:off x="2544" y="2016"/>
              <a:ext cx="0" cy="336"/>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4057" name="Text Box 25"/>
            <p:cNvSpPr txBox="1">
              <a:spLocks noChangeArrowheads="1"/>
            </p:cNvSpPr>
            <p:nvPr/>
          </p:nvSpPr>
          <p:spPr bwMode="auto">
            <a:xfrm>
              <a:off x="2294" y="2073"/>
              <a:ext cx="116" cy="250"/>
            </a:xfrm>
            <a:prstGeom prst="rect">
              <a:avLst/>
            </a:prstGeom>
            <a:noFill/>
            <a:ln w="9525">
              <a:noFill/>
              <a:miter lim="800000"/>
              <a:headEnd/>
              <a:tailEnd/>
            </a:ln>
            <a:effectLst/>
          </p:spPr>
          <p:txBody>
            <a:bodyPr wrap="none">
              <a:spAutoFit/>
            </a:bodyPr>
            <a:lstStyle/>
            <a:p>
              <a:endParaRPr lang="en-US" sz="2000"/>
            </a:p>
          </p:txBody>
        </p:sp>
        <p:sp>
          <p:nvSpPr>
            <p:cNvPr id="44058" name="Text Box 26"/>
            <p:cNvSpPr txBox="1">
              <a:spLocks noChangeArrowheads="1"/>
            </p:cNvSpPr>
            <p:nvPr/>
          </p:nvSpPr>
          <p:spPr bwMode="auto">
            <a:xfrm>
              <a:off x="2352" y="2092"/>
              <a:ext cx="223" cy="212"/>
            </a:xfrm>
            <a:prstGeom prst="rect">
              <a:avLst/>
            </a:prstGeom>
            <a:noFill/>
            <a:ln w="9525">
              <a:noFill/>
              <a:miter lim="800000"/>
              <a:headEnd/>
              <a:tailEnd/>
            </a:ln>
            <a:effectLst/>
          </p:spPr>
          <p:txBody>
            <a:bodyPr wrap="none">
              <a:spAutoFit/>
            </a:bodyPr>
            <a:lstStyle/>
            <a:p>
              <a:r>
                <a:rPr lang="en-US" sz="1600" b="1"/>
                <a:t>6’</a:t>
              </a:r>
            </a:p>
          </p:txBody>
        </p:sp>
        <p:sp>
          <p:nvSpPr>
            <p:cNvPr id="44059" name="Line 27"/>
            <p:cNvSpPr>
              <a:spLocks noChangeShapeType="1"/>
            </p:cNvSpPr>
            <p:nvPr/>
          </p:nvSpPr>
          <p:spPr bwMode="auto">
            <a:xfrm flipH="1">
              <a:off x="2112" y="1488"/>
              <a:ext cx="768" cy="0"/>
            </a:xfrm>
            <a:prstGeom prst="line">
              <a:avLst/>
            </a:prstGeom>
            <a:noFill/>
            <a:ln w="9525">
              <a:solidFill>
                <a:schemeClr val="tx1"/>
              </a:solidFill>
              <a:round/>
              <a:headEnd/>
              <a:tailEnd/>
            </a:ln>
            <a:effectLst/>
          </p:spPr>
          <p:txBody>
            <a:bodyPr wrap="none" anchor="ctr"/>
            <a:lstStyle/>
            <a:p>
              <a:endParaRPr lang="en-US"/>
            </a:p>
          </p:txBody>
        </p:sp>
        <p:sp>
          <p:nvSpPr>
            <p:cNvPr id="44060" name="Line 28"/>
            <p:cNvSpPr>
              <a:spLocks noChangeShapeType="1"/>
            </p:cNvSpPr>
            <p:nvPr/>
          </p:nvSpPr>
          <p:spPr bwMode="auto">
            <a:xfrm>
              <a:off x="2160" y="1488"/>
              <a:ext cx="0" cy="864"/>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4061" name="Text Box 29"/>
            <p:cNvSpPr txBox="1">
              <a:spLocks noChangeArrowheads="1"/>
            </p:cNvSpPr>
            <p:nvPr/>
          </p:nvSpPr>
          <p:spPr bwMode="auto">
            <a:xfrm>
              <a:off x="1718" y="1911"/>
              <a:ext cx="383" cy="212"/>
            </a:xfrm>
            <a:prstGeom prst="rect">
              <a:avLst/>
            </a:prstGeom>
            <a:noFill/>
            <a:ln w="9525">
              <a:noFill/>
              <a:miter lim="800000"/>
              <a:headEnd/>
              <a:tailEnd/>
            </a:ln>
            <a:effectLst/>
          </p:spPr>
          <p:txBody>
            <a:bodyPr wrap="none">
              <a:spAutoFit/>
            </a:bodyPr>
            <a:lstStyle/>
            <a:p>
              <a:r>
                <a:rPr lang="en-US" sz="1600" b="1"/>
                <a:t>19.5’</a:t>
              </a:r>
            </a:p>
          </p:txBody>
        </p:sp>
        <p:sp>
          <p:nvSpPr>
            <p:cNvPr id="44062" name="Line 30"/>
            <p:cNvSpPr>
              <a:spLocks noChangeShapeType="1"/>
            </p:cNvSpPr>
            <p:nvPr/>
          </p:nvSpPr>
          <p:spPr bwMode="auto">
            <a:xfrm flipV="1">
              <a:off x="3216" y="1680"/>
              <a:ext cx="624" cy="0"/>
            </a:xfrm>
            <a:prstGeom prst="line">
              <a:avLst/>
            </a:prstGeom>
            <a:noFill/>
            <a:ln w="9525">
              <a:solidFill>
                <a:schemeClr val="tx1"/>
              </a:solidFill>
              <a:round/>
              <a:headEnd/>
              <a:tailEnd/>
            </a:ln>
            <a:effectLst/>
          </p:spPr>
          <p:txBody>
            <a:bodyPr wrap="none" anchor="ctr"/>
            <a:lstStyle/>
            <a:p>
              <a:endParaRPr lang="en-US"/>
            </a:p>
          </p:txBody>
        </p:sp>
        <p:sp>
          <p:nvSpPr>
            <p:cNvPr id="44063" name="Line 31"/>
            <p:cNvSpPr>
              <a:spLocks noChangeShapeType="1"/>
            </p:cNvSpPr>
            <p:nvPr/>
          </p:nvSpPr>
          <p:spPr bwMode="auto">
            <a:xfrm>
              <a:off x="3792" y="1680"/>
              <a:ext cx="0" cy="672"/>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44064" name="Text Box 32"/>
            <p:cNvSpPr txBox="1">
              <a:spLocks noChangeArrowheads="1"/>
            </p:cNvSpPr>
            <p:nvPr/>
          </p:nvSpPr>
          <p:spPr bwMode="auto">
            <a:xfrm>
              <a:off x="3830" y="1752"/>
              <a:ext cx="180" cy="231"/>
            </a:xfrm>
            <a:prstGeom prst="rect">
              <a:avLst/>
            </a:prstGeom>
            <a:noFill/>
            <a:ln w="9525">
              <a:noFill/>
              <a:miter lim="800000"/>
              <a:headEnd/>
              <a:tailEnd/>
            </a:ln>
            <a:effectLst/>
          </p:spPr>
          <p:txBody>
            <a:bodyPr wrap="none">
              <a:spAutoFit/>
            </a:bodyPr>
            <a:lstStyle/>
            <a:p>
              <a:r>
                <a:rPr lang="en-US"/>
                <a:t>?</a:t>
              </a:r>
            </a:p>
          </p:txBody>
        </p:sp>
        <p:sp>
          <p:nvSpPr>
            <p:cNvPr id="44066" name="AutoShape 34"/>
            <p:cNvSpPr>
              <a:spLocks noChangeArrowheads="1"/>
            </p:cNvSpPr>
            <p:nvPr/>
          </p:nvSpPr>
          <p:spPr bwMode="auto">
            <a:xfrm>
              <a:off x="2832" y="816"/>
              <a:ext cx="306" cy="615"/>
            </a:xfrm>
            <a:prstGeom prst="down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en-US"/>
            </a:p>
          </p:txBody>
        </p:sp>
        <p:sp>
          <p:nvSpPr>
            <p:cNvPr id="44067" name="Text Box 35"/>
            <p:cNvSpPr txBox="1">
              <a:spLocks noChangeArrowheads="1"/>
            </p:cNvSpPr>
            <p:nvPr/>
          </p:nvSpPr>
          <p:spPr bwMode="auto">
            <a:xfrm>
              <a:off x="2822" y="422"/>
              <a:ext cx="309" cy="327"/>
            </a:xfrm>
            <a:prstGeom prst="rect">
              <a:avLst/>
            </a:prstGeom>
            <a:noFill/>
            <a:ln w="9525">
              <a:noFill/>
              <a:miter lim="800000"/>
              <a:headEnd/>
              <a:tailEnd/>
            </a:ln>
            <a:effectLst/>
          </p:spPr>
          <p:txBody>
            <a:bodyPr wrap="none">
              <a:spAutoFit/>
            </a:bodyPr>
            <a:lstStyle/>
            <a:p>
              <a:r>
                <a:rPr lang="en-US" sz="2800">
                  <a:latin typeface="Symbol" pitchFamily="18" charset="2"/>
                </a:rPr>
                <a:t>D</a:t>
              </a:r>
              <a:r>
                <a:rPr lang="en-US"/>
                <a:t>s</a:t>
              </a:r>
            </a:p>
          </p:txBody>
        </p:sp>
      </p:grpSp>
      <p:sp>
        <p:nvSpPr>
          <p:cNvPr id="44068" name="Text Box 36"/>
          <p:cNvSpPr txBox="1">
            <a:spLocks noChangeArrowheads="1"/>
          </p:cNvSpPr>
          <p:nvPr/>
        </p:nvSpPr>
        <p:spPr bwMode="auto">
          <a:xfrm>
            <a:off x="288925" y="4479925"/>
            <a:ext cx="4179888" cy="519113"/>
          </a:xfrm>
          <a:prstGeom prst="rect">
            <a:avLst/>
          </a:prstGeom>
          <a:noFill/>
          <a:ln w="9525">
            <a:noFill/>
            <a:miter lim="800000"/>
            <a:headEnd/>
            <a:tailEnd/>
          </a:ln>
          <a:effectLst/>
        </p:spPr>
        <p:txBody>
          <a:bodyPr wrap="none">
            <a:spAutoFit/>
          </a:bodyPr>
          <a:lstStyle/>
          <a:p>
            <a:r>
              <a:rPr lang="en-US"/>
              <a:t>Step 2:  Find </a:t>
            </a:r>
            <a:r>
              <a:rPr lang="en-US" sz="2800">
                <a:latin typeface="Symbol" pitchFamily="18" charset="2"/>
              </a:rPr>
              <a:t>D</a:t>
            </a:r>
            <a:r>
              <a:rPr lang="en-US"/>
              <a:t>s when floating at 17ft draft</a:t>
            </a:r>
          </a:p>
        </p:txBody>
      </p:sp>
      <p:sp>
        <p:nvSpPr>
          <p:cNvPr id="44069" name="Text Box 37"/>
          <p:cNvSpPr txBox="1">
            <a:spLocks noChangeArrowheads="1"/>
          </p:cNvSpPr>
          <p:nvPr/>
        </p:nvSpPr>
        <p:spPr bwMode="auto">
          <a:xfrm>
            <a:off x="669925" y="5067300"/>
            <a:ext cx="4257675" cy="641350"/>
          </a:xfrm>
          <a:prstGeom prst="rect">
            <a:avLst/>
          </a:prstGeom>
          <a:noFill/>
          <a:ln w="9525">
            <a:noFill/>
            <a:miter lim="800000"/>
            <a:headEnd/>
            <a:tailEnd/>
          </a:ln>
          <a:effectLst/>
        </p:spPr>
        <p:txBody>
          <a:bodyPr wrap="none">
            <a:spAutoFit/>
          </a:bodyPr>
          <a:lstStyle/>
          <a:p>
            <a:pPr>
              <a:buFontTx/>
              <a:buChar char="•"/>
            </a:pPr>
            <a:r>
              <a:rPr lang="en-US"/>
              <a:t> Go to curves of form for FFG in appendix</a:t>
            </a:r>
          </a:p>
          <a:p>
            <a:pPr>
              <a:buFontTx/>
              <a:buChar char="•"/>
            </a:pPr>
            <a:r>
              <a:rPr lang="en-US"/>
              <a:t> Using curve 1, find the intersection w/ 17ft</a:t>
            </a:r>
          </a:p>
        </p:txBody>
      </p:sp>
      <p:sp>
        <p:nvSpPr>
          <p:cNvPr id="44070" name="Text Box 38"/>
          <p:cNvSpPr txBox="1">
            <a:spLocks noChangeArrowheads="1"/>
          </p:cNvSpPr>
          <p:nvPr/>
        </p:nvSpPr>
        <p:spPr bwMode="auto">
          <a:xfrm>
            <a:off x="3641725" y="5826125"/>
            <a:ext cx="1838325" cy="1158875"/>
          </a:xfrm>
          <a:prstGeom prst="rect">
            <a:avLst/>
          </a:prstGeom>
          <a:noFill/>
          <a:ln w="9525">
            <a:noFill/>
            <a:miter lim="800000"/>
            <a:headEnd/>
            <a:tailEnd/>
          </a:ln>
          <a:effectLst/>
        </p:spPr>
        <p:txBody>
          <a:bodyPr wrap="none">
            <a:spAutoFit/>
          </a:bodyPr>
          <a:lstStyle/>
          <a:p>
            <a:r>
              <a:rPr lang="en-US" sz="2400">
                <a:latin typeface="Symbol" pitchFamily="18" charset="2"/>
              </a:rPr>
              <a:t>D</a:t>
            </a:r>
            <a:r>
              <a:rPr lang="en-US"/>
              <a:t>s = 147 x 30LT </a:t>
            </a:r>
          </a:p>
          <a:p>
            <a:r>
              <a:rPr lang="en-US" sz="2800" b="1">
                <a:latin typeface="Symbol" pitchFamily="18" charset="2"/>
              </a:rPr>
              <a:t>D</a:t>
            </a:r>
            <a:r>
              <a:rPr lang="en-US" sz="2000" b="1"/>
              <a:t>s = 4410LT</a:t>
            </a:r>
            <a:endParaRPr lang="en-US"/>
          </a:p>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096" name="Group 40"/>
          <p:cNvGrpSpPr>
            <a:grpSpLocks/>
          </p:cNvGrpSpPr>
          <p:nvPr/>
        </p:nvGrpSpPr>
        <p:grpSpPr bwMode="auto">
          <a:xfrm>
            <a:off x="304800" y="381000"/>
            <a:ext cx="7239000" cy="2012950"/>
            <a:chOff x="192" y="240"/>
            <a:chExt cx="4560" cy="1268"/>
          </a:xfrm>
        </p:grpSpPr>
        <p:sp>
          <p:nvSpPr>
            <p:cNvPr id="45061" name="Rectangle 5"/>
            <p:cNvSpPr>
              <a:spLocks noChangeArrowheads="1"/>
            </p:cNvSpPr>
            <p:nvPr/>
          </p:nvSpPr>
          <p:spPr bwMode="auto">
            <a:xfrm>
              <a:off x="1008" y="720"/>
              <a:ext cx="3744" cy="768"/>
            </a:xfrm>
            <a:prstGeom prst="rect">
              <a:avLst/>
            </a:prstGeom>
            <a:solidFill>
              <a:srgbClr val="FFFF00"/>
            </a:solidFill>
            <a:ln w="9525">
              <a:solidFill>
                <a:schemeClr val="tx1"/>
              </a:solidFill>
              <a:miter lim="800000"/>
              <a:headEnd/>
              <a:tailEnd/>
            </a:ln>
            <a:effectLst/>
          </p:spPr>
          <p:txBody>
            <a:bodyPr wrap="none" anchor="ctr"/>
            <a:lstStyle/>
            <a:p>
              <a:pPr algn="ctr"/>
              <a:endParaRPr lang="en-US" sz="2000"/>
            </a:p>
          </p:txBody>
        </p:sp>
        <p:grpSp>
          <p:nvGrpSpPr>
            <p:cNvPr id="45095" name="Group 39"/>
            <p:cNvGrpSpPr>
              <a:grpSpLocks/>
            </p:cNvGrpSpPr>
            <p:nvPr/>
          </p:nvGrpSpPr>
          <p:grpSpPr bwMode="auto">
            <a:xfrm>
              <a:off x="192" y="240"/>
              <a:ext cx="4464" cy="1268"/>
              <a:chOff x="192" y="240"/>
              <a:chExt cx="4464" cy="1268"/>
            </a:xfrm>
          </p:grpSpPr>
          <p:sp>
            <p:nvSpPr>
              <p:cNvPr id="45058" name="Text Box 2"/>
              <p:cNvSpPr txBox="1">
                <a:spLocks noChangeArrowheads="1"/>
              </p:cNvSpPr>
              <p:nvPr/>
            </p:nvSpPr>
            <p:spPr bwMode="auto">
              <a:xfrm>
                <a:off x="192" y="240"/>
                <a:ext cx="2396" cy="231"/>
              </a:xfrm>
              <a:prstGeom prst="rect">
                <a:avLst/>
              </a:prstGeom>
              <a:noFill/>
              <a:ln w="9525">
                <a:noFill/>
                <a:miter lim="800000"/>
                <a:headEnd/>
                <a:tailEnd/>
              </a:ln>
              <a:effectLst/>
            </p:spPr>
            <p:txBody>
              <a:bodyPr wrap="none">
                <a:spAutoFit/>
              </a:bodyPr>
              <a:lstStyle/>
              <a:p>
                <a:r>
                  <a:rPr lang="en-US"/>
                  <a:t>Step 3:  Write the GENERAL Equation</a:t>
                </a:r>
              </a:p>
            </p:txBody>
          </p:sp>
          <p:grpSp>
            <p:nvGrpSpPr>
              <p:cNvPr id="45062" name="Group 6"/>
              <p:cNvGrpSpPr>
                <a:grpSpLocks/>
              </p:cNvGrpSpPr>
              <p:nvPr/>
            </p:nvGrpSpPr>
            <p:grpSpPr bwMode="auto">
              <a:xfrm>
                <a:off x="1008" y="729"/>
                <a:ext cx="3648" cy="779"/>
                <a:chOff x="1248" y="3417"/>
                <a:chExt cx="3648" cy="779"/>
              </a:xfrm>
            </p:grpSpPr>
            <p:sp>
              <p:nvSpPr>
                <p:cNvPr id="45063" name="Rectangle 7"/>
                <p:cNvSpPr>
                  <a:spLocks noChangeArrowheads="1"/>
                </p:cNvSpPr>
                <p:nvPr/>
              </p:nvSpPr>
              <p:spPr bwMode="auto">
                <a:xfrm>
                  <a:off x="1248" y="3417"/>
                  <a:ext cx="1104" cy="327"/>
                </a:xfrm>
                <a:prstGeom prst="rect">
                  <a:avLst/>
                </a:prstGeom>
                <a:noFill/>
                <a:ln w="38100" cmpd="dbl">
                  <a:noFill/>
                  <a:miter lim="800000"/>
                  <a:headEnd/>
                  <a:tailEnd/>
                </a:ln>
                <a:effectLst/>
              </p:spPr>
              <p:txBody>
                <a:bodyPr>
                  <a:spAutoFit/>
                </a:bodyPr>
                <a:lstStyle/>
                <a:p>
                  <a:pPr algn="ctr"/>
                  <a:r>
                    <a:rPr lang="en-US" sz="2800" b="1"/>
                    <a:t>KG</a:t>
                  </a:r>
                  <a:r>
                    <a:rPr lang="en-US" sz="2800" b="1" baseline="-25000"/>
                    <a:t>new</a:t>
                  </a:r>
                  <a:r>
                    <a:rPr lang="en-US" sz="2800" b="1"/>
                    <a:t>  =</a:t>
                  </a:r>
                </a:p>
              </p:txBody>
            </p:sp>
            <p:sp>
              <p:nvSpPr>
                <p:cNvPr id="45064" name="Rectangle 8"/>
                <p:cNvSpPr>
                  <a:spLocks noChangeArrowheads="1"/>
                </p:cNvSpPr>
                <p:nvPr/>
              </p:nvSpPr>
              <p:spPr bwMode="auto">
                <a:xfrm>
                  <a:off x="3552" y="3428"/>
                  <a:ext cx="1296" cy="327"/>
                </a:xfrm>
                <a:prstGeom prst="rect">
                  <a:avLst/>
                </a:prstGeom>
                <a:noFill/>
                <a:ln w="38100" cmpd="dbl">
                  <a:noFill/>
                  <a:miter lim="800000"/>
                  <a:headEnd/>
                  <a:tailEnd/>
                </a:ln>
                <a:effectLst/>
              </p:spPr>
              <p:txBody>
                <a:bodyPr>
                  <a:spAutoFit/>
                </a:bodyPr>
                <a:lstStyle/>
                <a:p>
                  <a:pPr algn="ctr"/>
                  <a:r>
                    <a:rPr lang="en-US" sz="2800" b="1"/>
                    <a:t>+ </a:t>
                  </a:r>
                  <a:r>
                    <a:rPr lang="en-US" sz="2800" b="1">
                      <a:latin typeface="Symbol" pitchFamily="18" charset="2"/>
                    </a:rPr>
                    <a:t>S</a:t>
                  </a:r>
                  <a:r>
                    <a:rPr lang="en-US" sz="2800" b="1"/>
                    <a:t>w</a:t>
                  </a:r>
                  <a:r>
                    <a:rPr lang="en-US" sz="2400" b="1" baseline="-25000"/>
                    <a:t>i</a:t>
                  </a:r>
                  <a:r>
                    <a:rPr lang="en-US" sz="2800" b="1"/>
                    <a:t> </a:t>
                  </a:r>
                  <a:r>
                    <a:rPr lang="en-US" sz="2000" b="1">
                      <a:latin typeface="Arial" charset="0"/>
                    </a:rPr>
                    <a:t>x</a:t>
                  </a:r>
                  <a:r>
                    <a:rPr lang="en-US" sz="2800" b="1"/>
                    <a:t> Kg</a:t>
                  </a:r>
                  <a:r>
                    <a:rPr lang="en-US" sz="2400" b="1" baseline="-25000"/>
                    <a:t>i</a:t>
                  </a:r>
                  <a:r>
                    <a:rPr lang="en-US" sz="2800" b="1"/>
                    <a:t> </a:t>
                  </a:r>
                </a:p>
              </p:txBody>
            </p:sp>
            <p:sp>
              <p:nvSpPr>
                <p:cNvPr id="45065" name="Line 9"/>
                <p:cNvSpPr>
                  <a:spLocks noChangeShapeType="1"/>
                </p:cNvSpPr>
                <p:nvPr/>
              </p:nvSpPr>
              <p:spPr bwMode="auto">
                <a:xfrm>
                  <a:off x="2304" y="3792"/>
                  <a:ext cx="2592" cy="0"/>
                </a:xfrm>
                <a:prstGeom prst="line">
                  <a:avLst/>
                </a:prstGeom>
                <a:noFill/>
                <a:ln w="28575">
                  <a:solidFill>
                    <a:schemeClr val="accent2"/>
                  </a:solidFill>
                  <a:round/>
                  <a:headEnd/>
                  <a:tailEnd/>
                </a:ln>
                <a:effectLst/>
              </p:spPr>
              <p:txBody>
                <a:bodyPr wrap="none" anchor="ctr"/>
                <a:lstStyle/>
                <a:p>
                  <a:endParaRPr lang="en-US"/>
                </a:p>
              </p:txBody>
            </p:sp>
            <p:sp>
              <p:nvSpPr>
                <p:cNvPr id="45066" name="Rectangle 10"/>
                <p:cNvSpPr>
                  <a:spLocks noChangeArrowheads="1"/>
                </p:cNvSpPr>
                <p:nvPr/>
              </p:nvSpPr>
              <p:spPr bwMode="auto">
                <a:xfrm>
                  <a:off x="3343" y="3792"/>
                  <a:ext cx="641" cy="404"/>
                </a:xfrm>
                <a:prstGeom prst="rect">
                  <a:avLst/>
                </a:prstGeom>
                <a:noFill/>
                <a:ln w="9525">
                  <a:noFill/>
                  <a:miter lim="800000"/>
                  <a:headEnd/>
                  <a:tailEnd/>
                </a:ln>
                <a:effectLst/>
              </p:spPr>
              <p:txBody>
                <a:bodyPr wrap="none">
                  <a:spAutoFit/>
                </a:bodyPr>
                <a:lstStyle/>
                <a:p>
                  <a:r>
                    <a:rPr lang="en-US" sz="3600" b="1">
                      <a:latin typeface="Symbol" pitchFamily="18" charset="2"/>
                    </a:rPr>
                    <a:t>D</a:t>
                  </a:r>
                  <a:r>
                    <a:rPr lang="en-US" sz="2800" b="1"/>
                    <a:t>s</a:t>
                  </a:r>
                  <a:r>
                    <a:rPr lang="en-US" sz="2800" b="1" baseline="-25000"/>
                    <a:t>new</a:t>
                  </a:r>
                </a:p>
              </p:txBody>
            </p:sp>
          </p:grpSp>
        </p:grpSp>
        <p:sp>
          <p:nvSpPr>
            <p:cNvPr id="45067" name="Rectangle 11"/>
            <p:cNvSpPr>
              <a:spLocks noChangeArrowheads="1"/>
            </p:cNvSpPr>
            <p:nvPr/>
          </p:nvSpPr>
          <p:spPr bwMode="auto">
            <a:xfrm>
              <a:off x="2064" y="672"/>
              <a:ext cx="1344" cy="404"/>
            </a:xfrm>
            <a:prstGeom prst="rect">
              <a:avLst/>
            </a:prstGeom>
            <a:noFill/>
            <a:ln w="38100" cmpd="dbl">
              <a:noFill/>
              <a:miter lim="800000"/>
              <a:headEnd/>
              <a:tailEnd/>
            </a:ln>
            <a:effectLst/>
          </p:spPr>
          <p:txBody>
            <a:bodyPr>
              <a:spAutoFit/>
            </a:bodyPr>
            <a:lstStyle/>
            <a:p>
              <a:pPr algn="ctr"/>
              <a:r>
                <a:rPr lang="en-US" sz="3600" b="1">
                  <a:latin typeface="Symbol" pitchFamily="18" charset="2"/>
                </a:rPr>
                <a:t>D</a:t>
              </a:r>
              <a:r>
                <a:rPr lang="en-US" sz="2400" b="1"/>
                <a:t>s</a:t>
              </a:r>
              <a:r>
                <a:rPr lang="en-US" sz="2800" b="1" baseline="-25000"/>
                <a:t>old</a:t>
              </a:r>
              <a:r>
                <a:rPr lang="en-US" sz="2800" b="1"/>
                <a:t> </a:t>
              </a:r>
              <a:r>
                <a:rPr lang="en-US" sz="2000" b="1">
                  <a:latin typeface="Arial" charset="0"/>
                </a:rPr>
                <a:t>x</a:t>
              </a:r>
              <a:r>
                <a:rPr lang="en-US" sz="2800" b="1"/>
                <a:t> KG</a:t>
              </a:r>
              <a:r>
                <a:rPr lang="en-US" sz="2800" b="1" baseline="-25000"/>
                <a:t>old</a:t>
              </a:r>
              <a:r>
                <a:rPr lang="en-US" sz="2800" b="1"/>
                <a:t> </a:t>
              </a:r>
            </a:p>
          </p:txBody>
        </p:sp>
      </p:grpSp>
      <p:sp>
        <p:nvSpPr>
          <p:cNvPr id="45068" name="Text Box 12"/>
          <p:cNvSpPr txBox="1">
            <a:spLocks noChangeArrowheads="1"/>
          </p:cNvSpPr>
          <p:nvPr/>
        </p:nvSpPr>
        <p:spPr bwMode="auto">
          <a:xfrm>
            <a:off x="288925" y="3162300"/>
            <a:ext cx="5054600" cy="366713"/>
          </a:xfrm>
          <a:prstGeom prst="rect">
            <a:avLst/>
          </a:prstGeom>
          <a:noFill/>
          <a:ln w="9525">
            <a:noFill/>
            <a:miter lim="800000"/>
            <a:headEnd/>
            <a:tailEnd/>
          </a:ln>
          <a:effectLst/>
        </p:spPr>
        <p:txBody>
          <a:bodyPr wrap="none">
            <a:spAutoFit/>
          </a:bodyPr>
          <a:lstStyle/>
          <a:p>
            <a:r>
              <a:rPr lang="en-US"/>
              <a:t>Step 4:  Substitute in values into the general equation</a:t>
            </a:r>
          </a:p>
        </p:txBody>
      </p:sp>
      <p:grpSp>
        <p:nvGrpSpPr>
          <p:cNvPr id="45097" name="Group 41"/>
          <p:cNvGrpSpPr>
            <a:grpSpLocks/>
          </p:cNvGrpSpPr>
          <p:nvPr/>
        </p:nvGrpSpPr>
        <p:grpSpPr bwMode="auto">
          <a:xfrm>
            <a:off x="1752600" y="3733800"/>
            <a:ext cx="5791200" cy="1084263"/>
            <a:chOff x="1104" y="2352"/>
            <a:chExt cx="3648" cy="683"/>
          </a:xfrm>
        </p:grpSpPr>
        <p:sp>
          <p:nvSpPr>
            <p:cNvPr id="45079" name="Rectangle 23"/>
            <p:cNvSpPr>
              <a:spLocks noChangeArrowheads="1"/>
            </p:cNvSpPr>
            <p:nvPr/>
          </p:nvSpPr>
          <p:spPr bwMode="auto">
            <a:xfrm>
              <a:off x="1104" y="2352"/>
              <a:ext cx="1104" cy="327"/>
            </a:xfrm>
            <a:prstGeom prst="rect">
              <a:avLst/>
            </a:prstGeom>
            <a:noFill/>
            <a:ln w="38100" cmpd="dbl">
              <a:noFill/>
              <a:miter lim="800000"/>
              <a:headEnd/>
              <a:tailEnd/>
            </a:ln>
            <a:effectLst/>
          </p:spPr>
          <p:txBody>
            <a:bodyPr>
              <a:spAutoFit/>
            </a:bodyPr>
            <a:lstStyle/>
            <a:p>
              <a:pPr algn="ctr"/>
              <a:r>
                <a:rPr lang="en-US" sz="2800" b="1"/>
                <a:t>KG</a:t>
              </a:r>
              <a:r>
                <a:rPr lang="en-US" sz="2800" b="1" baseline="-25000"/>
                <a:t>new</a:t>
              </a:r>
              <a:r>
                <a:rPr lang="en-US" sz="2800" b="1"/>
                <a:t>  =</a:t>
              </a:r>
            </a:p>
          </p:txBody>
        </p:sp>
        <p:sp>
          <p:nvSpPr>
            <p:cNvPr id="45080" name="Rectangle 24"/>
            <p:cNvSpPr>
              <a:spLocks noChangeArrowheads="1"/>
            </p:cNvSpPr>
            <p:nvPr/>
          </p:nvSpPr>
          <p:spPr bwMode="auto">
            <a:xfrm>
              <a:off x="2256" y="2363"/>
              <a:ext cx="2208" cy="250"/>
            </a:xfrm>
            <a:prstGeom prst="rect">
              <a:avLst/>
            </a:prstGeom>
            <a:noFill/>
            <a:ln w="38100" cmpd="dbl">
              <a:noFill/>
              <a:miter lim="800000"/>
              <a:headEnd/>
              <a:tailEnd/>
            </a:ln>
            <a:effectLst/>
          </p:spPr>
          <p:txBody>
            <a:bodyPr>
              <a:spAutoFit/>
            </a:bodyPr>
            <a:lstStyle/>
            <a:p>
              <a:pPr algn="ctr"/>
              <a:r>
                <a:rPr lang="en-US" sz="2000"/>
                <a:t>4410LT x 19.5ft  +  150LT </a:t>
              </a:r>
              <a:r>
                <a:rPr lang="en-US" sz="1600">
                  <a:latin typeface="Arial" charset="0"/>
                </a:rPr>
                <a:t>x</a:t>
              </a:r>
              <a:r>
                <a:rPr lang="en-US" sz="2000"/>
                <a:t> 6ft </a:t>
              </a:r>
            </a:p>
          </p:txBody>
        </p:sp>
        <p:sp>
          <p:nvSpPr>
            <p:cNvPr id="45081" name="Line 25"/>
            <p:cNvSpPr>
              <a:spLocks noChangeShapeType="1"/>
            </p:cNvSpPr>
            <p:nvPr/>
          </p:nvSpPr>
          <p:spPr bwMode="auto">
            <a:xfrm>
              <a:off x="2160" y="2727"/>
              <a:ext cx="2592" cy="0"/>
            </a:xfrm>
            <a:prstGeom prst="line">
              <a:avLst/>
            </a:prstGeom>
            <a:noFill/>
            <a:ln w="28575">
              <a:solidFill>
                <a:schemeClr val="accent2"/>
              </a:solidFill>
              <a:round/>
              <a:headEnd/>
              <a:tailEnd/>
            </a:ln>
            <a:effectLst/>
          </p:spPr>
          <p:txBody>
            <a:bodyPr wrap="none" anchor="ctr"/>
            <a:lstStyle/>
            <a:p>
              <a:endParaRPr lang="en-US"/>
            </a:p>
          </p:txBody>
        </p:sp>
        <p:sp>
          <p:nvSpPr>
            <p:cNvPr id="45083" name="Text Box 27"/>
            <p:cNvSpPr txBox="1">
              <a:spLocks noChangeArrowheads="1"/>
            </p:cNvSpPr>
            <p:nvPr/>
          </p:nvSpPr>
          <p:spPr bwMode="auto">
            <a:xfrm>
              <a:off x="2619" y="2785"/>
              <a:ext cx="1238" cy="250"/>
            </a:xfrm>
            <a:prstGeom prst="rect">
              <a:avLst/>
            </a:prstGeom>
            <a:noFill/>
            <a:ln w="9525">
              <a:noFill/>
              <a:miter lim="800000"/>
              <a:headEnd/>
              <a:tailEnd/>
            </a:ln>
            <a:effectLst/>
          </p:spPr>
          <p:txBody>
            <a:bodyPr wrap="none">
              <a:spAutoFit/>
            </a:bodyPr>
            <a:lstStyle/>
            <a:p>
              <a:r>
                <a:rPr lang="en-US" sz="2000"/>
                <a:t>4410LT + 150LT</a:t>
              </a:r>
            </a:p>
          </p:txBody>
        </p:sp>
      </p:grpSp>
      <p:grpSp>
        <p:nvGrpSpPr>
          <p:cNvPr id="45098" name="Group 42"/>
          <p:cNvGrpSpPr>
            <a:grpSpLocks/>
          </p:cNvGrpSpPr>
          <p:nvPr/>
        </p:nvGrpSpPr>
        <p:grpSpPr bwMode="auto">
          <a:xfrm>
            <a:off x="1752600" y="5046663"/>
            <a:ext cx="4953000" cy="990600"/>
            <a:chOff x="1104" y="3179"/>
            <a:chExt cx="3120" cy="624"/>
          </a:xfrm>
        </p:grpSpPr>
        <p:sp>
          <p:nvSpPr>
            <p:cNvPr id="45084" name="Rectangle 28"/>
            <p:cNvSpPr>
              <a:spLocks noChangeArrowheads="1"/>
            </p:cNvSpPr>
            <p:nvPr/>
          </p:nvSpPr>
          <p:spPr bwMode="auto">
            <a:xfrm>
              <a:off x="1104" y="3179"/>
              <a:ext cx="1104" cy="327"/>
            </a:xfrm>
            <a:prstGeom prst="rect">
              <a:avLst/>
            </a:prstGeom>
            <a:noFill/>
            <a:ln w="38100" cmpd="dbl">
              <a:noFill/>
              <a:miter lim="800000"/>
              <a:headEnd/>
              <a:tailEnd/>
            </a:ln>
            <a:effectLst/>
          </p:spPr>
          <p:txBody>
            <a:bodyPr>
              <a:spAutoFit/>
            </a:bodyPr>
            <a:lstStyle/>
            <a:p>
              <a:pPr algn="ctr"/>
              <a:r>
                <a:rPr lang="en-US" sz="2800" b="1"/>
                <a:t>KG</a:t>
              </a:r>
              <a:r>
                <a:rPr lang="en-US" sz="2800" b="1" baseline="-25000"/>
                <a:t>new</a:t>
              </a:r>
              <a:r>
                <a:rPr lang="en-US" sz="2800" b="1"/>
                <a:t>  =</a:t>
              </a:r>
            </a:p>
          </p:txBody>
        </p:sp>
        <p:sp>
          <p:nvSpPr>
            <p:cNvPr id="45085" name="Text Box 29"/>
            <p:cNvSpPr txBox="1">
              <a:spLocks noChangeArrowheads="1"/>
            </p:cNvSpPr>
            <p:nvPr/>
          </p:nvSpPr>
          <p:spPr bwMode="auto">
            <a:xfrm>
              <a:off x="2198" y="3236"/>
              <a:ext cx="1858" cy="250"/>
            </a:xfrm>
            <a:prstGeom prst="rect">
              <a:avLst/>
            </a:prstGeom>
            <a:noFill/>
            <a:ln w="9525">
              <a:noFill/>
              <a:miter lim="800000"/>
              <a:headEnd/>
              <a:tailEnd/>
            </a:ln>
            <a:effectLst/>
          </p:spPr>
          <p:txBody>
            <a:bodyPr wrap="none">
              <a:spAutoFit/>
            </a:bodyPr>
            <a:lstStyle/>
            <a:p>
              <a:r>
                <a:rPr lang="en-US" sz="2000"/>
                <a:t>86215.5 LT-ft  +  900LT-ft</a:t>
              </a:r>
            </a:p>
          </p:txBody>
        </p:sp>
        <p:sp>
          <p:nvSpPr>
            <p:cNvPr id="45089" name="Line 33"/>
            <p:cNvSpPr>
              <a:spLocks noChangeShapeType="1"/>
            </p:cNvSpPr>
            <p:nvPr/>
          </p:nvSpPr>
          <p:spPr bwMode="auto">
            <a:xfrm>
              <a:off x="2208" y="3515"/>
              <a:ext cx="2016" cy="0"/>
            </a:xfrm>
            <a:prstGeom prst="line">
              <a:avLst/>
            </a:prstGeom>
            <a:noFill/>
            <a:ln w="28575">
              <a:solidFill>
                <a:schemeClr val="accent2"/>
              </a:solidFill>
              <a:round/>
              <a:headEnd/>
              <a:tailEnd/>
            </a:ln>
            <a:effectLst/>
          </p:spPr>
          <p:txBody>
            <a:bodyPr wrap="none" anchor="ctr"/>
            <a:lstStyle/>
            <a:p>
              <a:endParaRPr lang="en-US"/>
            </a:p>
          </p:txBody>
        </p:sp>
        <p:sp>
          <p:nvSpPr>
            <p:cNvPr id="45090" name="Text Box 34"/>
            <p:cNvSpPr txBox="1">
              <a:spLocks noChangeArrowheads="1"/>
            </p:cNvSpPr>
            <p:nvPr/>
          </p:nvSpPr>
          <p:spPr bwMode="auto">
            <a:xfrm>
              <a:off x="2976" y="3553"/>
              <a:ext cx="672" cy="250"/>
            </a:xfrm>
            <a:prstGeom prst="rect">
              <a:avLst/>
            </a:prstGeom>
            <a:noFill/>
            <a:ln w="9525">
              <a:noFill/>
              <a:miter lim="800000"/>
              <a:headEnd/>
              <a:tailEnd/>
            </a:ln>
            <a:effectLst/>
          </p:spPr>
          <p:txBody>
            <a:bodyPr wrap="none">
              <a:spAutoFit/>
            </a:bodyPr>
            <a:lstStyle/>
            <a:p>
              <a:r>
                <a:rPr lang="en-US" sz="2000"/>
                <a:t>4560 LT</a:t>
              </a:r>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093" name="Group 13"/>
          <p:cNvGrpSpPr>
            <a:grpSpLocks/>
          </p:cNvGrpSpPr>
          <p:nvPr/>
        </p:nvGrpSpPr>
        <p:grpSpPr bwMode="auto">
          <a:xfrm>
            <a:off x="2432050" y="914400"/>
            <a:ext cx="3511550" cy="747713"/>
            <a:chOff x="1532" y="576"/>
            <a:chExt cx="2212" cy="471"/>
          </a:xfrm>
        </p:grpSpPr>
        <p:sp>
          <p:nvSpPr>
            <p:cNvPr id="46082" name="Rectangle 2"/>
            <p:cNvSpPr>
              <a:spLocks noChangeArrowheads="1"/>
            </p:cNvSpPr>
            <p:nvPr/>
          </p:nvSpPr>
          <p:spPr bwMode="auto">
            <a:xfrm>
              <a:off x="1532" y="672"/>
              <a:ext cx="1104" cy="327"/>
            </a:xfrm>
            <a:prstGeom prst="rect">
              <a:avLst/>
            </a:prstGeom>
            <a:noFill/>
            <a:ln w="38100" cmpd="dbl">
              <a:noFill/>
              <a:miter lim="800000"/>
              <a:headEnd/>
              <a:tailEnd/>
            </a:ln>
            <a:effectLst/>
          </p:spPr>
          <p:txBody>
            <a:bodyPr>
              <a:spAutoFit/>
            </a:bodyPr>
            <a:lstStyle/>
            <a:p>
              <a:pPr algn="ctr"/>
              <a:r>
                <a:rPr lang="en-US" sz="2800" b="1"/>
                <a:t>KG</a:t>
              </a:r>
              <a:r>
                <a:rPr lang="en-US" sz="2800" b="1" baseline="-25000"/>
                <a:t>new</a:t>
              </a:r>
              <a:r>
                <a:rPr lang="en-US" sz="2800" b="1"/>
                <a:t>  =</a:t>
              </a:r>
            </a:p>
          </p:txBody>
        </p:sp>
        <p:sp>
          <p:nvSpPr>
            <p:cNvPr id="46083" name="Text Box 3"/>
            <p:cNvSpPr txBox="1">
              <a:spLocks noChangeArrowheads="1"/>
            </p:cNvSpPr>
            <p:nvPr/>
          </p:nvSpPr>
          <p:spPr bwMode="auto">
            <a:xfrm>
              <a:off x="2722" y="576"/>
              <a:ext cx="1022" cy="250"/>
            </a:xfrm>
            <a:prstGeom prst="rect">
              <a:avLst/>
            </a:prstGeom>
            <a:noFill/>
            <a:ln w="9525">
              <a:noFill/>
              <a:miter lim="800000"/>
              <a:headEnd/>
              <a:tailEnd/>
            </a:ln>
            <a:effectLst/>
          </p:spPr>
          <p:txBody>
            <a:bodyPr wrap="none">
              <a:spAutoFit/>
            </a:bodyPr>
            <a:lstStyle/>
            <a:p>
              <a:r>
                <a:rPr lang="en-US" sz="2000"/>
                <a:t>87115.5 LT-ft</a:t>
              </a:r>
            </a:p>
          </p:txBody>
        </p:sp>
        <p:sp>
          <p:nvSpPr>
            <p:cNvPr id="46084" name="Line 4"/>
            <p:cNvSpPr>
              <a:spLocks noChangeShapeType="1"/>
            </p:cNvSpPr>
            <p:nvPr/>
          </p:nvSpPr>
          <p:spPr bwMode="auto">
            <a:xfrm>
              <a:off x="2732" y="807"/>
              <a:ext cx="1008" cy="0"/>
            </a:xfrm>
            <a:prstGeom prst="line">
              <a:avLst/>
            </a:prstGeom>
            <a:noFill/>
            <a:ln w="28575">
              <a:solidFill>
                <a:schemeClr val="accent2"/>
              </a:solidFill>
              <a:round/>
              <a:headEnd/>
              <a:tailEnd/>
            </a:ln>
            <a:effectLst/>
          </p:spPr>
          <p:txBody>
            <a:bodyPr wrap="none" anchor="ctr"/>
            <a:lstStyle/>
            <a:p>
              <a:endParaRPr lang="en-US"/>
            </a:p>
          </p:txBody>
        </p:sp>
        <p:sp>
          <p:nvSpPr>
            <p:cNvPr id="46085" name="Text Box 5"/>
            <p:cNvSpPr txBox="1">
              <a:spLocks noChangeArrowheads="1"/>
            </p:cNvSpPr>
            <p:nvPr/>
          </p:nvSpPr>
          <p:spPr bwMode="auto">
            <a:xfrm>
              <a:off x="2876" y="797"/>
              <a:ext cx="672" cy="250"/>
            </a:xfrm>
            <a:prstGeom prst="rect">
              <a:avLst/>
            </a:prstGeom>
            <a:noFill/>
            <a:ln w="9525">
              <a:noFill/>
              <a:miter lim="800000"/>
              <a:headEnd/>
              <a:tailEnd/>
            </a:ln>
            <a:effectLst/>
          </p:spPr>
          <p:txBody>
            <a:bodyPr wrap="none">
              <a:spAutoFit/>
            </a:bodyPr>
            <a:lstStyle/>
            <a:p>
              <a:r>
                <a:rPr lang="en-US" sz="2000"/>
                <a:t>4560 LT</a:t>
              </a:r>
            </a:p>
          </p:txBody>
        </p:sp>
      </p:grpSp>
      <p:grpSp>
        <p:nvGrpSpPr>
          <p:cNvPr id="46094" name="Group 14"/>
          <p:cNvGrpSpPr>
            <a:grpSpLocks/>
          </p:cNvGrpSpPr>
          <p:nvPr/>
        </p:nvGrpSpPr>
        <p:grpSpPr bwMode="auto">
          <a:xfrm>
            <a:off x="2362200" y="2133600"/>
            <a:ext cx="3429000" cy="1219200"/>
            <a:chOff x="1488" y="1344"/>
            <a:chExt cx="2160" cy="768"/>
          </a:xfrm>
        </p:grpSpPr>
        <p:sp>
          <p:nvSpPr>
            <p:cNvPr id="46090" name="Rectangle 10"/>
            <p:cNvSpPr>
              <a:spLocks noChangeArrowheads="1"/>
            </p:cNvSpPr>
            <p:nvPr/>
          </p:nvSpPr>
          <p:spPr bwMode="auto">
            <a:xfrm>
              <a:off x="1488" y="1344"/>
              <a:ext cx="2160" cy="768"/>
            </a:xfrm>
            <a:prstGeom prst="rect">
              <a:avLst/>
            </a:prstGeom>
            <a:solidFill>
              <a:srgbClr val="FFFF00"/>
            </a:solidFill>
            <a:ln w="9525">
              <a:solidFill>
                <a:schemeClr val="tx1"/>
              </a:solidFill>
              <a:miter lim="800000"/>
              <a:headEnd/>
              <a:tailEnd/>
            </a:ln>
            <a:effectLst/>
          </p:spPr>
          <p:txBody>
            <a:bodyPr wrap="none" anchor="ctr"/>
            <a:lstStyle/>
            <a:p>
              <a:endParaRPr lang="en-US"/>
            </a:p>
          </p:txBody>
        </p:sp>
        <p:sp>
          <p:nvSpPr>
            <p:cNvPr id="46086" name="Rectangle 6"/>
            <p:cNvSpPr>
              <a:spLocks noChangeArrowheads="1"/>
            </p:cNvSpPr>
            <p:nvPr/>
          </p:nvSpPr>
          <p:spPr bwMode="auto">
            <a:xfrm>
              <a:off x="1532" y="1488"/>
              <a:ext cx="1104" cy="327"/>
            </a:xfrm>
            <a:prstGeom prst="rect">
              <a:avLst/>
            </a:prstGeom>
            <a:noFill/>
            <a:ln w="38100" cmpd="dbl">
              <a:noFill/>
              <a:miter lim="800000"/>
              <a:headEnd/>
              <a:tailEnd/>
            </a:ln>
            <a:effectLst/>
          </p:spPr>
          <p:txBody>
            <a:bodyPr>
              <a:spAutoFit/>
            </a:bodyPr>
            <a:lstStyle/>
            <a:p>
              <a:pPr algn="ctr"/>
              <a:r>
                <a:rPr lang="en-US" sz="2800" b="1"/>
                <a:t>KG</a:t>
              </a:r>
              <a:r>
                <a:rPr lang="en-US" sz="2800" b="1" baseline="-25000"/>
                <a:t>new</a:t>
              </a:r>
              <a:r>
                <a:rPr lang="en-US" sz="2800" b="1"/>
                <a:t>  =</a:t>
              </a:r>
            </a:p>
          </p:txBody>
        </p:sp>
        <p:sp>
          <p:nvSpPr>
            <p:cNvPr id="46087" name="Text Box 7"/>
            <p:cNvSpPr txBox="1">
              <a:spLocks noChangeArrowheads="1"/>
            </p:cNvSpPr>
            <p:nvPr/>
          </p:nvSpPr>
          <p:spPr bwMode="auto">
            <a:xfrm>
              <a:off x="2722" y="1526"/>
              <a:ext cx="613" cy="250"/>
            </a:xfrm>
            <a:prstGeom prst="rect">
              <a:avLst/>
            </a:prstGeom>
            <a:noFill/>
            <a:ln w="9525">
              <a:noFill/>
              <a:miter lim="800000"/>
              <a:headEnd/>
              <a:tailEnd/>
            </a:ln>
            <a:effectLst/>
          </p:spPr>
          <p:txBody>
            <a:bodyPr wrap="none">
              <a:spAutoFit/>
            </a:bodyPr>
            <a:lstStyle/>
            <a:p>
              <a:r>
                <a:rPr lang="en-US" sz="2000"/>
                <a:t>19.10 ft</a:t>
              </a:r>
            </a:p>
          </p:txBody>
        </p:sp>
      </p:grpSp>
      <p:sp>
        <p:nvSpPr>
          <p:cNvPr id="46091" name="Text Box 11"/>
          <p:cNvSpPr txBox="1">
            <a:spLocks noChangeArrowheads="1"/>
          </p:cNvSpPr>
          <p:nvPr/>
        </p:nvSpPr>
        <p:spPr bwMode="auto">
          <a:xfrm>
            <a:off x="746125" y="4076700"/>
            <a:ext cx="3905250" cy="366713"/>
          </a:xfrm>
          <a:prstGeom prst="rect">
            <a:avLst/>
          </a:prstGeom>
          <a:noFill/>
          <a:ln w="9525">
            <a:noFill/>
            <a:miter lim="800000"/>
            <a:headEnd/>
            <a:tailEnd/>
          </a:ln>
          <a:effectLst/>
        </p:spPr>
        <p:txBody>
          <a:bodyPr wrap="none">
            <a:spAutoFit/>
          </a:bodyPr>
          <a:lstStyle/>
          <a:p>
            <a:r>
              <a:rPr lang="en-US"/>
              <a:t>CHECK:  Does this answer make sense?</a:t>
            </a:r>
          </a:p>
        </p:txBody>
      </p:sp>
      <p:sp>
        <p:nvSpPr>
          <p:cNvPr id="46092" name="Text Box 12"/>
          <p:cNvSpPr txBox="1">
            <a:spLocks noChangeArrowheads="1"/>
          </p:cNvSpPr>
          <p:nvPr/>
        </p:nvSpPr>
        <p:spPr bwMode="auto">
          <a:xfrm>
            <a:off x="762000" y="4762500"/>
            <a:ext cx="6965950" cy="366713"/>
          </a:xfrm>
          <a:prstGeom prst="rect">
            <a:avLst/>
          </a:prstGeom>
          <a:noFill/>
          <a:ln w="9525">
            <a:noFill/>
            <a:miter lim="800000"/>
            <a:headEnd/>
            <a:tailEnd/>
          </a:ln>
          <a:effectLst/>
        </p:spPr>
        <p:txBody>
          <a:bodyPr wrap="none">
            <a:spAutoFit/>
          </a:bodyPr>
          <a:lstStyle/>
          <a:p>
            <a:r>
              <a:rPr lang="en-US">
                <a:solidFill>
                  <a:schemeClr val="accent2"/>
                </a:solidFill>
              </a:rPr>
              <a:t>YES!  The CG shifts toward the added weight, lower than the original CG</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a:xfrm>
            <a:off x="685800" y="-152400"/>
            <a:ext cx="7772400" cy="1143000"/>
          </a:xfrm>
          <a:noFill/>
          <a:ln/>
        </p:spPr>
        <p:txBody>
          <a:bodyPr lIns="90488" tIns="44450" rIns="90488" bIns="44450"/>
          <a:lstStyle/>
          <a:p>
            <a:r>
              <a:rPr lang="en-US"/>
              <a:t>Example Problem</a:t>
            </a:r>
          </a:p>
        </p:txBody>
      </p:sp>
      <p:sp>
        <p:nvSpPr>
          <p:cNvPr id="212995" name="Rectangle 3"/>
          <p:cNvSpPr>
            <a:spLocks noGrp="1" noChangeArrowheads="1"/>
          </p:cNvSpPr>
          <p:nvPr>
            <p:ph type="body" idx="1"/>
          </p:nvPr>
        </p:nvSpPr>
        <p:spPr>
          <a:xfrm>
            <a:off x="609600" y="1371600"/>
            <a:ext cx="7772400" cy="5943600"/>
          </a:xfrm>
          <a:noFill/>
          <a:ln/>
        </p:spPr>
        <p:txBody>
          <a:bodyPr lIns="90488" tIns="44450" rIns="90488" bIns="44450"/>
          <a:lstStyle/>
          <a:p>
            <a:pPr>
              <a:buFontTx/>
              <a:buNone/>
            </a:pPr>
            <a:r>
              <a:rPr lang="en-US" sz="2000"/>
              <a:t>	A 688 Class Submarine is in port, pier side undergoing a maintenance period.  The tender will be pulling periscopes tomorrow which requires the ship to maintain zero list, i.e. TCG=0ft.  </a:t>
            </a:r>
          </a:p>
          <a:p>
            <a:pPr>
              <a:buFontTx/>
              <a:buNone/>
            </a:pPr>
            <a:endParaRPr lang="en-US" sz="2000"/>
          </a:p>
          <a:p>
            <a:pPr>
              <a:buFontTx/>
              <a:buNone/>
            </a:pPr>
            <a:r>
              <a:rPr lang="en-US" sz="2000"/>
              <a:t>	The Engineering Dept needs to pump #2RFT dry to perform a tank inspection.  What impact will this have on the sub’s TCG?</a:t>
            </a:r>
          </a:p>
          <a:p>
            <a:pPr>
              <a:buFontTx/>
              <a:buNone/>
            </a:pPr>
            <a:endParaRPr lang="en-US" sz="2000"/>
          </a:p>
          <a:p>
            <a:pPr>
              <a:buFontTx/>
              <a:buNone/>
            </a:pPr>
            <a:r>
              <a:rPr lang="en-US" sz="2000"/>
              <a:t>	The sub has 10 MK 48 ADCAP torpedoes at 2LT each.  How far and in which direction should these torpedoes be shifted to restore the sub’s TCG to zero?</a:t>
            </a:r>
          </a:p>
          <a:p>
            <a:pPr>
              <a:buFontTx/>
              <a:buNone/>
            </a:pPr>
            <a:endParaRPr lang="en-US" sz="2000"/>
          </a:p>
          <a:p>
            <a:pPr>
              <a:buFontTx/>
              <a:buNone/>
            </a:pPr>
            <a:r>
              <a:rPr lang="en-US" sz="2000"/>
              <a:t>Data: 	</a:t>
            </a:r>
            <a:r>
              <a:rPr lang="en-US" sz="2000">
                <a:latin typeface="Symbol" pitchFamily="18" charset="2"/>
              </a:rPr>
              <a:t>D</a:t>
            </a:r>
            <a:r>
              <a:rPr lang="en-US" sz="2000" baseline="-25000"/>
              <a:t>o</a:t>
            </a:r>
            <a:r>
              <a:rPr lang="en-US" sz="2000"/>
              <a:t>=6900LT	Tcg</a:t>
            </a:r>
            <a:r>
              <a:rPr lang="en-US" sz="2000" baseline="-25000"/>
              <a:t>#2RFT</a:t>
            </a:r>
            <a:r>
              <a:rPr lang="en-US" sz="2000"/>
              <a:t>= -12ft (i.e. port of centerline); 	</a:t>
            </a:r>
          </a:p>
          <a:p>
            <a:pPr>
              <a:buFontTx/>
              <a:buNone/>
            </a:pPr>
            <a:r>
              <a:rPr lang="en-US" sz="2000"/>
              <a:t>		TCG</a:t>
            </a:r>
            <a:r>
              <a:rPr lang="en-US" sz="2000" baseline="-25000"/>
              <a:t>o</a:t>
            </a:r>
            <a:r>
              <a:rPr lang="en-US" sz="2000"/>
              <a:t>=0ft 	Capacity</a:t>
            </a:r>
            <a:r>
              <a:rPr lang="en-US" sz="2000" baseline="-25000"/>
              <a:t>#2RFT</a:t>
            </a:r>
            <a:r>
              <a:rPr lang="en-US" sz="2000"/>
              <a:t>=5000gal</a:t>
            </a:r>
            <a:r>
              <a:rPr lang="en-US" sz="2000" baseline="-25000"/>
              <a:t>fw</a:t>
            </a:r>
          </a:p>
        </p:txBody>
      </p:sp>
    </p:spTree>
  </p:cSld>
  <p:clrMapOvr>
    <a:masterClrMapping/>
  </p:clrMapOvr>
  <p:transition spd="slow">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685800" y="0"/>
            <a:ext cx="7772400" cy="1143000"/>
          </a:xfrm>
          <a:noFill/>
          <a:ln/>
        </p:spPr>
        <p:txBody>
          <a:bodyPr lIns="90488" tIns="44450" rIns="90488" bIns="44450"/>
          <a:lstStyle/>
          <a:p>
            <a:r>
              <a:rPr lang="en-US"/>
              <a:t>Example Answer</a:t>
            </a:r>
          </a:p>
        </p:txBody>
      </p:sp>
      <p:sp>
        <p:nvSpPr>
          <p:cNvPr id="215043" name="Rectangle 3"/>
          <p:cNvSpPr>
            <a:spLocks noGrp="1" noChangeArrowheads="1"/>
          </p:cNvSpPr>
          <p:nvPr>
            <p:ph type="body" idx="1"/>
          </p:nvPr>
        </p:nvSpPr>
        <p:spPr>
          <a:xfrm>
            <a:off x="685800" y="1219200"/>
            <a:ext cx="8077200" cy="4648200"/>
          </a:xfrm>
          <a:noFill/>
          <a:ln/>
        </p:spPr>
        <p:txBody>
          <a:bodyPr lIns="90488" tIns="44450" rIns="90488" bIns="44450"/>
          <a:lstStyle/>
          <a:p>
            <a:pPr>
              <a:buFontTx/>
              <a:buNone/>
            </a:pPr>
            <a:r>
              <a:rPr lang="en-US" sz="2400"/>
              <a:t>w</a:t>
            </a:r>
            <a:r>
              <a:rPr lang="en-US" sz="2400" baseline="-25000"/>
              <a:t>#2RFT</a:t>
            </a:r>
            <a:r>
              <a:rPr lang="en-US" sz="2400"/>
              <a:t>=</a:t>
            </a:r>
            <a:r>
              <a:rPr lang="en-US" sz="2400">
                <a:latin typeface="Symbol" pitchFamily="18" charset="2"/>
              </a:rPr>
              <a:t>r</a:t>
            </a:r>
            <a:r>
              <a:rPr lang="en-US" sz="2400"/>
              <a:t>gV</a:t>
            </a:r>
          </a:p>
          <a:p>
            <a:pPr>
              <a:buFontTx/>
              <a:buNone/>
            </a:pPr>
            <a:r>
              <a:rPr lang="en-US" sz="2400"/>
              <a:t>		=5000gal×[1ft³/7.4805gal]×</a:t>
            </a:r>
            <a:r>
              <a:rPr lang="en-US" sz="2400">
                <a:latin typeface="Symbol" pitchFamily="18" charset="2"/>
              </a:rPr>
              <a:t>r</a:t>
            </a:r>
            <a:r>
              <a:rPr lang="en-US" sz="2400"/>
              <a:t>g</a:t>
            </a:r>
            <a:r>
              <a:rPr lang="en-US" sz="2400" baseline="-25000"/>
              <a:t>fw</a:t>
            </a:r>
            <a:r>
              <a:rPr lang="en-US" sz="2400"/>
              <a:t/>
            </a:r>
            <a:br>
              <a:rPr lang="en-US" sz="2400"/>
            </a:br>
            <a:r>
              <a:rPr lang="en-US" sz="2400"/>
              <a:t>	=668.4ft³×62.4lb/ft³×[1LT/2240lb]</a:t>
            </a:r>
            <a:br>
              <a:rPr lang="en-US" sz="2400"/>
            </a:br>
            <a:r>
              <a:rPr lang="en-US" sz="2400"/>
              <a:t>	=18.62LT</a:t>
            </a:r>
          </a:p>
          <a:p>
            <a:pPr>
              <a:buFontTx/>
              <a:buNone/>
            </a:pPr>
            <a:endParaRPr lang="en-US" sz="2400"/>
          </a:p>
          <a:p>
            <a:pPr>
              <a:buFontTx/>
              <a:buNone/>
            </a:pPr>
            <a:r>
              <a:rPr lang="en-US" sz="2400"/>
              <a:t> </a:t>
            </a:r>
            <a:r>
              <a:rPr lang="en-US" sz="2400">
                <a:latin typeface="Symbol" pitchFamily="18" charset="2"/>
              </a:rPr>
              <a:t>D</a:t>
            </a:r>
            <a:r>
              <a:rPr lang="en-US" sz="2400" baseline="-25000"/>
              <a:t>f</a:t>
            </a:r>
            <a:r>
              <a:rPr lang="en-US" sz="2400"/>
              <a:t>= </a:t>
            </a:r>
            <a:r>
              <a:rPr lang="en-US" sz="2400">
                <a:latin typeface="Symbol" pitchFamily="18" charset="2"/>
              </a:rPr>
              <a:t>D</a:t>
            </a:r>
            <a:r>
              <a:rPr lang="en-US" sz="2400" baseline="-25000"/>
              <a:t>0</a:t>
            </a:r>
            <a:r>
              <a:rPr lang="en-US" sz="2400"/>
              <a:t>+</a:t>
            </a:r>
            <a:r>
              <a:rPr lang="en-US" sz="2400">
                <a:latin typeface="Symbol" pitchFamily="18" charset="2"/>
              </a:rPr>
              <a:t>S</a:t>
            </a:r>
            <a:r>
              <a:rPr lang="en-US" sz="2400"/>
              <a:t>w</a:t>
            </a:r>
            <a:r>
              <a:rPr lang="en-US" sz="2400" baseline="-25000"/>
              <a:t>a</a:t>
            </a:r>
            <a:r>
              <a:rPr lang="en-US" sz="2400"/>
              <a:t>-</a:t>
            </a:r>
            <a:r>
              <a:rPr lang="en-US" sz="2400">
                <a:latin typeface="Symbol" pitchFamily="18" charset="2"/>
              </a:rPr>
              <a:t>S</a:t>
            </a:r>
            <a:r>
              <a:rPr lang="en-US" sz="2400"/>
              <a:t>w</a:t>
            </a:r>
            <a:r>
              <a:rPr lang="en-US" sz="2400" baseline="-25000"/>
              <a:t>r</a:t>
            </a:r>
            <a:r>
              <a:rPr lang="en-US" sz="2400"/>
              <a:t>=6900LT-19LT=6881LT</a:t>
            </a:r>
          </a:p>
          <a:p>
            <a:pPr>
              <a:buFontTx/>
              <a:buNone/>
            </a:pPr>
            <a:endParaRPr lang="en-US" sz="2400"/>
          </a:p>
          <a:p>
            <a:pPr>
              <a:buFontTx/>
              <a:buNone/>
            </a:pPr>
            <a:r>
              <a:rPr lang="en-US" sz="2400"/>
              <a:t>TCG</a:t>
            </a:r>
            <a:r>
              <a:rPr lang="en-US" sz="2400" baseline="-25000"/>
              <a:t>f	</a:t>
            </a:r>
            <a:r>
              <a:rPr lang="en-US" sz="2400"/>
              <a:t>=(TCG</a:t>
            </a:r>
            <a:r>
              <a:rPr lang="en-US" sz="2400" baseline="-25000"/>
              <a:t>0</a:t>
            </a:r>
            <a:r>
              <a:rPr lang="en-US" sz="2400">
                <a:latin typeface="Symbol" pitchFamily="18" charset="2"/>
              </a:rPr>
              <a:t>D</a:t>
            </a:r>
            <a:r>
              <a:rPr lang="en-US" sz="2400" baseline="-25000"/>
              <a:t>0</a:t>
            </a:r>
            <a:r>
              <a:rPr lang="en-US" sz="2400"/>
              <a:t>+</a:t>
            </a:r>
            <a:r>
              <a:rPr lang="en-US" sz="2400">
                <a:latin typeface="Symbol" pitchFamily="18" charset="2"/>
              </a:rPr>
              <a:t>S</a:t>
            </a:r>
            <a:r>
              <a:rPr lang="en-US" sz="2400"/>
              <a:t>Tcg</a:t>
            </a:r>
            <a:r>
              <a:rPr lang="en-US" sz="2400" baseline="-25000"/>
              <a:t>a</a:t>
            </a:r>
            <a:r>
              <a:rPr lang="en-US" sz="2400"/>
              <a:t>w</a:t>
            </a:r>
            <a:r>
              <a:rPr lang="en-US" sz="2400" baseline="-25000"/>
              <a:t>a</a:t>
            </a:r>
            <a:r>
              <a:rPr lang="en-US" sz="2400"/>
              <a:t>-</a:t>
            </a:r>
            <a:r>
              <a:rPr lang="en-US" sz="2400">
                <a:latin typeface="Symbol" pitchFamily="18" charset="2"/>
              </a:rPr>
              <a:t>S</a:t>
            </a:r>
            <a:r>
              <a:rPr lang="en-US" sz="2400"/>
              <a:t>Tcg</a:t>
            </a:r>
            <a:r>
              <a:rPr lang="en-US" sz="2400" baseline="-25000"/>
              <a:t>r</a:t>
            </a:r>
            <a:r>
              <a:rPr lang="en-US" sz="2400"/>
              <a:t>w</a:t>
            </a:r>
            <a:r>
              <a:rPr lang="en-US" sz="2400" baseline="-25000"/>
              <a:t>r</a:t>
            </a:r>
            <a:r>
              <a:rPr lang="en-US" sz="2400"/>
              <a:t>)/</a:t>
            </a:r>
            <a:r>
              <a:rPr lang="en-US" sz="2400">
                <a:latin typeface="Symbol" pitchFamily="18" charset="2"/>
              </a:rPr>
              <a:t>D</a:t>
            </a:r>
            <a:r>
              <a:rPr lang="en-US" sz="2400" baseline="-25000"/>
              <a:t>f</a:t>
            </a:r>
            <a:br>
              <a:rPr lang="en-US" sz="2400" baseline="-25000"/>
            </a:br>
            <a:r>
              <a:rPr lang="en-US" sz="2400" baseline="-25000"/>
              <a:t>	</a:t>
            </a:r>
            <a:r>
              <a:rPr lang="en-US" sz="2400"/>
              <a:t>=(0ft×6900LT-[-12ft]×19LT)/6881LT</a:t>
            </a:r>
            <a:br>
              <a:rPr lang="en-US" sz="2400"/>
            </a:br>
            <a:r>
              <a:rPr lang="en-US" sz="2400"/>
              <a:t>	=0.033ft (stbd of centerline)</a:t>
            </a:r>
            <a:br>
              <a:rPr lang="en-US" sz="2400"/>
            </a:br>
            <a:r>
              <a:rPr lang="en-US" sz="2400"/>
              <a:t>	(Removed weight from port side)</a:t>
            </a:r>
          </a:p>
          <a:p>
            <a:endParaRPr lang="en-US" sz="2800"/>
          </a:p>
        </p:txBody>
      </p:sp>
    </p:spTree>
  </p:cSld>
  <p:clrMapOvr>
    <a:masterClrMapping/>
  </p:clrMapOvr>
  <p:transition spd="slow">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noFill/>
          <a:ln/>
        </p:spPr>
        <p:txBody>
          <a:bodyPr lIns="90488" tIns="44450" rIns="90488" bIns="44450"/>
          <a:lstStyle/>
          <a:p>
            <a:r>
              <a:rPr lang="en-US"/>
              <a:t>Example Answer</a:t>
            </a:r>
          </a:p>
        </p:txBody>
      </p:sp>
      <p:sp>
        <p:nvSpPr>
          <p:cNvPr id="217091" name="Rectangle 3"/>
          <p:cNvSpPr>
            <a:spLocks noGrp="1" noChangeArrowheads="1"/>
          </p:cNvSpPr>
          <p:nvPr>
            <p:ph type="body" idx="1"/>
          </p:nvPr>
        </p:nvSpPr>
        <p:spPr>
          <a:noFill/>
          <a:ln/>
        </p:spPr>
        <p:txBody>
          <a:bodyPr lIns="90488" tIns="44450" rIns="90488" bIns="44450"/>
          <a:lstStyle/>
          <a:p>
            <a:pPr>
              <a:buFontTx/>
              <a:buNone/>
            </a:pPr>
            <a:r>
              <a:rPr lang="en-US" sz="2400"/>
              <a:t>	TCG</a:t>
            </a:r>
            <a:r>
              <a:rPr lang="en-US" sz="2400" baseline="-25000"/>
              <a:t>f</a:t>
            </a:r>
            <a:r>
              <a:rPr lang="en-US" sz="2400"/>
              <a:t>=(TCG</a:t>
            </a:r>
            <a:r>
              <a:rPr lang="en-US" sz="2400" baseline="-25000"/>
              <a:t>0</a:t>
            </a:r>
            <a:r>
              <a:rPr lang="en-US" sz="2400">
                <a:latin typeface="Symbol" pitchFamily="18" charset="2"/>
              </a:rPr>
              <a:t>D</a:t>
            </a:r>
            <a:r>
              <a:rPr lang="en-US" sz="2400" baseline="-25000"/>
              <a:t>0</a:t>
            </a:r>
            <a:r>
              <a:rPr lang="en-US" sz="2400"/>
              <a:t>+</a:t>
            </a:r>
            <a:r>
              <a:rPr lang="en-US" sz="2400">
                <a:latin typeface="Symbol" pitchFamily="18" charset="2"/>
              </a:rPr>
              <a:t>S</a:t>
            </a:r>
            <a:r>
              <a:rPr lang="en-US" sz="2400"/>
              <a:t>Tcg</a:t>
            </a:r>
            <a:r>
              <a:rPr lang="en-US" sz="2400" baseline="-25000"/>
              <a:t>a</a:t>
            </a:r>
            <a:r>
              <a:rPr lang="en-US" sz="2400"/>
              <a:t>w</a:t>
            </a:r>
            <a:r>
              <a:rPr lang="en-US" sz="2400" baseline="-25000"/>
              <a:t>a</a:t>
            </a:r>
            <a:r>
              <a:rPr lang="en-US" sz="2400"/>
              <a:t>-</a:t>
            </a:r>
            <a:r>
              <a:rPr lang="en-US" sz="2400">
                <a:latin typeface="Symbol" pitchFamily="18" charset="2"/>
              </a:rPr>
              <a:t>S</a:t>
            </a:r>
            <a:r>
              <a:rPr lang="en-US" sz="2400"/>
              <a:t>Tcg</a:t>
            </a:r>
            <a:r>
              <a:rPr lang="en-US" sz="2400" baseline="-25000"/>
              <a:t>r</a:t>
            </a:r>
            <a:r>
              <a:rPr lang="en-US" sz="2400"/>
              <a:t>w</a:t>
            </a:r>
            <a:r>
              <a:rPr lang="en-US" sz="2400" baseline="-25000"/>
              <a:t>r</a:t>
            </a:r>
            <a:r>
              <a:rPr lang="en-US" sz="2400"/>
              <a:t>)/</a:t>
            </a:r>
            <a:r>
              <a:rPr lang="en-US" sz="2400">
                <a:latin typeface="Symbol" pitchFamily="18" charset="2"/>
              </a:rPr>
              <a:t>D</a:t>
            </a:r>
            <a:r>
              <a:rPr lang="en-US" sz="2400" baseline="-25000"/>
              <a:t>f</a:t>
            </a:r>
            <a:br>
              <a:rPr lang="en-US" sz="2400" baseline="-25000"/>
            </a:br>
            <a:endParaRPr lang="en-US" sz="2400" baseline="-25000"/>
          </a:p>
          <a:p>
            <a:pPr>
              <a:buFontTx/>
              <a:buNone/>
            </a:pPr>
            <a:r>
              <a:rPr lang="en-US" sz="2400" baseline="-25000"/>
              <a:t>	</a:t>
            </a:r>
            <a:r>
              <a:rPr lang="en-US" sz="2400"/>
              <a:t>0ft=(0.033ft×6881LT+dTcg×10torps×2LT/ torp)/6881LT</a:t>
            </a:r>
            <a:br>
              <a:rPr lang="en-US" sz="2400"/>
            </a:br>
            <a:endParaRPr lang="en-US" sz="2400"/>
          </a:p>
          <a:p>
            <a:pPr>
              <a:buFontTx/>
              <a:buNone/>
            </a:pPr>
            <a:r>
              <a:rPr lang="en-US" sz="2400"/>
              <a:t>	dTcg = -(0.033ft×6881LT)/20LT</a:t>
            </a:r>
            <a:br>
              <a:rPr lang="en-US" sz="2400"/>
            </a:br>
            <a:r>
              <a:rPr lang="en-US" sz="2400"/>
              <a:t>	  = -11.4ft (to port)</a:t>
            </a:r>
            <a:br>
              <a:rPr lang="en-US" sz="2400"/>
            </a:br>
            <a:endParaRPr lang="en-US" sz="2400"/>
          </a:p>
          <a:p>
            <a:pPr>
              <a:buFontTx/>
              <a:buNone/>
            </a:pPr>
            <a:r>
              <a:rPr lang="en-US" sz="2400"/>
              <a:t>Shift 10 torpedoes each 11.4ft to port to compensate for the loss of weight on the port side of the sub.</a:t>
            </a:r>
          </a:p>
          <a:p>
            <a:endParaRPr lang="en-US" sz="2400"/>
          </a:p>
        </p:txBody>
      </p:sp>
    </p:spTree>
  </p:cSld>
  <p:clrMapOvr>
    <a:masterClrMapping/>
  </p:clrMapOvr>
  <p:transition spd="slow">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0" y="152400"/>
            <a:ext cx="9144000" cy="1143000"/>
          </a:xfrm>
          <a:noFill/>
          <a:ln/>
        </p:spPr>
        <p:txBody>
          <a:bodyPr lIns="90488" tIns="44450" rIns="90488" bIns="44450"/>
          <a:lstStyle/>
          <a:p>
            <a:pPr algn="l"/>
            <a:r>
              <a:rPr lang="en-US" sz="3600" u="sng"/>
              <a:t>Section 3.3:</a:t>
            </a:r>
            <a:r>
              <a:rPr lang="en-US" sz="3600"/>
              <a:t> </a:t>
            </a:r>
            <a:br>
              <a:rPr lang="en-US" sz="3600"/>
            </a:br>
            <a:r>
              <a:rPr lang="en-US" sz="3600"/>
              <a:t>What happens when “G” leaves the Centerline?</a:t>
            </a:r>
          </a:p>
        </p:txBody>
      </p:sp>
      <p:sp>
        <p:nvSpPr>
          <p:cNvPr id="139267" name="Line 3"/>
          <p:cNvSpPr>
            <a:spLocks noChangeShapeType="1"/>
          </p:cNvSpPr>
          <p:nvPr/>
        </p:nvSpPr>
        <p:spPr bwMode="auto">
          <a:xfrm>
            <a:off x="1600200" y="2525713"/>
            <a:ext cx="0" cy="2286000"/>
          </a:xfrm>
          <a:prstGeom prst="line">
            <a:avLst/>
          </a:prstGeom>
          <a:noFill/>
          <a:ln w="12700">
            <a:solidFill>
              <a:schemeClr val="tx1"/>
            </a:solidFill>
            <a:round/>
            <a:headEnd/>
            <a:tailEnd/>
          </a:ln>
          <a:effectLst/>
        </p:spPr>
        <p:txBody>
          <a:bodyPr/>
          <a:lstStyle/>
          <a:p>
            <a:endParaRPr lang="en-US"/>
          </a:p>
        </p:txBody>
      </p:sp>
      <p:sp>
        <p:nvSpPr>
          <p:cNvPr id="139268" name="Line 4"/>
          <p:cNvSpPr>
            <a:spLocks noChangeShapeType="1"/>
          </p:cNvSpPr>
          <p:nvPr/>
        </p:nvSpPr>
        <p:spPr bwMode="auto">
          <a:xfrm>
            <a:off x="304800" y="2982913"/>
            <a:ext cx="2590800" cy="0"/>
          </a:xfrm>
          <a:prstGeom prst="line">
            <a:avLst/>
          </a:prstGeom>
          <a:noFill/>
          <a:ln w="12700">
            <a:solidFill>
              <a:schemeClr val="tx1"/>
            </a:solidFill>
            <a:prstDash val="lgDash"/>
            <a:round/>
            <a:headEnd/>
            <a:tailEnd/>
          </a:ln>
          <a:effectLst/>
        </p:spPr>
        <p:txBody>
          <a:bodyPr/>
          <a:lstStyle/>
          <a:p>
            <a:endParaRPr lang="en-US"/>
          </a:p>
        </p:txBody>
      </p:sp>
      <p:sp>
        <p:nvSpPr>
          <p:cNvPr id="139269" name="Arc 5"/>
          <p:cNvSpPr>
            <a:spLocks/>
          </p:cNvSpPr>
          <p:nvPr/>
        </p:nvSpPr>
        <p:spPr bwMode="auto">
          <a:xfrm>
            <a:off x="552450" y="4354513"/>
            <a:ext cx="228600" cy="228600"/>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139270" name="Arc 6"/>
          <p:cNvSpPr>
            <a:spLocks/>
          </p:cNvSpPr>
          <p:nvPr/>
        </p:nvSpPr>
        <p:spPr bwMode="auto">
          <a:xfrm>
            <a:off x="2438400" y="4354513"/>
            <a:ext cx="228600" cy="2286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39271" name="Line 7"/>
          <p:cNvSpPr>
            <a:spLocks noChangeShapeType="1"/>
          </p:cNvSpPr>
          <p:nvPr/>
        </p:nvSpPr>
        <p:spPr bwMode="auto">
          <a:xfrm flipH="1">
            <a:off x="762000" y="4583113"/>
            <a:ext cx="1676400" cy="0"/>
          </a:xfrm>
          <a:prstGeom prst="line">
            <a:avLst/>
          </a:prstGeom>
          <a:noFill/>
          <a:ln w="12700">
            <a:solidFill>
              <a:schemeClr val="tx1"/>
            </a:solidFill>
            <a:round/>
            <a:headEnd/>
            <a:tailEnd/>
          </a:ln>
          <a:effectLst/>
        </p:spPr>
        <p:txBody>
          <a:bodyPr/>
          <a:lstStyle/>
          <a:p>
            <a:endParaRPr lang="en-US"/>
          </a:p>
        </p:txBody>
      </p:sp>
      <p:sp>
        <p:nvSpPr>
          <p:cNvPr id="139272" name="Line 8"/>
          <p:cNvSpPr>
            <a:spLocks noChangeShapeType="1"/>
          </p:cNvSpPr>
          <p:nvPr/>
        </p:nvSpPr>
        <p:spPr bwMode="auto">
          <a:xfrm flipV="1">
            <a:off x="2667000" y="2830513"/>
            <a:ext cx="0" cy="1524000"/>
          </a:xfrm>
          <a:prstGeom prst="line">
            <a:avLst/>
          </a:prstGeom>
          <a:noFill/>
          <a:ln w="12700">
            <a:solidFill>
              <a:schemeClr val="tx1"/>
            </a:solidFill>
            <a:round/>
            <a:headEnd/>
            <a:tailEnd/>
          </a:ln>
          <a:effectLst/>
        </p:spPr>
        <p:txBody>
          <a:bodyPr/>
          <a:lstStyle/>
          <a:p>
            <a:endParaRPr lang="en-US"/>
          </a:p>
        </p:txBody>
      </p:sp>
      <p:sp>
        <p:nvSpPr>
          <p:cNvPr id="139273" name="Line 9"/>
          <p:cNvSpPr>
            <a:spLocks noChangeShapeType="1"/>
          </p:cNvSpPr>
          <p:nvPr/>
        </p:nvSpPr>
        <p:spPr bwMode="auto">
          <a:xfrm flipV="1">
            <a:off x="533400" y="2830513"/>
            <a:ext cx="0" cy="1524000"/>
          </a:xfrm>
          <a:prstGeom prst="line">
            <a:avLst/>
          </a:prstGeom>
          <a:noFill/>
          <a:ln w="12700">
            <a:solidFill>
              <a:schemeClr val="tx1"/>
            </a:solidFill>
            <a:round/>
            <a:headEnd/>
            <a:tailEnd/>
          </a:ln>
          <a:effectLst/>
        </p:spPr>
        <p:txBody>
          <a:bodyPr/>
          <a:lstStyle/>
          <a:p>
            <a:endParaRPr lang="en-US"/>
          </a:p>
        </p:txBody>
      </p:sp>
      <p:sp>
        <p:nvSpPr>
          <p:cNvPr id="139274" name="Rectangle 10"/>
          <p:cNvSpPr>
            <a:spLocks noChangeArrowheads="1"/>
          </p:cNvSpPr>
          <p:nvPr/>
        </p:nvSpPr>
        <p:spPr bwMode="auto">
          <a:xfrm>
            <a:off x="1978025" y="2808288"/>
            <a:ext cx="536575" cy="363537"/>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39275" name="Rectangle 11"/>
          <p:cNvSpPr>
            <a:spLocks noChangeArrowheads="1"/>
          </p:cNvSpPr>
          <p:nvPr/>
        </p:nvSpPr>
        <p:spPr bwMode="auto">
          <a:xfrm>
            <a:off x="1443038" y="4737100"/>
            <a:ext cx="508000" cy="454025"/>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139276" name="Rectangle 12"/>
          <p:cNvSpPr>
            <a:spLocks noChangeArrowheads="1"/>
          </p:cNvSpPr>
          <p:nvPr/>
        </p:nvSpPr>
        <p:spPr bwMode="auto">
          <a:xfrm>
            <a:off x="1557338" y="4522788"/>
            <a:ext cx="346075" cy="363537"/>
          </a:xfrm>
          <a:prstGeom prst="rect">
            <a:avLst/>
          </a:prstGeom>
          <a:noFill/>
          <a:ln w="12700">
            <a:noFill/>
            <a:miter lim="800000"/>
            <a:headEnd/>
            <a:tailEnd/>
          </a:ln>
          <a:effectLst/>
        </p:spPr>
        <p:txBody>
          <a:bodyPr wrap="none" lIns="90488" tIns="44450" rIns="90488" bIns="44450">
            <a:spAutoFit/>
          </a:bodyPr>
          <a:lstStyle/>
          <a:p>
            <a:r>
              <a:rPr lang="en-US"/>
              <a:t>K</a:t>
            </a:r>
          </a:p>
        </p:txBody>
      </p:sp>
      <p:sp>
        <p:nvSpPr>
          <p:cNvPr id="139277" name="Line 13"/>
          <p:cNvSpPr>
            <a:spLocks noChangeShapeType="1"/>
          </p:cNvSpPr>
          <p:nvPr/>
        </p:nvSpPr>
        <p:spPr bwMode="auto">
          <a:xfrm>
            <a:off x="304800" y="4583113"/>
            <a:ext cx="2590800" cy="0"/>
          </a:xfrm>
          <a:prstGeom prst="line">
            <a:avLst/>
          </a:prstGeom>
          <a:noFill/>
          <a:ln w="12700">
            <a:solidFill>
              <a:schemeClr val="tx1"/>
            </a:solidFill>
            <a:round/>
            <a:headEnd/>
            <a:tailEnd/>
          </a:ln>
          <a:effectLst/>
        </p:spPr>
        <p:txBody>
          <a:bodyPr/>
          <a:lstStyle/>
          <a:p>
            <a:endParaRPr lang="en-US"/>
          </a:p>
        </p:txBody>
      </p:sp>
      <p:sp>
        <p:nvSpPr>
          <p:cNvPr id="139278" name="Rectangle 14"/>
          <p:cNvSpPr>
            <a:spLocks noChangeArrowheads="1"/>
          </p:cNvSpPr>
          <p:nvPr/>
        </p:nvSpPr>
        <p:spPr bwMode="auto">
          <a:xfrm>
            <a:off x="100013" y="4321175"/>
            <a:ext cx="508000"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L</a:t>
            </a:r>
          </a:p>
        </p:txBody>
      </p:sp>
      <p:sp>
        <p:nvSpPr>
          <p:cNvPr id="139279" name="Oval 15"/>
          <p:cNvSpPr>
            <a:spLocks noChangeArrowheads="1"/>
          </p:cNvSpPr>
          <p:nvPr/>
        </p:nvSpPr>
        <p:spPr bwMode="auto">
          <a:xfrm>
            <a:off x="1562100" y="37084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39280" name="Oval 16"/>
          <p:cNvSpPr>
            <a:spLocks noChangeArrowheads="1"/>
          </p:cNvSpPr>
          <p:nvPr/>
        </p:nvSpPr>
        <p:spPr bwMode="auto">
          <a:xfrm>
            <a:off x="1562100" y="3440113"/>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39281" name="Rectangle 17"/>
          <p:cNvSpPr>
            <a:spLocks noChangeArrowheads="1"/>
          </p:cNvSpPr>
          <p:nvPr/>
        </p:nvSpPr>
        <p:spPr bwMode="auto">
          <a:xfrm>
            <a:off x="1662113" y="3330575"/>
            <a:ext cx="503237"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0</a:t>
            </a:r>
          </a:p>
        </p:txBody>
      </p:sp>
      <p:sp>
        <p:nvSpPr>
          <p:cNvPr id="139282" name="Rectangle 18"/>
          <p:cNvSpPr>
            <a:spLocks noChangeArrowheads="1"/>
          </p:cNvSpPr>
          <p:nvPr/>
        </p:nvSpPr>
        <p:spPr bwMode="auto">
          <a:xfrm>
            <a:off x="573088" y="2060575"/>
            <a:ext cx="2295525" cy="460375"/>
          </a:xfrm>
          <a:prstGeom prst="rect">
            <a:avLst/>
          </a:prstGeom>
          <a:noFill/>
          <a:ln w="12700">
            <a:solidFill>
              <a:schemeClr val="tx1"/>
            </a:solidFill>
            <a:miter lim="800000"/>
            <a:headEnd/>
            <a:tailEnd/>
          </a:ln>
          <a:effectLst/>
        </p:spPr>
        <p:txBody>
          <a:bodyPr wrap="none" lIns="90488" tIns="44450" rIns="90488" bIns="44450">
            <a:spAutoFit/>
          </a:bodyPr>
          <a:lstStyle/>
          <a:p>
            <a:r>
              <a:rPr lang="en-US" sz="2400"/>
              <a:t>Initial Condition:</a:t>
            </a:r>
          </a:p>
        </p:txBody>
      </p:sp>
      <p:sp>
        <p:nvSpPr>
          <p:cNvPr id="139283" name="Line 19"/>
          <p:cNvSpPr>
            <a:spLocks noChangeShapeType="1"/>
          </p:cNvSpPr>
          <p:nvPr/>
        </p:nvSpPr>
        <p:spPr bwMode="auto">
          <a:xfrm>
            <a:off x="1600200" y="3048000"/>
            <a:ext cx="0" cy="381000"/>
          </a:xfrm>
          <a:prstGeom prst="line">
            <a:avLst/>
          </a:prstGeom>
          <a:noFill/>
          <a:ln w="50800">
            <a:solidFill>
              <a:schemeClr val="tx1"/>
            </a:solidFill>
            <a:round/>
            <a:headEnd/>
            <a:tailEnd type="triangle" w="med" len="med"/>
          </a:ln>
          <a:effectLst/>
        </p:spPr>
        <p:txBody>
          <a:bodyPr/>
          <a:lstStyle/>
          <a:p>
            <a:endParaRPr lang="en-US"/>
          </a:p>
        </p:txBody>
      </p:sp>
      <p:sp>
        <p:nvSpPr>
          <p:cNvPr id="139284" name="Line 20"/>
          <p:cNvSpPr>
            <a:spLocks noChangeShapeType="1"/>
          </p:cNvSpPr>
          <p:nvPr/>
        </p:nvSpPr>
        <p:spPr bwMode="auto">
          <a:xfrm flipV="1">
            <a:off x="1600200" y="3810000"/>
            <a:ext cx="0" cy="381000"/>
          </a:xfrm>
          <a:prstGeom prst="line">
            <a:avLst/>
          </a:prstGeom>
          <a:noFill/>
          <a:ln w="50800">
            <a:solidFill>
              <a:schemeClr val="tx1"/>
            </a:solidFill>
            <a:round/>
            <a:headEnd/>
            <a:tailEnd type="triangle" w="med" len="med"/>
          </a:ln>
          <a:effectLst/>
        </p:spPr>
        <p:txBody>
          <a:bodyPr/>
          <a:lstStyle/>
          <a:p>
            <a:endParaRPr lang="en-US"/>
          </a:p>
        </p:txBody>
      </p:sp>
      <p:sp>
        <p:nvSpPr>
          <p:cNvPr id="139285" name="Rectangle 21"/>
          <p:cNvSpPr>
            <a:spLocks noChangeArrowheads="1"/>
          </p:cNvSpPr>
          <p:nvPr/>
        </p:nvSpPr>
        <p:spPr bwMode="auto">
          <a:xfrm>
            <a:off x="1676400" y="3660775"/>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0</a:t>
            </a:r>
          </a:p>
        </p:txBody>
      </p:sp>
      <p:sp>
        <p:nvSpPr>
          <p:cNvPr id="139286" name="Line 22"/>
          <p:cNvSpPr>
            <a:spLocks noChangeShapeType="1"/>
          </p:cNvSpPr>
          <p:nvPr/>
        </p:nvSpPr>
        <p:spPr bwMode="auto">
          <a:xfrm>
            <a:off x="4343400" y="2525713"/>
            <a:ext cx="0" cy="2286000"/>
          </a:xfrm>
          <a:prstGeom prst="line">
            <a:avLst/>
          </a:prstGeom>
          <a:noFill/>
          <a:ln w="12700">
            <a:solidFill>
              <a:schemeClr val="tx1"/>
            </a:solidFill>
            <a:round/>
            <a:headEnd/>
            <a:tailEnd/>
          </a:ln>
          <a:effectLst/>
        </p:spPr>
        <p:txBody>
          <a:bodyPr/>
          <a:lstStyle/>
          <a:p>
            <a:endParaRPr lang="en-US"/>
          </a:p>
        </p:txBody>
      </p:sp>
      <p:sp>
        <p:nvSpPr>
          <p:cNvPr id="139287" name="Line 23"/>
          <p:cNvSpPr>
            <a:spLocks noChangeShapeType="1"/>
          </p:cNvSpPr>
          <p:nvPr/>
        </p:nvSpPr>
        <p:spPr bwMode="auto">
          <a:xfrm>
            <a:off x="3048000" y="2982913"/>
            <a:ext cx="2590800" cy="0"/>
          </a:xfrm>
          <a:prstGeom prst="line">
            <a:avLst/>
          </a:prstGeom>
          <a:noFill/>
          <a:ln w="12700">
            <a:solidFill>
              <a:schemeClr val="tx1"/>
            </a:solidFill>
            <a:prstDash val="lgDash"/>
            <a:round/>
            <a:headEnd/>
            <a:tailEnd/>
          </a:ln>
          <a:effectLst/>
        </p:spPr>
        <p:txBody>
          <a:bodyPr/>
          <a:lstStyle/>
          <a:p>
            <a:endParaRPr lang="en-US"/>
          </a:p>
        </p:txBody>
      </p:sp>
      <p:sp>
        <p:nvSpPr>
          <p:cNvPr id="139288" name="Arc 24"/>
          <p:cNvSpPr>
            <a:spLocks/>
          </p:cNvSpPr>
          <p:nvPr/>
        </p:nvSpPr>
        <p:spPr bwMode="auto">
          <a:xfrm>
            <a:off x="3295650" y="4354513"/>
            <a:ext cx="228600" cy="228600"/>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139289" name="Arc 25"/>
          <p:cNvSpPr>
            <a:spLocks/>
          </p:cNvSpPr>
          <p:nvPr/>
        </p:nvSpPr>
        <p:spPr bwMode="auto">
          <a:xfrm>
            <a:off x="5181600" y="4354513"/>
            <a:ext cx="228600" cy="2286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39290" name="Line 26"/>
          <p:cNvSpPr>
            <a:spLocks noChangeShapeType="1"/>
          </p:cNvSpPr>
          <p:nvPr/>
        </p:nvSpPr>
        <p:spPr bwMode="auto">
          <a:xfrm flipH="1">
            <a:off x="3505200" y="4583113"/>
            <a:ext cx="1676400" cy="0"/>
          </a:xfrm>
          <a:prstGeom prst="line">
            <a:avLst/>
          </a:prstGeom>
          <a:noFill/>
          <a:ln w="12700">
            <a:solidFill>
              <a:schemeClr val="tx1"/>
            </a:solidFill>
            <a:round/>
            <a:headEnd/>
            <a:tailEnd/>
          </a:ln>
          <a:effectLst/>
        </p:spPr>
        <p:txBody>
          <a:bodyPr/>
          <a:lstStyle/>
          <a:p>
            <a:endParaRPr lang="en-US"/>
          </a:p>
        </p:txBody>
      </p:sp>
      <p:sp>
        <p:nvSpPr>
          <p:cNvPr id="139291" name="Line 27"/>
          <p:cNvSpPr>
            <a:spLocks noChangeShapeType="1"/>
          </p:cNvSpPr>
          <p:nvPr/>
        </p:nvSpPr>
        <p:spPr bwMode="auto">
          <a:xfrm flipV="1">
            <a:off x="5410200" y="2830513"/>
            <a:ext cx="0" cy="1524000"/>
          </a:xfrm>
          <a:prstGeom prst="line">
            <a:avLst/>
          </a:prstGeom>
          <a:noFill/>
          <a:ln w="12700">
            <a:solidFill>
              <a:schemeClr val="tx1"/>
            </a:solidFill>
            <a:round/>
            <a:headEnd/>
            <a:tailEnd/>
          </a:ln>
          <a:effectLst/>
        </p:spPr>
        <p:txBody>
          <a:bodyPr/>
          <a:lstStyle/>
          <a:p>
            <a:endParaRPr lang="en-US"/>
          </a:p>
        </p:txBody>
      </p:sp>
      <p:sp>
        <p:nvSpPr>
          <p:cNvPr id="139292" name="Line 28"/>
          <p:cNvSpPr>
            <a:spLocks noChangeShapeType="1"/>
          </p:cNvSpPr>
          <p:nvPr/>
        </p:nvSpPr>
        <p:spPr bwMode="auto">
          <a:xfrm flipV="1">
            <a:off x="3276600" y="2830513"/>
            <a:ext cx="0" cy="1524000"/>
          </a:xfrm>
          <a:prstGeom prst="line">
            <a:avLst/>
          </a:prstGeom>
          <a:noFill/>
          <a:ln w="12700">
            <a:solidFill>
              <a:schemeClr val="tx1"/>
            </a:solidFill>
            <a:round/>
            <a:headEnd/>
            <a:tailEnd/>
          </a:ln>
          <a:effectLst/>
        </p:spPr>
        <p:txBody>
          <a:bodyPr/>
          <a:lstStyle/>
          <a:p>
            <a:endParaRPr lang="en-US"/>
          </a:p>
        </p:txBody>
      </p:sp>
      <p:sp>
        <p:nvSpPr>
          <p:cNvPr id="139293" name="Rectangle 29"/>
          <p:cNvSpPr>
            <a:spLocks noChangeArrowheads="1"/>
          </p:cNvSpPr>
          <p:nvPr/>
        </p:nvSpPr>
        <p:spPr bwMode="auto">
          <a:xfrm>
            <a:off x="4721225" y="2808288"/>
            <a:ext cx="536575" cy="363537"/>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39294" name="Rectangle 30"/>
          <p:cNvSpPr>
            <a:spLocks noChangeArrowheads="1"/>
          </p:cNvSpPr>
          <p:nvPr/>
        </p:nvSpPr>
        <p:spPr bwMode="auto">
          <a:xfrm>
            <a:off x="4186238" y="4737100"/>
            <a:ext cx="508000" cy="454025"/>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139295" name="Rectangle 31"/>
          <p:cNvSpPr>
            <a:spLocks noChangeArrowheads="1"/>
          </p:cNvSpPr>
          <p:nvPr/>
        </p:nvSpPr>
        <p:spPr bwMode="auto">
          <a:xfrm>
            <a:off x="4300538" y="4522788"/>
            <a:ext cx="346075" cy="363537"/>
          </a:xfrm>
          <a:prstGeom prst="rect">
            <a:avLst/>
          </a:prstGeom>
          <a:noFill/>
          <a:ln w="12700">
            <a:noFill/>
            <a:miter lim="800000"/>
            <a:headEnd/>
            <a:tailEnd/>
          </a:ln>
          <a:effectLst/>
        </p:spPr>
        <p:txBody>
          <a:bodyPr wrap="none" lIns="90488" tIns="44450" rIns="90488" bIns="44450">
            <a:spAutoFit/>
          </a:bodyPr>
          <a:lstStyle/>
          <a:p>
            <a:r>
              <a:rPr lang="en-US"/>
              <a:t>K</a:t>
            </a:r>
          </a:p>
        </p:txBody>
      </p:sp>
      <p:sp>
        <p:nvSpPr>
          <p:cNvPr id="139296" name="Line 32"/>
          <p:cNvSpPr>
            <a:spLocks noChangeShapeType="1"/>
          </p:cNvSpPr>
          <p:nvPr/>
        </p:nvSpPr>
        <p:spPr bwMode="auto">
          <a:xfrm>
            <a:off x="3048000" y="4583113"/>
            <a:ext cx="2590800" cy="0"/>
          </a:xfrm>
          <a:prstGeom prst="line">
            <a:avLst/>
          </a:prstGeom>
          <a:noFill/>
          <a:ln w="12700">
            <a:solidFill>
              <a:schemeClr val="tx1"/>
            </a:solidFill>
            <a:round/>
            <a:headEnd/>
            <a:tailEnd/>
          </a:ln>
          <a:effectLst/>
        </p:spPr>
        <p:txBody>
          <a:bodyPr/>
          <a:lstStyle/>
          <a:p>
            <a:endParaRPr lang="en-US"/>
          </a:p>
        </p:txBody>
      </p:sp>
      <p:sp>
        <p:nvSpPr>
          <p:cNvPr id="139297" name="Oval 33"/>
          <p:cNvSpPr>
            <a:spLocks noChangeArrowheads="1"/>
          </p:cNvSpPr>
          <p:nvPr/>
        </p:nvSpPr>
        <p:spPr bwMode="auto">
          <a:xfrm>
            <a:off x="4305300" y="37084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39298" name="Oval 34"/>
          <p:cNvSpPr>
            <a:spLocks noChangeArrowheads="1"/>
          </p:cNvSpPr>
          <p:nvPr/>
        </p:nvSpPr>
        <p:spPr bwMode="auto">
          <a:xfrm>
            <a:off x="4610100" y="3440113"/>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39299" name="Rectangle 35"/>
          <p:cNvSpPr>
            <a:spLocks noChangeArrowheads="1"/>
          </p:cNvSpPr>
          <p:nvPr/>
        </p:nvSpPr>
        <p:spPr bwMode="auto">
          <a:xfrm>
            <a:off x="4678363" y="3330575"/>
            <a:ext cx="503237"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1</a:t>
            </a:r>
          </a:p>
        </p:txBody>
      </p:sp>
      <p:sp>
        <p:nvSpPr>
          <p:cNvPr id="139300" name="Rectangle 36"/>
          <p:cNvSpPr>
            <a:spLocks noChangeArrowheads="1"/>
          </p:cNvSpPr>
          <p:nvPr/>
        </p:nvSpPr>
        <p:spPr bwMode="auto">
          <a:xfrm>
            <a:off x="3721100" y="2060575"/>
            <a:ext cx="1228725" cy="460375"/>
          </a:xfrm>
          <a:prstGeom prst="rect">
            <a:avLst/>
          </a:prstGeom>
          <a:noFill/>
          <a:ln w="12700">
            <a:solidFill>
              <a:schemeClr val="tx1"/>
            </a:solidFill>
            <a:miter lim="800000"/>
            <a:headEnd/>
            <a:tailEnd/>
          </a:ln>
          <a:effectLst/>
        </p:spPr>
        <p:txBody>
          <a:bodyPr wrap="none" lIns="90488" tIns="44450" rIns="90488" bIns="44450">
            <a:spAutoFit/>
          </a:bodyPr>
          <a:lstStyle/>
          <a:p>
            <a:r>
              <a:rPr lang="en-US" sz="2400"/>
              <a:t>G shifts:</a:t>
            </a:r>
          </a:p>
        </p:txBody>
      </p:sp>
      <p:sp>
        <p:nvSpPr>
          <p:cNvPr id="139301" name="Line 37"/>
          <p:cNvSpPr>
            <a:spLocks noChangeShapeType="1"/>
          </p:cNvSpPr>
          <p:nvPr/>
        </p:nvSpPr>
        <p:spPr bwMode="auto">
          <a:xfrm>
            <a:off x="4648200" y="3048000"/>
            <a:ext cx="0" cy="381000"/>
          </a:xfrm>
          <a:prstGeom prst="line">
            <a:avLst/>
          </a:prstGeom>
          <a:noFill/>
          <a:ln w="50800">
            <a:solidFill>
              <a:schemeClr val="tx1"/>
            </a:solidFill>
            <a:round/>
            <a:headEnd/>
            <a:tailEnd type="triangle" w="med" len="med"/>
          </a:ln>
          <a:effectLst/>
        </p:spPr>
        <p:txBody>
          <a:bodyPr/>
          <a:lstStyle/>
          <a:p>
            <a:endParaRPr lang="en-US"/>
          </a:p>
        </p:txBody>
      </p:sp>
      <p:sp>
        <p:nvSpPr>
          <p:cNvPr id="139302" name="Line 38"/>
          <p:cNvSpPr>
            <a:spLocks noChangeShapeType="1"/>
          </p:cNvSpPr>
          <p:nvPr/>
        </p:nvSpPr>
        <p:spPr bwMode="auto">
          <a:xfrm flipV="1">
            <a:off x="4343400" y="3810000"/>
            <a:ext cx="0" cy="381000"/>
          </a:xfrm>
          <a:prstGeom prst="line">
            <a:avLst/>
          </a:prstGeom>
          <a:noFill/>
          <a:ln w="50800">
            <a:solidFill>
              <a:schemeClr val="tx1"/>
            </a:solidFill>
            <a:round/>
            <a:headEnd/>
            <a:tailEnd type="triangle" w="med" len="med"/>
          </a:ln>
          <a:effectLst/>
        </p:spPr>
        <p:txBody>
          <a:bodyPr/>
          <a:lstStyle/>
          <a:p>
            <a:endParaRPr lang="en-US"/>
          </a:p>
        </p:txBody>
      </p:sp>
      <p:sp>
        <p:nvSpPr>
          <p:cNvPr id="139303" name="Rectangle 39"/>
          <p:cNvSpPr>
            <a:spLocks noChangeArrowheads="1"/>
          </p:cNvSpPr>
          <p:nvPr/>
        </p:nvSpPr>
        <p:spPr bwMode="auto">
          <a:xfrm>
            <a:off x="4419600" y="3660775"/>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0</a:t>
            </a:r>
          </a:p>
        </p:txBody>
      </p:sp>
      <p:sp>
        <p:nvSpPr>
          <p:cNvPr id="139304" name="Line 40"/>
          <p:cNvSpPr>
            <a:spLocks noChangeShapeType="1"/>
          </p:cNvSpPr>
          <p:nvPr/>
        </p:nvSpPr>
        <p:spPr bwMode="auto">
          <a:xfrm>
            <a:off x="6096000" y="3352800"/>
            <a:ext cx="2590800" cy="0"/>
          </a:xfrm>
          <a:prstGeom prst="line">
            <a:avLst/>
          </a:prstGeom>
          <a:noFill/>
          <a:ln w="12700">
            <a:solidFill>
              <a:schemeClr val="tx1"/>
            </a:solidFill>
            <a:prstDash val="lgDash"/>
            <a:round/>
            <a:headEnd/>
            <a:tailEnd/>
          </a:ln>
          <a:effectLst/>
        </p:spPr>
        <p:txBody>
          <a:bodyPr/>
          <a:lstStyle/>
          <a:p>
            <a:endParaRPr lang="en-US"/>
          </a:p>
        </p:txBody>
      </p:sp>
      <p:sp>
        <p:nvSpPr>
          <p:cNvPr id="139305" name="Rectangle 41"/>
          <p:cNvSpPr>
            <a:spLocks noChangeArrowheads="1"/>
          </p:cNvSpPr>
          <p:nvPr/>
        </p:nvSpPr>
        <p:spPr bwMode="auto">
          <a:xfrm>
            <a:off x="8229600" y="3048000"/>
            <a:ext cx="536575" cy="363538"/>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39306" name="Rectangle 42"/>
          <p:cNvSpPr>
            <a:spLocks noChangeArrowheads="1"/>
          </p:cNvSpPr>
          <p:nvPr/>
        </p:nvSpPr>
        <p:spPr bwMode="auto">
          <a:xfrm>
            <a:off x="7772400" y="3200400"/>
            <a:ext cx="503238"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1</a:t>
            </a:r>
          </a:p>
        </p:txBody>
      </p:sp>
      <p:sp>
        <p:nvSpPr>
          <p:cNvPr id="139307" name="Rectangle 43"/>
          <p:cNvSpPr>
            <a:spLocks noChangeArrowheads="1"/>
          </p:cNvSpPr>
          <p:nvPr/>
        </p:nvSpPr>
        <p:spPr bwMode="auto">
          <a:xfrm>
            <a:off x="6403975" y="2136775"/>
            <a:ext cx="1990725" cy="460375"/>
          </a:xfrm>
          <a:prstGeom prst="rect">
            <a:avLst/>
          </a:prstGeom>
          <a:noFill/>
          <a:ln w="12700">
            <a:solidFill>
              <a:schemeClr val="tx1"/>
            </a:solidFill>
            <a:miter lim="800000"/>
            <a:headEnd/>
            <a:tailEnd/>
          </a:ln>
          <a:effectLst/>
        </p:spPr>
        <p:txBody>
          <a:bodyPr wrap="none" lIns="90488" tIns="44450" rIns="90488" bIns="44450">
            <a:spAutoFit/>
          </a:bodyPr>
          <a:lstStyle/>
          <a:p>
            <a:r>
              <a:rPr lang="en-US" sz="2400"/>
              <a:t>Ship responds:</a:t>
            </a:r>
          </a:p>
        </p:txBody>
      </p:sp>
      <p:sp>
        <p:nvSpPr>
          <p:cNvPr id="139308" name="Line 44"/>
          <p:cNvSpPr>
            <a:spLocks noChangeShapeType="1"/>
          </p:cNvSpPr>
          <p:nvPr/>
        </p:nvSpPr>
        <p:spPr bwMode="auto">
          <a:xfrm>
            <a:off x="7670800" y="3124200"/>
            <a:ext cx="0" cy="381000"/>
          </a:xfrm>
          <a:prstGeom prst="line">
            <a:avLst/>
          </a:prstGeom>
          <a:noFill/>
          <a:ln w="50800">
            <a:solidFill>
              <a:schemeClr val="tx1"/>
            </a:solidFill>
            <a:round/>
            <a:headEnd/>
            <a:tailEnd type="triangle" w="med" len="med"/>
          </a:ln>
          <a:effectLst/>
        </p:spPr>
        <p:txBody>
          <a:bodyPr/>
          <a:lstStyle/>
          <a:p>
            <a:endParaRPr lang="en-US"/>
          </a:p>
        </p:txBody>
      </p:sp>
      <p:sp>
        <p:nvSpPr>
          <p:cNvPr id="139309" name="Line 45"/>
          <p:cNvSpPr>
            <a:spLocks noChangeShapeType="1"/>
          </p:cNvSpPr>
          <p:nvPr/>
        </p:nvSpPr>
        <p:spPr bwMode="auto">
          <a:xfrm flipV="1">
            <a:off x="7683500" y="3962400"/>
            <a:ext cx="0" cy="381000"/>
          </a:xfrm>
          <a:prstGeom prst="line">
            <a:avLst/>
          </a:prstGeom>
          <a:noFill/>
          <a:ln w="50800">
            <a:solidFill>
              <a:schemeClr val="tx1"/>
            </a:solidFill>
            <a:round/>
            <a:headEnd/>
            <a:tailEnd type="triangle" w="med" len="med"/>
          </a:ln>
          <a:effectLst/>
        </p:spPr>
        <p:txBody>
          <a:bodyPr/>
          <a:lstStyle/>
          <a:p>
            <a:endParaRPr lang="en-US"/>
          </a:p>
        </p:txBody>
      </p:sp>
      <p:sp>
        <p:nvSpPr>
          <p:cNvPr id="139310" name="Rectangle 46"/>
          <p:cNvSpPr>
            <a:spLocks noChangeArrowheads="1"/>
          </p:cNvSpPr>
          <p:nvPr/>
        </p:nvSpPr>
        <p:spPr bwMode="auto">
          <a:xfrm>
            <a:off x="7772400" y="3962400"/>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1</a:t>
            </a:r>
          </a:p>
        </p:txBody>
      </p:sp>
      <p:grpSp>
        <p:nvGrpSpPr>
          <p:cNvPr id="139311" name="Group 47"/>
          <p:cNvGrpSpPr>
            <a:grpSpLocks/>
          </p:cNvGrpSpPr>
          <p:nvPr/>
        </p:nvGrpSpPr>
        <p:grpSpPr bwMode="auto">
          <a:xfrm>
            <a:off x="5765800" y="2524125"/>
            <a:ext cx="2814638" cy="2582863"/>
            <a:chOff x="3632" y="1590"/>
            <a:chExt cx="1773" cy="1627"/>
          </a:xfrm>
        </p:grpSpPr>
        <p:sp>
          <p:nvSpPr>
            <p:cNvPr id="139312" name="Line 48"/>
            <p:cNvSpPr>
              <a:spLocks noChangeShapeType="1"/>
            </p:cNvSpPr>
            <p:nvPr/>
          </p:nvSpPr>
          <p:spPr bwMode="auto">
            <a:xfrm flipH="1">
              <a:off x="4366" y="1637"/>
              <a:ext cx="468" cy="1362"/>
            </a:xfrm>
            <a:prstGeom prst="line">
              <a:avLst/>
            </a:prstGeom>
            <a:noFill/>
            <a:ln w="12700">
              <a:solidFill>
                <a:schemeClr val="tx1"/>
              </a:solidFill>
              <a:round/>
              <a:headEnd/>
              <a:tailEnd/>
            </a:ln>
            <a:effectLst/>
          </p:spPr>
          <p:txBody>
            <a:bodyPr/>
            <a:lstStyle/>
            <a:p>
              <a:endParaRPr lang="en-US"/>
            </a:p>
          </p:txBody>
        </p:sp>
        <p:sp>
          <p:nvSpPr>
            <p:cNvPr id="139313" name="Arc 49"/>
            <p:cNvSpPr>
              <a:spLocks/>
            </p:cNvSpPr>
            <p:nvPr/>
          </p:nvSpPr>
          <p:spPr bwMode="auto">
            <a:xfrm rot="1140000">
              <a:off x="3804" y="2517"/>
              <a:ext cx="144" cy="14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139314" name="Arc 50"/>
            <p:cNvSpPr>
              <a:spLocks/>
            </p:cNvSpPr>
            <p:nvPr/>
          </p:nvSpPr>
          <p:spPr bwMode="auto">
            <a:xfrm rot="1140000">
              <a:off x="4921" y="2924"/>
              <a:ext cx="144" cy="144"/>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39315" name="Line 51"/>
            <p:cNvSpPr>
              <a:spLocks noChangeShapeType="1"/>
            </p:cNvSpPr>
            <p:nvPr/>
          </p:nvSpPr>
          <p:spPr bwMode="auto">
            <a:xfrm flipH="1" flipV="1">
              <a:off x="3905" y="2687"/>
              <a:ext cx="998" cy="344"/>
            </a:xfrm>
            <a:prstGeom prst="line">
              <a:avLst/>
            </a:prstGeom>
            <a:noFill/>
            <a:ln w="12700">
              <a:solidFill>
                <a:schemeClr val="tx1"/>
              </a:solidFill>
              <a:round/>
              <a:headEnd/>
              <a:tailEnd/>
            </a:ln>
            <a:effectLst/>
          </p:spPr>
          <p:txBody>
            <a:bodyPr/>
            <a:lstStyle/>
            <a:p>
              <a:endParaRPr lang="en-US"/>
            </a:p>
          </p:txBody>
        </p:sp>
        <p:sp>
          <p:nvSpPr>
            <p:cNvPr id="139316" name="Line 52"/>
            <p:cNvSpPr>
              <a:spLocks noChangeShapeType="1"/>
            </p:cNvSpPr>
            <p:nvPr/>
          </p:nvSpPr>
          <p:spPr bwMode="auto">
            <a:xfrm flipV="1">
              <a:off x="5093" y="2047"/>
              <a:ext cx="312" cy="908"/>
            </a:xfrm>
            <a:prstGeom prst="line">
              <a:avLst/>
            </a:prstGeom>
            <a:noFill/>
            <a:ln w="12700">
              <a:solidFill>
                <a:schemeClr val="tx1"/>
              </a:solidFill>
              <a:round/>
              <a:headEnd/>
              <a:tailEnd/>
            </a:ln>
            <a:effectLst/>
          </p:spPr>
          <p:txBody>
            <a:bodyPr/>
            <a:lstStyle/>
            <a:p>
              <a:endParaRPr lang="en-US"/>
            </a:p>
          </p:txBody>
        </p:sp>
        <p:sp>
          <p:nvSpPr>
            <p:cNvPr id="139317" name="Line 53"/>
            <p:cNvSpPr>
              <a:spLocks noChangeShapeType="1"/>
            </p:cNvSpPr>
            <p:nvPr/>
          </p:nvSpPr>
          <p:spPr bwMode="auto">
            <a:xfrm flipV="1">
              <a:off x="3829" y="1590"/>
              <a:ext cx="312" cy="908"/>
            </a:xfrm>
            <a:prstGeom prst="line">
              <a:avLst/>
            </a:prstGeom>
            <a:noFill/>
            <a:ln w="12700">
              <a:solidFill>
                <a:schemeClr val="tx1"/>
              </a:solidFill>
              <a:round/>
              <a:headEnd/>
              <a:tailEnd/>
            </a:ln>
            <a:effectLst/>
          </p:spPr>
          <p:txBody>
            <a:bodyPr/>
            <a:lstStyle/>
            <a:p>
              <a:endParaRPr lang="en-US"/>
            </a:p>
          </p:txBody>
        </p:sp>
        <p:sp>
          <p:nvSpPr>
            <p:cNvPr id="139318" name="Rectangle 54"/>
            <p:cNvSpPr>
              <a:spLocks noChangeArrowheads="1"/>
            </p:cNvSpPr>
            <p:nvPr/>
          </p:nvSpPr>
          <p:spPr bwMode="auto">
            <a:xfrm rot="1140000">
              <a:off x="4188" y="2931"/>
              <a:ext cx="320" cy="286"/>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139319" name="Rectangle 55"/>
            <p:cNvSpPr>
              <a:spLocks noChangeArrowheads="1"/>
            </p:cNvSpPr>
            <p:nvPr/>
          </p:nvSpPr>
          <p:spPr bwMode="auto">
            <a:xfrm rot="1140000">
              <a:off x="4314" y="2813"/>
              <a:ext cx="218" cy="229"/>
            </a:xfrm>
            <a:prstGeom prst="rect">
              <a:avLst/>
            </a:prstGeom>
            <a:noFill/>
            <a:ln w="12700">
              <a:noFill/>
              <a:miter lim="800000"/>
              <a:headEnd/>
              <a:tailEnd/>
            </a:ln>
            <a:effectLst/>
          </p:spPr>
          <p:txBody>
            <a:bodyPr wrap="none" lIns="90488" tIns="44450" rIns="90488" bIns="44450">
              <a:spAutoFit/>
            </a:bodyPr>
            <a:lstStyle/>
            <a:p>
              <a:r>
                <a:rPr lang="en-US"/>
                <a:t>K</a:t>
              </a:r>
            </a:p>
          </p:txBody>
        </p:sp>
        <p:sp>
          <p:nvSpPr>
            <p:cNvPr id="139320" name="Line 56"/>
            <p:cNvSpPr>
              <a:spLocks noChangeShapeType="1"/>
            </p:cNvSpPr>
            <p:nvPr/>
          </p:nvSpPr>
          <p:spPr bwMode="auto">
            <a:xfrm>
              <a:off x="3632" y="2593"/>
              <a:ext cx="1544" cy="532"/>
            </a:xfrm>
            <a:prstGeom prst="line">
              <a:avLst/>
            </a:prstGeom>
            <a:noFill/>
            <a:ln w="12700">
              <a:solidFill>
                <a:schemeClr val="tx1"/>
              </a:solidFill>
              <a:round/>
              <a:headEnd/>
              <a:tailEnd/>
            </a:ln>
            <a:effectLst/>
          </p:spPr>
          <p:txBody>
            <a:bodyPr/>
            <a:lstStyle/>
            <a:p>
              <a:endParaRPr lang="en-US"/>
            </a:p>
          </p:txBody>
        </p:sp>
        <p:sp>
          <p:nvSpPr>
            <p:cNvPr id="139321" name="Oval 57"/>
            <p:cNvSpPr>
              <a:spLocks noChangeArrowheads="1"/>
            </p:cNvSpPr>
            <p:nvPr/>
          </p:nvSpPr>
          <p:spPr bwMode="auto">
            <a:xfrm rot="1140000">
              <a:off x="4560" y="2340"/>
              <a:ext cx="48" cy="48"/>
            </a:xfrm>
            <a:prstGeom prst="ellipse">
              <a:avLst/>
            </a:prstGeom>
            <a:solidFill>
              <a:schemeClr val="bg2"/>
            </a:solidFill>
            <a:ln w="12700">
              <a:solidFill>
                <a:schemeClr val="tx1"/>
              </a:solidFill>
              <a:round/>
              <a:headEnd/>
              <a:tailEnd/>
            </a:ln>
            <a:effectLst/>
          </p:spPr>
          <p:txBody>
            <a:bodyPr wrap="none" anchor="ctr"/>
            <a:lstStyle/>
            <a:p>
              <a:endParaRPr lang="en-US"/>
            </a:p>
          </p:txBody>
        </p:sp>
        <p:sp>
          <p:nvSpPr>
            <p:cNvPr id="139322" name="Oval 58"/>
            <p:cNvSpPr>
              <a:spLocks noChangeArrowheads="1"/>
            </p:cNvSpPr>
            <p:nvPr/>
          </p:nvSpPr>
          <p:spPr bwMode="auto">
            <a:xfrm rot="1140000">
              <a:off x="4798" y="2246"/>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39323" name="Line 59"/>
            <p:cNvSpPr>
              <a:spLocks noChangeShapeType="1"/>
            </p:cNvSpPr>
            <p:nvPr/>
          </p:nvSpPr>
          <p:spPr bwMode="auto">
            <a:xfrm>
              <a:off x="4826" y="1679"/>
              <a:ext cx="8" cy="714"/>
            </a:xfrm>
            <a:prstGeom prst="line">
              <a:avLst/>
            </a:prstGeom>
            <a:noFill/>
            <a:ln w="12700">
              <a:solidFill>
                <a:schemeClr val="tx1"/>
              </a:solidFill>
              <a:prstDash val="sysDot"/>
              <a:round/>
              <a:headEnd/>
              <a:tailEnd/>
            </a:ln>
            <a:effectLst/>
          </p:spPr>
          <p:txBody>
            <a:bodyPr/>
            <a:lstStyle/>
            <a:p>
              <a:endParaRPr lang="en-US"/>
            </a:p>
          </p:txBody>
        </p:sp>
        <p:sp>
          <p:nvSpPr>
            <p:cNvPr id="139324" name="Oval 60"/>
            <p:cNvSpPr>
              <a:spLocks noChangeArrowheads="1"/>
            </p:cNvSpPr>
            <p:nvPr/>
          </p:nvSpPr>
          <p:spPr bwMode="auto">
            <a:xfrm rot="1140000">
              <a:off x="4812" y="2371"/>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grpSp>
      <p:sp>
        <p:nvSpPr>
          <p:cNvPr id="139325" name="Line 61"/>
          <p:cNvSpPr>
            <a:spLocks noChangeShapeType="1"/>
          </p:cNvSpPr>
          <p:nvPr/>
        </p:nvSpPr>
        <p:spPr bwMode="auto">
          <a:xfrm>
            <a:off x="7315200" y="3733800"/>
            <a:ext cx="304800" cy="76200"/>
          </a:xfrm>
          <a:prstGeom prst="line">
            <a:avLst/>
          </a:prstGeom>
          <a:noFill/>
          <a:ln w="12700">
            <a:solidFill>
              <a:schemeClr val="tx1"/>
            </a:solidFill>
            <a:round/>
            <a:headEnd/>
            <a:tailEnd type="triangle" w="med" len="med"/>
          </a:ln>
          <a:effectLst/>
        </p:spPr>
        <p:txBody>
          <a:bodyPr/>
          <a:lstStyle/>
          <a:p>
            <a:endParaRPr lang="en-US"/>
          </a:p>
        </p:txBody>
      </p:sp>
      <p:sp>
        <p:nvSpPr>
          <p:cNvPr id="139326" name="Rectangle 62"/>
          <p:cNvSpPr>
            <a:spLocks noChangeArrowheads="1"/>
          </p:cNvSpPr>
          <p:nvPr/>
        </p:nvSpPr>
        <p:spPr bwMode="auto">
          <a:xfrm>
            <a:off x="5183188" y="4967288"/>
            <a:ext cx="3951287" cy="1736725"/>
          </a:xfrm>
          <a:prstGeom prst="rect">
            <a:avLst/>
          </a:prstGeom>
          <a:noFill/>
          <a:ln w="12700">
            <a:noFill/>
            <a:miter lim="800000"/>
            <a:headEnd/>
            <a:tailEnd/>
          </a:ln>
          <a:effectLst/>
        </p:spPr>
        <p:txBody>
          <a:bodyPr wrap="none" lIns="90488" tIns="44450" rIns="90488" bIns="44450">
            <a:spAutoFit/>
          </a:bodyPr>
          <a:lstStyle/>
          <a:p>
            <a:r>
              <a:rPr lang="en-US"/>
              <a:t>As the ship lists/trims, the shape of the</a:t>
            </a:r>
          </a:p>
          <a:p>
            <a:r>
              <a:rPr lang="en-US"/>
              <a:t>submerged volume changes moving</a:t>
            </a:r>
          </a:p>
          <a:p>
            <a:r>
              <a:rPr lang="en-US"/>
              <a:t>B outboard until it slides under G.</a:t>
            </a:r>
          </a:p>
          <a:p>
            <a:r>
              <a:rPr lang="en-US"/>
              <a:t>*Since the total weight of the ship has</a:t>
            </a:r>
          </a:p>
          <a:p>
            <a:r>
              <a:rPr lang="en-US"/>
              <a:t>not changed, the total submerged volume</a:t>
            </a:r>
          </a:p>
          <a:p>
            <a:r>
              <a:rPr lang="en-US"/>
              <a:t>remains constant, but its shape changes.</a:t>
            </a:r>
          </a:p>
        </p:txBody>
      </p:sp>
      <p:sp>
        <p:nvSpPr>
          <p:cNvPr id="139327" name="Rectangle 63"/>
          <p:cNvSpPr>
            <a:spLocks noChangeArrowheads="1"/>
          </p:cNvSpPr>
          <p:nvPr/>
        </p:nvSpPr>
        <p:spPr bwMode="auto">
          <a:xfrm>
            <a:off x="1144588" y="3811588"/>
            <a:ext cx="485775" cy="454025"/>
          </a:xfrm>
          <a:prstGeom prst="rect">
            <a:avLst/>
          </a:prstGeom>
          <a:noFill/>
          <a:ln w="12700">
            <a:noFill/>
            <a:miter lim="800000"/>
            <a:headEnd/>
            <a:tailEnd/>
          </a:ln>
          <a:effectLst/>
        </p:spPr>
        <p:txBody>
          <a:bodyPr wrap="none" lIns="90488" tIns="44450" rIns="90488" bIns="44450">
            <a:spAutoFit/>
          </a:bodyPr>
          <a:lstStyle/>
          <a:p>
            <a:r>
              <a:rPr lang="en-US" sz="2400"/>
              <a:t>F</a:t>
            </a:r>
            <a:r>
              <a:rPr lang="en-US" sz="2400" baseline="-25000"/>
              <a:t>B</a:t>
            </a:r>
          </a:p>
        </p:txBody>
      </p:sp>
      <p:sp>
        <p:nvSpPr>
          <p:cNvPr id="139328" name="Rectangle 64"/>
          <p:cNvSpPr>
            <a:spLocks noChangeArrowheads="1"/>
          </p:cNvSpPr>
          <p:nvPr/>
        </p:nvSpPr>
        <p:spPr bwMode="auto">
          <a:xfrm>
            <a:off x="1231900" y="3049588"/>
            <a:ext cx="366713"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D</a:t>
            </a:r>
          </a:p>
        </p:txBody>
      </p:sp>
      <p:sp>
        <p:nvSpPr>
          <p:cNvPr id="139329" name="Rectangle 65"/>
          <p:cNvSpPr>
            <a:spLocks noChangeArrowheads="1"/>
          </p:cNvSpPr>
          <p:nvPr/>
        </p:nvSpPr>
        <p:spPr bwMode="auto">
          <a:xfrm>
            <a:off x="4279900" y="3049588"/>
            <a:ext cx="366713"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D</a:t>
            </a:r>
          </a:p>
        </p:txBody>
      </p:sp>
      <p:sp>
        <p:nvSpPr>
          <p:cNvPr id="139330" name="Rectangle 66"/>
          <p:cNvSpPr>
            <a:spLocks noChangeArrowheads="1"/>
          </p:cNvSpPr>
          <p:nvPr/>
        </p:nvSpPr>
        <p:spPr bwMode="auto">
          <a:xfrm>
            <a:off x="3932238" y="3811588"/>
            <a:ext cx="485775" cy="454025"/>
          </a:xfrm>
          <a:prstGeom prst="rect">
            <a:avLst/>
          </a:prstGeom>
          <a:noFill/>
          <a:ln w="12700">
            <a:noFill/>
            <a:miter lim="800000"/>
            <a:headEnd/>
            <a:tailEnd/>
          </a:ln>
          <a:effectLst/>
        </p:spPr>
        <p:txBody>
          <a:bodyPr wrap="none" lIns="90488" tIns="44450" rIns="90488" bIns="44450">
            <a:spAutoFit/>
          </a:bodyPr>
          <a:lstStyle/>
          <a:p>
            <a:r>
              <a:rPr lang="en-US" sz="2400"/>
              <a:t>F</a:t>
            </a:r>
            <a:r>
              <a:rPr lang="en-US" sz="2400" baseline="-25000"/>
              <a:t>B</a:t>
            </a:r>
          </a:p>
        </p:txBody>
      </p:sp>
      <p:sp>
        <p:nvSpPr>
          <p:cNvPr id="139331" name="Rectangle 67"/>
          <p:cNvSpPr>
            <a:spLocks noChangeArrowheads="1"/>
          </p:cNvSpPr>
          <p:nvPr/>
        </p:nvSpPr>
        <p:spPr bwMode="auto">
          <a:xfrm>
            <a:off x="7240588" y="3963988"/>
            <a:ext cx="485775" cy="454025"/>
          </a:xfrm>
          <a:prstGeom prst="rect">
            <a:avLst/>
          </a:prstGeom>
          <a:noFill/>
          <a:ln w="12700">
            <a:noFill/>
            <a:miter lim="800000"/>
            <a:headEnd/>
            <a:tailEnd/>
          </a:ln>
          <a:effectLst/>
        </p:spPr>
        <p:txBody>
          <a:bodyPr wrap="none" lIns="90488" tIns="44450" rIns="90488" bIns="44450">
            <a:spAutoFit/>
          </a:bodyPr>
          <a:lstStyle/>
          <a:p>
            <a:r>
              <a:rPr lang="en-US" sz="2400"/>
              <a:t>F</a:t>
            </a:r>
            <a:r>
              <a:rPr lang="en-US" sz="2400" baseline="-25000"/>
              <a:t>B</a:t>
            </a:r>
          </a:p>
        </p:txBody>
      </p:sp>
      <p:sp>
        <p:nvSpPr>
          <p:cNvPr id="139332" name="Rectangle 68"/>
          <p:cNvSpPr>
            <a:spLocks noChangeArrowheads="1"/>
          </p:cNvSpPr>
          <p:nvPr/>
        </p:nvSpPr>
        <p:spPr bwMode="auto">
          <a:xfrm>
            <a:off x="7327900" y="3125788"/>
            <a:ext cx="366713"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D</a:t>
            </a:r>
          </a:p>
        </p:txBody>
      </p:sp>
      <p:sp>
        <p:nvSpPr>
          <p:cNvPr id="139333" name="Line 69"/>
          <p:cNvSpPr>
            <a:spLocks noChangeShapeType="1"/>
          </p:cNvSpPr>
          <p:nvPr/>
        </p:nvSpPr>
        <p:spPr bwMode="auto">
          <a:xfrm>
            <a:off x="7086600" y="4343400"/>
            <a:ext cx="609600" cy="1524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39334" name="Line 70"/>
          <p:cNvSpPr>
            <a:spLocks noChangeShapeType="1"/>
          </p:cNvSpPr>
          <p:nvPr/>
        </p:nvSpPr>
        <p:spPr bwMode="auto">
          <a:xfrm>
            <a:off x="7696200" y="3810000"/>
            <a:ext cx="0" cy="838200"/>
          </a:xfrm>
          <a:prstGeom prst="line">
            <a:avLst/>
          </a:prstGeom>
          <a:noFill/>
          <a:ln w="12700">
            <a:solidFill>
              <a:schemeClr val="tx1"/>
            </a:solidFill>
            <a:prstDash val="dash"/>
            <a:round/>
            <a:headEnd/>
            <a:tailEnd/>
          </a:ln>
          <a:effectLst/>
        </p:spPr>
        <p:txBody>
          <a:bodyPr/>
          <a:lstStyle/>
          <a:p>
            <a:endParaRPr lang="en-US"/>
          </a:p>
        </p:txBody>
      </p:sp>
      <p:sp>
        <p:nvSpPr>
          <p:cNvPr id="139335" name="Rectangle 71"/>
          <p:cNvSpPr>
            <a:spLocks noChangeArrowheads="1"/>
          </p:cNvSpPr>
          <p:nvPr/>
        </p:nvSpPr>
        <p:spPr bwMode="auto">
          <a:xfrm>
            <a:off x="7224713" y="4344988"/>
            <a:ext cx="515937"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F</a:t>
            </a:r>
            <a:r>
              <a:rPr lang="en-US" sz="2400" baseline="-25000">
                <a:latin typeface="Symbol" pitchFamily="18" charset="2"/>
              </a:rPr>
              <a:t>1</a:t>
            </a:r>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685800" y="1600200"/>
            <a:ext cx="7772400" cy="4114800"/>
          </a:xfrm>
          <a:noFill/>
          <a:ln/>
        </p:spPr>
        <p:txBody>
          <a:bodyPr lIns="90488" tIns="44450" rIns="90488" bIns="44450"/>
          <a:lstStyle/>
          <a:p>
            <a:pPr>
              <a:lnSpc>
                <a:spcPct val="90000"/>
              </a:lnSpc>
            </a:pPr>
            <a:endParaRPr lang="en-US"/>
          </a:p>
          <a:p>
            <a:pPr lvl="1">
              <a:lnSpc>
                <a:spcPct val="90000"/>
              </a:lnSpc>
              <a:buFontTx/>
              <a:buNone/>
            </a:pPr>
            <a:r>
              <a:rPr lang="en-US"/>
              <a:t> </a:t>
            </a:r>
            <a:r>
              <a:rPr lang="en-US" b="1">
                <a:latin typeface="Symbol" pitchFamily="18" charset="2"/>
              </a:rPr>
              <a:t>å</a:t>
            </a:r>
            <a:r>
              <a:rPr lang="en-US" b="1"/>
              <a:t>F</a:t>
            </a:r>
            <a:r>
              <a:rPr lang="en-US"/>
              <a:t>=0</a:t>
            </a:r>
          </a:p>
          <a:p>
            <a:pPr lvl="2">
              <a:lnSpc>
                <a:spcPct val="90000"/>
              </a:lnSpc>
              <a:buFontTx/>
              <a:buNone/>
            </a:pPr>
            <a:r>
              <a:rPr lang="en-US"/>
              <a:t>Weight, Buoyancy, Drag and Lift forces all sum to</a:t>
            </a:r>
          </a:p>
          <a:p>
            <a:pPr lvl="2">
              <a:lnSpc>
                <a:spcPct val="90000"/>
              </a:lnSpc>
              <a:buFontTx/>
              <a:buNone/>
            </a:pPr>
            <a:r>
              <a:rPr lang="en-US"/>
              <a:t>zero in each dimension</a:t>
            </a:r>
          </a:p>
          <a:p>
            <a:pPr lvl="2">
              <a:lnSpc>
                <a:spcPct val="90000"/>
              </a:lnSpc>
            </a:pPr>
            <a:endParaRPr lang="en-US"/>
          </a:p>
          <a:p>
            <a:pPr lvl="1">
              <a:lnSpc>
                <a:spcPct val="90000"/>
              </a:lnSpc>
              <a:buFontTx/>
              <a:buNone/>
            </a:pPr>
            <a:r>
              <a:rPr lang="en-US" b="1">
                <a:latin typeface="Symbol" pitchFamily="18" charset="2"/>
              </a:rPr>
              <a:t>å</a:t>
            </a:r>
            <a:r>
              <a:rPr lang="en-US" b="1"/>
              <a:t>M</a:t>
            </a:r>
            <a:r>
              <a:rPr lang="en-US"/>
              <a:t>=0</a:t>
            </a:r>
          </a:p>
          <a:p>
            <a:pPr lvl="2">
              <a:lnSpc>
                <a:spcPct val="90000"/>
              </a:lnSpc>
              <a:buFontTx/>
              <a:buNone/>
            </a:pPr>
            <a:r>
              <a:rPr lang="en-US"/>
              <a:t>All forces in each dimension are colinear and cancel;</a:t>
            </a:r>
          </a:p>
          <a:p>
            <a:pPr lvl="2">
              <a:lnSpc>
                <a:spcPct val="90000"/>
              </a:lnSpc>
              <a:buFontTx/>
              <a:buNone/>
            </a:pPr>
            <a:r>
              <a:rPr lang="en-US"/>
              <a:t>i.e. there are no separation of the action points of</a:t>
            </a:r>
          </a:p>
          <a:p>
            <a:pPr lvl="2">
              <a:lnSpc>
                <a:spcPct val="90000"/>
              </a:lnSpc>
              <a:buFontTx/>
              <a:buNone/>
            </a:pPr>
            <a:r>
              <a:rPr lang="en-US"/>
              <a:t>forces such that couples or moments are generated.</a:t>
            </a:r>
          </a:p>
        </p:txBody>
      </p:sp>
      <p:sp>
        <p:nvSpPr>
          <p:cNvPr id="116741" name="Rectangle 5"/>
          <p:cNvSpPr>
            <a:spLocks noChangeArrowheads="1"/>
          </p:cNvSpPr>
          <p:nvPr/>
        </p:nvSpPr>
        <p:spPr bwMode="auto">
          <a:xfrm>
            <a:off x="2552700" y="609600"/>
            <a:ext cx="3924300" cy="701675"/>
          </a:xfrm>
          <a:prstGeom prst="rect">
            <a:avLst/>
          </a:prstGeom>
          <a:noFill/>
          <a:ln w="9525">
            <a:noFill/>
            <a:miter lim="800000"/>
            <a:headEnd/>
            <a:tailEnd/>
          </a:ln>
          <a:effectLst/>
        </p:spPr>
        <p:txBody>
          <a:bodyPr wrap="none">
            <a:spAutoFit/>
          </a:bodyPr>
          <a:lstStyle/>
          <a:p>
            <a:r>
              <a:rPr lang="en-US" sz="4000"/>
              <a:t>Static Equilibrium</a:t>
            </a:r>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1315" name="Group 3"/>
          <p:cNvGrpSpPr>
            <a:grpSpLocks/>
          </p:cNvGrpSpPr>
          <p:nvPr/>
        </p:nvGrpSpPr>
        <p:grpSpPr bwMode="auto">
          <a:xfrm>
            <a:off x="206375" y="2574925"/>
            <a:ext cx="2813050" cy="2651125"/>
            <a:chOff x="130" y="1960"/>
            <a:chExt cx="1772" cy="1670"/>
          </a:xfrm>
        </p:grpSpPr>
        <p:sp>
          <p:nvSpPr>
            <p:cNvPr id="141316" name="Line 4"/>
            <p:cNvSpPr>
              <a:spLocks noChangeShapeType="1"/>
            </p:cNvSpPr>
            <p:nvPr/>
          </p:nvSpPr>
          <p:spPr bwMode="auto">
            <a:xfrm flipH="1">
              <a:off x="864" y="2007"/>
              <a:ext cx="468" cy="1362"/>
            </a:xfrm>
            <a:prstGeom prst="line">
              <a:avLst/>
            </a:prstGeom>
            <a:noFill/>
            <a:ln w="12700">
              <a:solidFill>
                <a:schemeClr val="bg2"/>
              </a:solidFill>
              <a:round/>
              <a:headEnd/>
              <a:tailEnd/>
            </a:ln>
            <a:effectLst/>
          </p:spPr>
          <p:txBody>
            <a:bodyPr/>
            <a:lstStyle/>
            <a:p>
              <a:endParaRPr lang="en-US"/>
            </a:p>
          </p:txBody>
        </p:sp>
        <p:sp>
          <p:nvSpPr>
            <p:cNvPr id="141317" name="Arc 5"/>
            <p:cNvSpPr>
              <a:spLocks/>
            </p:cNvSpPr>
            <p:nvPr/>
          </p:nvSpPr>
          <p:spPr bwMode="auto">
            <a:xfrm rot="1140000">
              <a:off x="301" y="2887"/>
              <a:ext cx="144" cy="14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bg2"/>
              </a:solidFill>
              <a:round/>
              <a:headEnd/>
              <a:tailEnd/>
            </a:ln>
            <a:effectLst/>
          </p:spPr>
          <p:txBody>
            <a:bodyPr/>
            <a:lstStyle/>
            <a:p>
              <a:endParaRPr lang="en-US"/>
            </a:p>
          </p:txBody>
        </p:sp>
        <p:sp>
          <p:nvSpPr>
            <p:cNvPr id="141318" name="Arc 6"/>
            <p:cNvSpPr>
              <a:spLocks/>
            </p:cNvSpPr>
            <p:nvPr/>
          </p:nvSpPr>
          <p:spPr bwMode="auto">
            <a:xfrm rot="1140000">
              <a:off x="1419" y="3294"/>
              <a:ext cx="144" cy="144"/>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bg2"/>
              </a:solidFill>
              <a:round/>
              <a:headEnd/>
              <a:tailEnd/>
            </a:ln>
            <a:effectLst/>
          </p:spPr>
          <p:txBody>
            <a:bodyPr/>
            <a:lstStyle/>
            <a:p>
              <a:endParaRPr lang="en-US"/>
            </a:p>
          </p:txBody>
        </p:sp>
        <p:sp>
          <p:nvSpPr>
            <p:cNvPr id="141319" name="Line 7"/>
            <p:cNvSpPr>
              <a:spLocks noChangeShapeType="1"/>
            </p:cNvSpPr>
            <p:nvPr/>
          </p:nvSpPr>
          <p:spPr bwMode="auto">
            <a:xfrm flipH="1" flipV="1">
              <a:off x="403" y="3058"/>
              <a:ext cx="998" cy="344"/>
            </a:xfrm>
            <a:prstGeom prst="line">
              <a:avLst/>
            </a:prstGeom>
            <a:noFill/>
            <a:ln w="12700">
              <a:solidFill>
                <a:schemeClr val="bg2"/>
              </a:solidFill>
              <a:round/>
              <a:headEnd/>
              <a:tailEnd/>
            </a:ln>
            <a:effectLst/>
          </p:spPr>
          <p:txBody>
            <a:bodyPr/>
            <a:lstStyle/>
            <a:p>
              <a:endParaRPr lang="en-US"/>
            </a:p>
          </p:txBody>
        </p:sp>
        <p:sp>
          <p:nvSpPr>
            <p:cNvPr id="141320" name="Line 8"/>
            <p:cNvSpPr>
              <a:spLocks noChangeShapeType="1"/>
            </p:cNvSpPr>
            <p:nvPr/>
          </p:nvSpPr>
          <p:spPr bwMode="auto">
            <a:xfrm flipV="1">
              <a:off x="1590" y="2417"/>
              <a:ext cx="312" cy="908"/>
            </a:xfrm>
            <a:prstGeom prst="line">
              <a:avLst/>
            </a:prstGeom>
            <a:noFill/>
            <a:ln w="12700">
              <a:solidFill>
                <a:schemeClr val="bg2"/>
              </a:solidFill>
              <a:round/>
              <a:headEnd/>
              <a:tailEnd/>
            </a:ln>
            <a:effectLst/>
          </p:spPr>
          <p:txBody>
            <a:bodyPr/>
            <a:lstStyle/>
            <a:p>
              <a:endParaRPr lang="en-US"/>
            </a:p>
          </p:txBody>
        </p:sp>
        <p:sp>
          <p:nvSpPr>
            <p:cNvPr id="141321" name="Line 9"/>
            <p:cNvSpPr>
              <a:spLocks noChangeShapeType="1"/>
            </p:cNvSpPr>
            <p:nvPr/>
          </p:nvSpPr>
          <p:spPr bwMode="auto">
            <a:xfrm flipV="1">
              <a:off x="326" y="1960"/>
              <a:ext cx="312" cy="908"/>
            </a:xfrm>
            <a:prstGeom prst="line">
              <a:avLst/>
            </a:prstGeom>
            <a:noFill/>
            <a:ln w="12700">
              <a:solidFill>
                <a:schemeClr val="bg2"/>
              </a:solidFill>
              <a:round/>
              <a:headEnd/>
              <a:tailEnd/>
            </a:ln>
            <a:effectLst/>
          </p:spPr>
          <p:txBody>
            <a:bodyPr/>
            <a:lstStyle/>
            <a:p>
              <a:endParaRPr lang="en-US"/>
            </a:p>
          </p:txBody>
        </p:sp>
        <p:sp>
          <p:nvSpPr>
            <p:cNvPr id="141322" name="Rectangle 10"/>
            <p:cNvSpPr>
              <a:spLocks noChangeArrowheads="1"/>
            </p:cNvSpPr>
            <p:nvPr/>
          </p:nvSpPr>
          <p:spPr bwMode="auto">
            <a:xfrm rot="1140000">
              <a:off x="718" y="3336"/>
              <a:ext cx="328" cy="294"/>
            </a:xfrm>
            <a:prstGeom prst="rect">
              <a:avLst/>
            </a:prstGeom>
            <a:noFill/>
            <a:ln w="12700">
              <a:solidFill>
                <a:schemeClr val="bg2"/>
              </a:solidFill>
              <a:miter lim="800000"/>
              <a:headEnd/>
              <a:tailEnd/>
            </a:ln>
            <a:effectLst/>
          </p:spPr>
          <p:txBody>
            <a:bodyPr wrap="none" lIns="90488" tIns="44450" rIns="90488" bIns="44450">
              <a:spAutoFit/>
            </a:bodyPr>
            <a:lstStyle/>
            <a:p>
              <a:r>
                <a:rPr lang="en-US" sz="2400"/>
                <a:t>C</a:t>
              </a:r>
              <a:r>
                <a:rPr lang="en-US" sz="2400" baseline="-25000"/>
                <a:t>L</a:t>
              </a:r>
            </a:p>
          </p:txBody>
        </p:sp>
        <p:sp>
          <p:nvSpPr>
            <p:cNvPr id="141323" name="Rectangle 11"/>
            <p:cNvSpPr>
              <a:spLocks noChangeArrowheads="1"/>
            </p:cNvSpPr>
            <p:nvPr/>
          </p:nvSpPr>
          <p:spPr bwMode="auto">
            <a:xfrm rot="1140000">
              <a:off x="845" y="3217"/>
              <a:ext cx="226" cy="237"/>
            </a:xfrm>
            <a:prstGeom prst="rect">
              <a:avLst/>
            </a:prstGeom>
            <a:noFill/>
            <a:ln w="12700">
              <a:solidFill>
                <a:schemeClr val="bg2"/>
              </a:solidFill>
              <a:miter lim="800000"/>
              <a:headEnd/>
              <a:tailEnd/>
            </a:ln>
            <a:effectLst/>
          </p:spPr>
          <p:txBody>
            <a:bodyPr wrap="none" lIns="90488" tIns="44450" rIns="90488" bIns="44450">
              <a:spAutoFit/>
            </a:bodyPr>
            <a:lstStyle/>
            <a:p>
              <a:r>
                <a:rPr lang="en-US"/>
                <a:t>K</a:t>
              </a:r>
            </a:p>
          </p:txBody>
        </p:sp>
        <p:sp>
          <p:nvSpPr>
            <p:cNvPr id="141324" name="Line 12"/>
            <p:cNvSpPr>
              <a:spLocks noChangeShapeType="1"/>
            </p:cNvSpPr>
            <p:nvPr/>
          </p:nvSpPr>
          <p:spPr bwMode="auto">
            <a:xfrm>
              <a:off x="130" y="2964"/>
              <a:ext cx="1544" cy="532"/>
            </a:xfrm>
            <a:prstGeom prst="line">
              <a:avLst/>
            </a:prstGeom>
            <a:noFill/>
            <a:ln w="12700">
              <a:solidFill>
                <a:schemeClr val="bg2"/>
              </a:solidFill>
              <a:round/>
              <a:headEnd/>
              <a:tailEnd/>
            </a:ln>
            <a:effectLst/>
          </p:spPr>
          <p:txBody>
            <a:bodyPr/>
            <a:lstStyle/>
            <a:p>
              <a:endParaRPr lang="en-US"/>
            </a:p>
          </p:txBody>
        </p:sp>
        <p:sp>
          <p:nvSpPr>
            <p:cNvPr id="141325" name="Oval 13"/>
            <p:cNvSpPr>
              <a:spLocks noChangeArrowheads="1"/>
            </p:cNvSpPr>
            <p:nvPr/>
          </p:nvSpPr>
          <p:spPr bwMode="auto">
            <a:xfrm rot="1140000">
              <a:off x="1057" y="2710"/>
              <a:ext cx="48" cy="48"/>
            </a:xfrm>
            <a:prstGeom prst="ellipse">
              <a:avLst/>
            </a:prstGeom>
            <a:solidFill>
              <a:schemeClr val="bg2"/>
            </a:solidFill>
            <a:ln w="12700">
              <a:solidFill>
                <a:schemeClr val="bg2"/>
              </a:solidFill>
              <a:round/>
              <a:headEnd/>
              <a:tailEnd/>
            </a:ln>
            <a:effectLst/>
          </p:spPr>
          <p:txBody>
            <a:bodyPr wrap="none" anchor="ctr"/>
            <a:lstStyle/>
            <a:p>
              <a:endParaRPr lang="en-US"/>
            </a:p>
          </p:txBody>
        </p:sp>
        <p:sp>
          <p:nvSpPr>
            <p:cNvPr id="141326" name="Oval 14"/>
            <p:cNvSpPr>
              <a:spLocks noChangeArrowheads="1"/>
            </p:cNvSpPr>
            <p:nvPr/>
          </p:nvSpPr>
          <p:spPr bwMode="auto">
            <a:xfrm rot="1140000">
              <a:off x="1295" y="2616"/>
              <a:ext cx="48" cy="48"/>
            </a:xfrm>
            <a:prstGeom prst="ellipse">
              <a:avLst/>
            </a:prstGeom>
            <a:solidFill>
              <a:schemeClr val="tx2"/>
            </a:solidFill>
            <a:ln w="12700">
              <a:solidFill>
                <a:schemeClr val="bg2"/>
              </a:solidFill>
              <a:round/>
              <a:headEnd/>
              <a:tailEnd/>
            </a:ln>
            <a:effectLst/>
          </p:spPr>
          <p:txBody>
            <a:bodyPr wrap="none" anchor="ctr"/>
            <a:lstStyle/>
            <a:p>
              <a:endParaRPr lang="en-US"/>
            </a:p>
          </p:txBody>
        </p:sp>
        <p:sp>
          <p:nvSpPr>
            <p:cNvPr id="141327" name="Line 15"/>
            <p:cNvSpPr>
              <a:spLocks noChangeShapeType="1"/>
            </p:cNvSpPr>
            <p:nvPr/>
          </p:nvSpPr>
          <p:spPr bwMode="auto">
            <a:xfrm>
              <a:off x="1323" y="2049"/>
              <a:ext cx="8" cy="714"/>
            </a:xfrm>
            <a:prstGeom prst="line">
              <a:avLst/>
            </a:prstGeom>
            <a:noFill/>
            <a:ln w="12700">
              <a:solidFill>
                <a:schemeClr val="bg2"/>
              </a:solidFill>
              <a:prstDash val="sysDot"/>
              <a:round/>
              <a:headEnd/>
              <a:tailEnd/>
            </a:ln>
            <a:effectLst/>
          </p:spPr>
          <p:txBody>
            <a:bodyPr/>
            <a:lstStyle/>
            <a:p>
              <a:endParaRPr lang="en-US"/>
            </a:p>
          </p:txBody>
        </p:sp>
        <p:sp>
          <p:nvSpPr>
            <p:cNvPr id="141328" name="Oval 16"/>
            <p:cNvSpPr>
              <a:spLocks noChangeArrowheads="1"/>
            </p:cNvSpPr>
            <p:nvPr/>
          </p:nvSpPr>
          <p:spPr bwMode="auto">
            <a:xfrm rot="1140000">
              <a:off x="1309" y="2742"/>
              <a:ext cx="48" cy="48"/>
            </a:xfrm>
            <a:prstGeom prst="ellipse">
              <a:avLst/>
            </a:prstGeom>
            <a:solidFill>
              <a:schemeClr val="tx2"/>
            </a:solidFill>
            <a:ln w="12700">
              <a:solidFill>
                <a:schemeClr val="bg2"/>
              </a:solidFill>
              <a:round/>
              <a:headEnd/>
              <a:tailEnd/>
            </a:ln>
            <a:effectLst/>
          </p:spPr>
          <p:txBody>
            <a:bodyPr wrap="none" anchor="ctr"/>
            <a:lstStyle/>
            <a:p>
              <a:endParaRPr lang="en-US"/>
            </a:p>
          </p:txBody>
        </p:sp>
      </p:grpSp>
      <p:grpSp>
        <p:nvGrpSpPr>
          <p:cNvPr id="141329" name="Group 17"/>
          <p:cNvGrpSpPr>
            <a:grpSpLocks/>
          </p:cNvGrpSpPr>
          <p:nvPr/>
        </p:nvGrpSpPr>
        <p:grpSpPr bwMode="auto">
          <a:xfrm>
            <a:off x="1184275" y="2568575"/>
            <a:ext cx="2819400" cy="2578100"/>
            <a:chOff x="746" y="1956"/>
            <a:chExt cx="1776" cy="1624"/>
          </a:xfrm>
        </p:grpSpPr>
        <p:sp>
          <p:nvSpPr>
            <p:cNvPr id="141330" name="Line 18"/>
            <p:cNvSpPr>
              <a:spLocks noChangeShapeType="1"/>
            </p:cNvSpPr>
            <p:nvPr/>
          </p:nvSpPr>
          <p:spPr bwMode="auto">
            <a:xfrm>
              <a:off x="1313" y="2004"/>
              <a:ext cx="492" cy="1354"/>
            </a:xfrm>
            <a:prstGeom prst="line">
              <a:avLst/>
            </a:prstGeom>
            <a:noFill/>
            <a:ln w="12700">
              <a:solidFill>
                <a:schemeClr val="tx1"/>
              </a:solidFill>
              <a:round/>
              <a:headEnd/>
              <a:tailEnd/>
            </a:ln>
            <a:effectLst/>
          </p:spPr>
          <p:txBody>
            <a:bodyPr/>
            <a:lstStyle/>
            <a:p>
              <a:endParaRPr lang="en-US"/>
            </a:p>
          </p:txBody>
        </p:sp>
        <p:sp>
          <p:nvSpPr>
            <p:cNvPr id="141331" name="Arc 19"/>
            <p:cNvSpPr>
              <a:spLocks/>
            </p:cNvSpPr>
            <p:nvPr/>
          </p:nvSpPr>
          <p:spPr bwMode="auto">
            <a:xfrm rot="20400000">
              <a:off x="2219" y="2880"/>
              <a:ext cx="144" cy="144"/>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41332" name="Arc 20"/>
            <p:cNvSpPr>
              <a:spLocks/>
            </p:cNvSpPr>
            <p:nvPr/>
          </p:nvSpPr>
          <p:spPr bwMode="auto">
            <a:xfrm rot="20400000">
              <a:off x="1102" y="3287"/>
              <a:ext cx="144" cy="14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141333" name="Line 21"/>
            <p:cNvSpPr>
              <a:spLocks noChangeShapeType="1"/>
            </p:cNvSpPr>
            <p:nvPr/>
          </p:nvSpPr>
          <p:spPr bwMode="auto">
            <a:xfrm flipV="1">
              <a:off x="1259" y="3041"/>
              <a:ext cx="992" cy="362"/>
            </a:xfrm>
            <a:prstGeom prst="line">
              <a:avLst/>
            </a:prstGeom>
            <a:noFill/>
            <a:ln w="12700">
              <a:solidFill>
                <a:schemeClr val="tx1"/>
              </a:solidFill>
              <a:round/>
              <a:headEnd/>
              <a:tailEnd/>
            </a:ln>
            <a:effectLst/>
          </p:spPr>
          <p:txBody>
            <a:bodyPr/>
            <a:lstStyle/>
            <a:p>
              <a:endParaRPr lang="en-US"/>
            </a:p>
          </p:txBody>
        </p:sp>
        <p:sp>
          <p:nvSpPr>
            <p:cNvPr id="141334" name="Line 22"/>
            <p:cNvSpPr>
              <a:spLocks noChangeShapeType="1"/>
            </p:cNvSpPr>
            <p:nvPr/>
          </p:nvSpPr>
          <p:spPr bwMode="auto">
            <a:xfrm flipH="1" flipV="1">
              <a:off x="746" y="2413"/>
              <a:ext cx="328" cy="902"/>
            </a:xfrm>
            <a:prstGeom prst="line">
              <a:avLst/>
            </a:prstGeom>
            <a:noFill/>
            <a:ln w="12700">
              <a:solidFill>
                <a:schemeClr val="tx1"/>
              </a:solidFill>
              <a:round/>
              <a:headEnd/>
              <a:tailEnd/>
            </a:ln>
            <a:effectLst/>
          </p:spPr>
          <p:txBody>
            <a:bodyPr/>
            <a:lstStyle/>
            <a:p>
              <a:endParaRPr lang="en-US"/>
            </a:p>
          </p:txBody>
        </p:sp>
        <p:sp>
          <p:nvSpPr>
            <p:cNvPr id="141335" name="Line 23"/>
            <p:cNvSpPr>
              <a:spLocks noChangeShapeType="1"/>
            </p:cNvSpPr>
            <p:nvPr/>
          </p:nvSpPr>
          <p:spPr bwMode="auto">
            <a:xfrm flipH="1" flipV="1">
              <a:off x="2010" y="1956"/>
              <a:ext cx="328" cy="902"/>
            </a:xfrm>
            <a:prstGeom prst="line">
              <a:avLst/>
            </a:prstGeom>
            <a:noFill/>
            <a:ln w="12700">
              <a:solidFill>
                <a:schemeClr val="tx1"/>
              </a:solidFill>
              <a:round/>
              <a:headEnd/>
              <a:tailEnd/>
            </a:ln>
            <a:effectLst/>
          </p:spPr>
          <p:txBody>
            <a:bodyPr/>
            <a:lstStyle/>
            <a:p>
              <a:endParaRPr lang="en-US"/>
            </a:p>
          </p:txBody>
        </p:sp>
        <p:sp>
          <p:nvSpPr>
            <p:cNvPr id="141336" name="Rectangle 24"/>
            <p:cNvSpPr>
              <a:spLocks noChangeArrowheads="1"/>
            </p:cNvSpPr>
            <p:nvPr/>
          </p:nvSpPr>
          <p:spPr bwMode="auto">
            <a:xfrm rot="20400000">
              <a:off x="1587" y="3294"/>
              <a:ext cx="320" cy="286"/>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141337" name="Rectangle 25"/>
            <p:cNvSpPr>
              <a:spLocks noChangeArrowheads="1"/>
            </p:cNvSpPr>
            <p:nvPr/>
          </p:nvSpPr>
          <p:spPr bwMode="auto">
            <a:xfrm rot="20400000">
              <a:off x="1563" y="3176"/>
              <a:ext cx="218" cy="229"/>
            </a:xfrm>
            <a:prstGeom prst="rect">
              <a:avLst/>
            </a:prstGeom>
            <a:noFill/>
            <a:ln w="12700">
              <a:noFill/>
              <a:miter lim="800000"/>
              <a:headEnd/>
              <a:tailEnd/>
            </a:ln>
            <a:effectLst/>
          </p:spPr>
          <p:txBody>
            <a:bodyPr wrap="none" lIns="90488" tIns="44450" rIns="90488" bIns="44450">
              <a:spAutoFit/>
            </a:bodyPr>
            <a:lstStyle/>
            <a:p>
              <a:r>
                <a:rPr lang="en-US"/>
                <a:t>K</a:t>
              </a:r>
            </a:p>
          </p:txBody>
        </p:sp>
        <p:sp>
          <p:nvSpPr>
            <p:cNvPr id="141338" name="Line 26"/>
            <p:cNvSpPr>
              <a:spLocks noChangeShapeType="1"/>
            </p:cNvSpPr>
            <p:nvPr/>
          </p:nvSpPr>
          <p:spPr bwMode="auto">
            <a:xfrm flipH="1">
              <a:off x="988" y="2943"/>
              <a:ext cx="1534" cy="558"/>
            </a:xfrm>
            <a:prstGeom prst="line">
              <a:avLst/>
            </a:prstGeom>
            <a:noFill/>
            <a:ln w="12700">
              <a:solidFill>
                <a:schemeClr val="tx1"/>
              </a:solidFill>
              <a:round/>
              <a:headEnd/>
              <a:tailEnd/>
            </a:ln>
            <a:effectLst/>
          </p:spPr>
          <p:txBody>
            <a:bodyPr/>
            <a:lstStyle/>
            <a:p>
              <a:endParaRPr lang="en-US"/>
            </a:p>
          </p:txBody>
        </p:sp>
        <p:sp>
          <p:nvSpPr>
            <p:cNvPr id="141339" name="Oval 27"/>
            <p:cNvSpPr>
              <a:spLocks noChangeArrowheads="1"/>
            </p:cNvSpPr>
            <p:nvPr/>
          </p:nvSpPr>
          <p:spPr bwMode="auto">
            <a:xfrm rot="20400000">
              <a:off x="1551" y="2703"/>
              <a:ext cx="48" cy="48"/>
            </a:xfrm>
            <a:prstGeom prst="ellipse">
              <a:avLst/>
            </a:prstGeom>
            <a:solidFill>
              <a:schemeClr val="bg2"/>
            </a:solidFill>
            <a:ln w="12700">
              <a:solidFill>
                <a:schemeClr val="tx1"/>
              </a:solidFill>
              <a:round/>
              <a:headEnd/>
              <a:tailEnd/>
            </a:ln>
            <a:effectLst/>
          </p:spPr>
          <p:txBody>
            <a:bodyPr wrap="none" anchor="ctr"/>
            <a:lstStyle/>
            <a:p>
              <a:endParaRPr lang="en-US"/>
            </a:p>
          </p:txBody>
        </p:sp>
        <p:sp>
          <p:nvSpPr>
            <p:cNvPr id="141340" name="Oval 28"/>
            <p:cNvSpPr>
              <a:spLocks noChangeArrowheads="1"/>
            </p:cNvSpPr>
            <p:nvPr/>
          </p:nvSpPr>
          <p:spPr bwMode="auto">
            <a:xfrm rot="20400000">
              <a:off x="1313" y="2609"/>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1341" name="Line 29"/>
            <p:cNvSpPr>
              <a:spLocks noChangeShapeType="1"/>
            </p:cNvSpPr>
            <p:nvPr/>
          </p:nvSpPr>
          <p:spPr bwMode="auto">
            <a:xfrm>
              <a:off x="1327" y="2042"/>
              <a:ext cx="4" cy="714"/>
            </a:xfrm>
            <a:prstGeom prst="line">
              <a:avLst/>
            </a:prstGeom>
            <a:noFill/>
            <a:ln w="12700">
              <a:solidFill>
                <a:schemeClr val="tx1"/>
              </a:solidFill>
              <a:prstDash val="sysDot"/>
              <a:round/>
              <a:headEnd/>
              <a:tailEnd/>
            </a:ln>
            <a:effectLst/>
          </p:spPr>
          <p:txBody>
            <a:bodyPr/>
            <a:lstStyle/>
            <a:p>
              <a:endParaRPr lang="en-US"/>
            </a:p>
          </p:txBody>
        </p:sp>
        <p:sp>
          <p:nvSpPr>
            <p:cNvPr id="141342" name="Oval 30"/>
            <p:cNvSpPr>
              <a:spLocks noChangeArrowheads="1"/>
            </p:cNvSpPr>
            <p:nvPr/>
          </p:nvSpPr>
          <p:spPr bwMode="auto">
            <a:xfrm rot="20400000">
              <a:off x="1299" y="2734"/>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grpSp>
      <p:sp>
        <p:nvSpPr>
          <p:cNvPr id="141343" name="Line 31"/>
          <p:cNvSpPr>
            <a:spLocks noChangeShapeType="1"/>
          </p:cNvSpPr>
          <p:nvPr/>
        </p:nvSpPr>
        <p:spPr bwMode="auto">
          <a:xfrm>
            <a:off x="558800" y="3403600"/>
            <a:ext cx="3200400" cy="0"/>
          </a:xfrm>
          <a:prstGeom prst="line">
            <a:avLst/>
          </a:prstGeom>
          <a:noFill/>
          <a:ln w="12700">
            <a:solidFill>
              <a:schemeClr val="tx1"/>
            </a:solidFill>
            <a:prstDash val="lgDash"/>
            <a:round/>
            <a:headEnd/>
            <a:tailEnd/>
          </a:ln>
          <a:effectLst/>
        </p:spPr>
        <p:txBody>
          <a:bodyPr/>
          <a:lstStyle/>
          <a:p>
            <a:endParaRPr lang="en-US"/>
          </a:p>
        </p:txBody>
      </p:sp>
      <p:sp>
        <p:nvSpPr>
          <p:cNvPr id="141344" name="Rectangle 32"/>
          <p:cNvSpPr>
            <a:spLocks noChangeArrowheads="1"/>
          </p:cNvSpPr>
          <p:nvPr/>
        </p:nvSpPr>
        <p:spPr bwMode="auto">
          <a:xfrm>
            <a:off x="3378200" y="3098800"/>
            <a:ext cx="536575" cy="363538"/>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41345" name="Rectangle 33"/>
          <p:cNvSpPr>
            <a:spLocks noChangeArrowheads="1"/>
          </p:cNvSpPr>
          <p:nvPr/>
        </p:nvSpPr>
        <p:spPr bwMode="auto">
          <a:xfrm>
            <a:off x="841375" y="1295400"/>
            <a:ext cx="2443163" cy="1196975"/>
          </a:xfrm>
          <a:prstGeom prst="rect">
            <a:avLst/>
          </a:prstGeom>
          <a:noFill/>
          <a:ln w="12700">
            <a:solidFill>
              <a:schemeClr val="tx1"/>
            </a:solidFill>
            <a:miter lim="800000"/>
            <a:headEnd/>
            <a:tailEnd/>
          </a:ln>
          <a:effectLst/>
        </p:spPr>
        <p:txBody>
          <a:bodyPr wrap="none" lIns="90488" tIns="44450" rIns="90488" bIns="44450">
            <a:spAutoFit/>
          </a:bodyPr>
          <a:lstStyle/>
          <a:p>
            <a:r>
              <a:rPr lang="en-US" sz="2400"/>
              <a:t>Ship responds</a:t>
            </a:r>
          </a:p>
          <a:p>
            <a:r>
              <a:rPr lang="en-US" sz="2400"/>
              <a:t>to opposite weight</a:t>
            </a:r>
          </a:p>
          <a:p>
            <a:r>
              <a:rPr lang="en-US" sz="2400"/>
              <a:t>shift:</a:t>
            </a:r>
          </a:p>
        </p:txBody>
      </p:sp>
      <p:sp>
        <p:nvSpPr>
          <p:cNvPr id="141346" name="Line 34"/>
          <p:cNvSpPr>
            <a:spLocks noChangeShapeType="1"/>
          </p:cNvSpPr>
          <p:nvPr/>
        </p:nvSpPr>
        <p:spPr bwMode="auto">
          <a:xfrm>
            <a:off x="2108200" y="3171825"/>
            <a:ext cx="0" cy="381000"/>
          </a:xfrm>
          <a:prstGeom prst="line">
            <a:avLst/>
          </a:prstGeom>
          <a:noFill/>
          <a:ln w="50800">
            <a:solidFill>
              <a:schemeClr val="tx1"/>
            </a:solidFill>
            <a:round/>
            <a:headEnd/>
            <a:tailEnd type="triangle" w="med" len="med"/>
          </a:ln>
          <a:effectLst/>
        </p:spPr>
        <p:txBody>
          <a:bodyPr/>
          <a:lstStyle/>
          <a:p>
            <a:endParaRPr lang="en-US"/>
          </a:p>
        </p:txBody>
      </p:sp>
      <p:sp>
        <p:nvSpPr>
          <p:cNvPr id="141347" name="Line 35"/>
          <p:cNvSpPr>
            <a:spLocks noChangeShapeType="1"/>
          </p:cNvSpPr>
          <p:nvPr/>
        </p:nvSpPr>
        <p:spPr bwMode="auto">
          <a:xfrm flipV="1">
            <a:off x="2108200" y="3959225"/>
            <a:ext cx="0" cy="381000"/>
          </a:xfrm>
          <a:prstGeom prst="line">
            <a:avLst/>
          </a:prstGeom>
          <a:noFill/>
          <a:ln w="50800">
            <a:solidFill>
              <a:schemeClr val="tx1"/>
            </a:solidFill>
            <a:round/>
            <a:headEnd/>
            <a:tailEnd type="triangle" w="med" len="med"/>
          </a:ln>
          <a:effectLst/>
        </p:spPr>
        <p:txBody>
          <a:bodyPr/>
          <a:lstStyle/>
          <a:p>
            <a:endParaRPr lang="en-US"/>
          </a:p>
        </p:txBody>
      </p:sp>
      <p:sp>
        <p:nvSpPr>
          <p:cNvPr id="141348" name="Rectangle 36"/>
          <p:cNvSpPr>
            <a:spLocks noChangeArrowheads="1"/>
          </p:cNvSpPr>
          <p:nvPr/>
        </p:nvSpPr>
        <p:spPr bwMode="auto">
          <a:xfrm>
            <a:off x="2133600" y="3959225"/>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2</a:t>
            </a:r>
          </a:p>
        </p:txBody>
      </p:sp>
      <p:sp>
        <p:nvSpPr>
          <p:cNvPr id="141349" name="Line 37"/>
          <p:cNvSpPr>
            <a:spLocks noChangeShapeType="1"/>
          </p:cNvSpPr>
          <p:nvPr/>
        </p:nvSpPr>
        <p:spPr bwMode="auto">
          <a:xfrm flipH="1">
            <a:off x="2133600" y="3794125"/>
            <a:ext cx="368300" cy="12700"/>
          </a:xfrm>
          <a:prstGeom prst="line">
            <a:avLst/>
          </a:prstGeom>
          <a:noFill/>
          <a:ln w="12700">
            <a:solidFill>
              <a:schemeClr val="tx1"/>
            </a:solidFill>
            <a:round/>
            <a:headEnd/>
            <a:tailEnd type="triangle" w="med" len="med"/>
          </a:ln>
          <a:effectLst/>
        </p:spPr>
        <p:txBody>
          <a:bodyPr/>
          <a:lstStyle/>
          <a:p>
            <a:endParaRPr lang="en-US"/>
          </a:p>
        </p:txBody>
      </p:sp>
      <p:sp>
        <p:nvSpPr>
          <p:cNvPr id="141350" name="Rectangle 38"/>
          <p:cNvSpPr>
            <a:spLocks noChangeArrowheads="1"/>
          </p:cNvSpPr>
          <p:nvPr/>
        </p:nvSpPr>
        <p:spPr bwMode="auto">
          <a:xfrm>
            <a:off x="2209800" y="3044825"/>
            <a:ext cx="503238"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2</a:t>
            </a:r>
          </a:p>
        </p:txBody>
      </p:sp>
      <p:sp>
        <p:nvSpPr>
          <p:cNvPr id="141351" name="Line 39"/>
          <p:cNvSpPr>
            <a:spLocks noChangeShapeType="1"/>
          </p:cNvSpPr>
          <p:nvPr/>
        </p:nvSpPr>
        <p:spPr bwMode="auto">
          <a:xfrm>
            <a:off x="6781800" y="2436813"/>
            <a:ext cx="0" cy="2286000"/>
          </a:xfrm>
          <a:prstGeom prst="line">
            <a:avLst/>
          </a:prstGeom>
          <a:noFill/>
          <a:ln w="12700">
            <a:solidFill>
              <a:schemeClr val="tx1"/>
            </a:solidFill>
            <a:round/>
            <a:headEnd/>
            <a:tailEnd/>
          </a:ln>
          <a:effectLst/>
        </p:spPr>
        <p:txBody>
          <a:bodyPr/>
          <a:lstStyle/>
          <a:p>
            <a:endParaRPr lang="en-US"/>
          </a:p>
        </p:txBody>
      </p:sp>
      <p:sp>
        <p:nvSpPr>
          <p:cNvPr id="141352" name="Line 40"/>
          <p:cNvSpPr>
            <a:spLocks noChangeShapeType="1"/>
          </p:cNvSpPr>
          <p:nvPr/>
        </p:nvSpPr>
        <p:spPr bwMode="auto">
          <a:xfrm>
            <a:off x="5486400" y="2894013"/>
            <a:ext cx="2590800" cy="0"/>
          </a:xfrm>
          <a:prstGeom prst="line">
            <a:avLst/>
          </a:prstGeom>
          <a:noFill/>
          <a:ln w="12700">
            <a:solidFill>
              <a:schemeClr val="tx1"/>
            </a:solidFill>
            <a:prstDash val="lgDash"/>
            <a:round/>
            <a:headEnd/>
            <a:tailEnd/>
          </a:ln>
          <a:effectLst/>
        </p:spPr>
        <p:txBody>
          <a:bodyPr/>
          <a:lstStyle/>
          <a:p>
            <a:endParaRPr lang="en-US"/>
          </a:p>
        </p:txBody>
      </p:sp>
      <p:sp>
        <p:nvSpPr>
          <p:cNvPr id="141353" name="Arc 41"/>
          <p:cNvSpPr>
            <a:spLocks/>
          </p:cNvSpPr>
          <p:nvPr/>
        </p:nvSpPr>
        <p:spPr bwMode="auto">
          <a:xfrm>
            <a:off x="5734050" y="4265613"/>
            <a:ext cx="228600" cy="228600"/>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141354" name="Arc 42"/>
          <p:cNvSpPr>
            <a:spLocks/>
          </p:cNvSpPr>
          <p:nvPr/>
        </p:nvSpPr>
        <p:spPr bwMode="auto">
          <a:xfrm>
            <a:off x="7620000" y="4265613"/>
            <a:ext cx="228600" cy="2286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41355" name="Line 43"/>
          <p:cNvSpPr>
            <a:spLocks noChangeShapeType="1"/>
          </p:cNvSpPr>
          <p:nvPr/>
        </p:nvSpPr>
        <p:spPr bwMode="auto">
          <a:xfrm flipH="1">
            <a:off x="5943600" y="4494213"/>
            <a:ext cx="1676400" cy="0"/>
          </a:xfrm>
          <a:prstGeom prst="line">
            <a:avLst/>
          </a:prstGeom>
          <a:noFill/>
          <a:ln w="12700">
            <a:solidFill>
              <a:schemeClr val="tx1"/>
            </a:solidFill>
            <a:round/>
            <a:headEnd/>
            <a:tailEnd/>
          </a:ln>
          <a:effectLst/>
        </p:spPr>
        <p:txBody>
          <a:bodyPr/>
          <a:lstStyle/>
          <a:p>
            <a:endParaRPr lang="en-US"/>
          </a:p>
        </p:txBody>
      </p:sp>
      <p:sp>
        <p:nvSpPr>
          <p:cNvPr id="141356" name="Line 44"/>
          <p:cNvSpPr>
            <a:spLocks noChangeShapeType="1"/>
          </p:cNvSpPr>
          <p:nvPr/>
        </p:nvSpPr>
        <p:spPr bwMode="auto">
          <a:xfrm flipV="1">
            <a:off x="7848600" y="2741613"/>
            <a:ext cx="0" cy="1524000"/>
          </a:xfrm>
          <a:prstGeom prst="line">
            <a:avLst/>
          </a:prstGeom>
          <a:noFill/>
          <a:ln w="12700">
            <a:solidFill>
              <a:schemeClr val="tx1"/>
            </a:solidFill>
            <a:round/>
            <a:headEnd/>
            <a:tailEnd/>
          </a:ln>
          <a:effectLst/>
        </p:spPr>
        <p:txBody>
          <a:bodyPr/>
          <a:lstStyle/>
          <a:p>
            <a:endParaRPr lang="en-US"/>
          </a:p>
        </p:txBody>
      </p:sp>
      <p:sp>
        <p:nvSpPr>
          <p:cNvPr id="141357" name="Line 45"/>
          <p:cNvSpPr>
            <a:spLocks noChangeShapeType="1"/>
          </p:cNvSpPr>
          <p:nvPr/>
        </p:nvSpPr>
        <p:spPr bwMode="auto">
          <a:xfrm flipV="1">
            <a:off x="5731400" y="2741613"/>
            <a:ext cx="0" cy="1524000"/>
          </a:xfrm>
          <a:prstGeom prst="line">
            <a:avLst/>
          </a:prstGeom>
          <a:noFill/>
          <a:ln w="12700">
            <a:solidFill>
              <a:schemeClr val="tx1"/>
            </a:solidFill>
            <a:round/>
            <a:headEnd/>
            <a:tailEnd/>
          </a:ln>
          <a:effectLst/>
        </p:spPr>
        <p:txBody>
          <a:bodyPr/>
          <a:lstStyle/>
          <a:p>
            <a:endParaRPr lang="en-US"/>
          </a:p>
        </p:txBody>
      </p:sp>
      <p:sp>
        <p:nvSpPr>
          <p:cNvPr id="141358" name="Rectangle 46"/>
          <p:cNvSpPr>
            <a:spLocks noChangeArrowheads="1"/>
          </p:cNvSpPr>
          <p:nvPr/>
        </p:nvSpPr>
        <p:spPr bwMode="auto">
          <a:xfrm>
            <a:off x="7159625" y="2719388"/>
            <a:ext cx="536575" cy="363537"/>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41359" name="Rectangle 47"/>
          <p:cNvSpPr>
            <a:spLocks noChangeArrowheads="1"/>
          </p:cNvSpPr>
          <p:nvPr/>
        </p:nvSpPr>
        <p:spPr bwMode="auto">
          <a:xfrm>
            <a:off x="6624638" y="4648200"/>
            <a:ext cx="508000" cy="454025"/>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141360" name="Rectangle 48"/>
          <p:cNvSpPr>
            <a:spLocks noChangeArrowheads="1"/>
          </p:cNvSpPr>
          <p:nvPr/>
        </p:nvSpPr>
        <p:spPr bwMode="auto">
          <a:xfrm>
            <a:off x="6738938" y="4433888"/>
            <a:ext cx="346075" cy="363537"/>
          </a:xfrm>
          <a:prstGeom prst="rect">
            <a:avLst/>
          </a:prstGeom>
          <a:noFill/>
          <a:ln w="12700">
            <a:noFill/>
            <a:miter lim="800000"/>
            <a:headEnd/>
            <a:tailEnd/>
          </a:ln>
          <a:effectLst/>
        </p:spPr>
        <p:txBody>
          <a:bodyPr wrap="none" lIns="90488" tIns="44450" rIns="90488" bIns="44450">
            <a:spAutoFit/>
          </a:bodyPr>
          <a:lstStyle/>
          <a:p>
            <a:r>
              <a:rPr lang="en-US"/>
              <a:t>K</a:t>
            </a:r>
          </a:p>
        </p:txBody>
      </p:sp>
      <p:sp>
        <p:nvSpPr>
          <p:cNvPr id="141361" name="Line 49"/>
          <p:cNvSpPr>
            <a:spLocks noChangeShapeType="1"/>
          </p:cNvSpPr>
          <p:nvPr/>
        </p:nvSpPr>
        <p:spPr bwMode="auto">
          <a:xfrm>
            <a:off x="5486400" y="4494213"/>
            <a:ext cx="2590800" cy="0"/>
          </a:xfrm>
          <a:prstGeom prst="line">
            <a:avLst/>
          </a:prstGeom>
          <a:noFill/>
          <a:ln w="12700">
            <a:solidFill>
              <a:schemeClr val="tx1"/>
            </a:solidFill>
            <a:round/>
            <a:headEnd/>
            <a:tailEnd/>
          </a:ln>
          <a:effectLst/>
        </p:spPr>
        <p:txBody>
          <a:bodyPr/>
          <a:lstStyle/>
          <a:p>
            <a:endParaRPr lang="en-US"/>
          </a:p>
        </p:txBody>
      </p:sp>
      <p:sp>
        <p:nvSpPr>
          <p:cNvPr id="141362" name="Oval 50"/>
          <p:cNvSpPr>
            <a:spLocks noChangeArrowheads="1"/>
          </p:cNvSpPr>
          <p:nvPr/>
        </p:nvSpPr>
        <p:spPr bwMode="auto">
          <a:xfrm>
            <a:off x="6743700" y="36195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1363" name="Oval 51"/>
          <p:cNvSpPr>
            <a:spLocks noChangeArrowheads="1"/>
          </p:cNvSpPr>
          <p:nvPr/>
        </p:nvSpPr>
        <p:spPr bwMode="auto">
          <a:xfrm>
            <a:off x="6400800" y="3502025"/>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1364" name="Rectangle 52"/>
          <p:cNvSpPr>
            <a:spLocks noChangeArrowheads="1"/>
          </p:cNvSpPr>
          <p:nvPr/>
        </p:nvSpPr>
        <p:spPr bwMode="auto">
          <a:xfrm>
            <a:off x="4194175" y="1371600"/>
            <a:ext cx="4756150" cy="711200"/>
          </a:xfrm>
          <a:prstGeom prst="rect">
            <a:avLst/>
          </a:prstGeom>
          <a:noFill/>
          <a:ln w="12700">
            <a:solidFill>
              <a:schemeClr val="tx1"/>
            </a:solidFill>
            <a:miter lim="800000"/>
            <a:headEnd/>
            <a:tailEnd/>
          </a:ln>
          <a:effectLst/>
        </p:spPr>
        <p:txBody>
          <a:bodyPr wrap="none" lIns="90488" tIns="44450" rIns="90488" bIns="44450">
            <a:spAutoFit/>
          </a:bodyPr>
          <a:lstStyle/>
          <a:p>
            <a:r>
              <a:rPr lang="en-US" sz="2000"/>
              <a:t>Where the lines of action of the various</a:t>
            </a:r>
          </a:p>
          <a:p>
            <a:r>
              <a:rPr lang="en-US" sz="2000"/>
              <a:t>centers of buoyancy cross* is the Metacenter</a:t>
            </a:r>
          </a:p>
        </p:txBody>
      </p:sp>
      <p:sp>
        <p:nvSpPr>
          <p:cNvPr id="141365" name="Line 53"/>
          <p:cNvSpPr>
            <a:spLocks noChangeShapeType="1"/>
          </p:cNvSpPr>
          <p:nvPr/>
        </p:nvSpPr>
        <p:spPr bwMode="auto">
          <a:xfrm flipV="1">
            <a:off x="6781800" y="3721100"/>
            <a:ext cx="0" cy="381000"/>
          </a:xfrm>
          <a:prstGeom prst="line">
            <a:avLst/>
          </a:prstGeom>
          <a:noFill/>
          <a:ln w="50800">
            <a:solidFill>
              <a:schemeClr val="tx1"/>
            </a:solidFill>
            <a:round/>
            <a:headEnd/>
            <a:tailEnd type="triangle" w="med" len="med"/>
          </a:ln>
          <a:effectLst/>
        </p:spPr>
        <p:txBody>
          <a:bodyPr/>
          <a:lstStyle/>
          <a:p>
            <a:endParaRPr lang="en-US"/>
          </a:p>
        </p:txBody>
      </p:sp>
      <p:sp>
        <p:nvSpPr>
          <p:cNvPr id="141366" name="Rectangle 54"/>
          <p:cNvSpPr>
            <a:spLocks noChangeArrowheads="1"/>
          </p:cNvSpPr>
          <p:nvPr/>
        </p:nvSpPr>
        <p:spPr bwMode="auto">
          <a:xfrm>
            <a:off x="6781800" y="4035425"/>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0</a:t>
            </a:r>
          </a:p>
        </p:txBody>
      </p:sp>
      <p:sp>
        <p:nvSpPr>
          <p:cNvPr id="141367" name="Rectangle 55"/>
          <p:cNvSpPr>
            <a:spLocks noChangeArrowheads="1"/>
          </p:cNvSpPr>
          <p:nvPr/>
        </p:nvSpPr>
        <p:spPr bwMode="auto">
          <a:xfrm>
            <a:off x="5257800" y="4264025"/>
            <a:ext cx="508000"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L</a:t>
            </a:r>
          </a:p>
        </p:txBody>
      </p:sp>
      <p:sp>
        <p:nvSpPr>
          <p:cNvPr id="141368" name="Line 56"/>
          <p:cNvSpPr>
            <a:spLocks noChangeShapeType="1"/>
          </p:cNvSpPr>
          <p:nvPr/>
        </p:nvSpPr>
        <p:spPr bwMode="auto">
          <a:xfrm>
            <a:off x="6781800" y="2435225"/>
            <a:ext cx="381000" cy="1219200"/>
          </a:xfrm>
          <a:prstGeom prst="line">
            <a:avLst/>
          </a:prstGeom>
          <a:noFill/>
          <a:ln w="12700">
            <a:solidFill>
              <a:schemeClr val="tx1"/>
            </a:solidFill>
            <a:prstDash val="sysDot"/>
            <a:round/>
            <a:headEnd/>
            <a:tailEnd/>
          </a:ln>
          <a:effectLst/>
        </p:spPr>
        <p:txBody>
          <a:bodyPr/>
          <a:lstStyle/>
          <a:p>
            <a:endParaRPr lang="en-US"/>
          </a:p>
        </p:txBody>
      </p:sp>
      <p:sp>
        <p:nvSpPr>
          <p:cNvPr id="141369" name="Line 57"/>
          <p:cNvSpPr>
            <a:spLocks noChangeShapeType="1"/>
          </p:cNvSpPr>
          <p:nvPr/>
        </p:nvSpPr>
        <p:spPr bwMode="auto">
          <a:xfrm flipH="1">
            <a:off x="6400800" y="2435225"/>
            <a:ext cx="381000" cy="1219200"/>
          </a:xfrm>
          <a:prstGeom prst="line">
            <a:avLst/>
          </a:prstGeom>
          <a:noFill/>
          <a:ln w="12700">
            <a:solidFill>
              <a:schemeClr val="tx1"/>
            </a:solidFill>
            <a:prstDash val="sysDot"/>
            <a:round/>
            <a:headEnd/>
            <a:tailEnd/>
          </a:ln>
          <a:effectLst/>
        </p:spPr>
        <p:txBody>
          <a:bodyPr/>
          <a:lstStyle/>
          <a:p>
            <a:endParaRPr lang="en-US"/>
          </a:p>
        </p:txBody>
      </p:sp>
      <p:sp>
        <p:nvSpPr>
          <p:cNvPr id="141370" name="Oval 58"/>
          <p:cNvSpPr>
            <a:spLocks noChangeArrowheads="1"/>
          </p:cNvSpPr>
          <p:nvPr/>
        </p:nvSpPr>
        <p:spPr bwMode="auto">
          <a:xfrm>
            <a:off x="7086600" y="3502025"/>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1371" name="Rectangle 59"/>
          <p:cNvSpPr>
            <a:spLocks noChangeArrowheads="1"/>
          </p:cNvSpPr>
          <p:nvPr/>
        </p:nvSpPr>
        <p:spPr bwMode="auto">
          <a:xfrm>
            <a:off x="7239000" y="3197225"/>
            <a:ext cx="485775" cy="454025"/>
          </a:xfrm>
          <a:prstGeom prst="rect">
            <a:avLst/>
          </a:prstGeom>
          <a:noFill/>
          <a:ln w="12700">
            <a:noFill/>
            <a:miter lim="800000"/>
            <a:headEnd/>
            <a:tailEnd/>
          </a:ln>
          <a:effectLst/>
        </p:spPr>
        <p:txBody>
          <a:bodyPr wrap="none" lIns="90488" tIns="44450" rIns="90488" bIns="44450">
            <a:spAutoFit/>
          </a:bodyPr>
          <a:lstStyle/>
          <a:p>
            <a:r>
              <a:rPr lang="en-US" sz="2400" dirty="0"/>
              <a:t>B</a:t>
            </a:r>
            <a:r>
              <a:rPr lang="en-US" sz="2400" baseline="-25000" dirty="0"/>
              <a:t>1</a:t>
            </a:r>
          </a:p>
        </p:txBody>
      </p:sp>
      <p:sp>
        <p:nvSpPr>
          <p:cNvPr id="141372" name="Rectangle 60"/>
          <p:cNvSpPr>
            <a:spLocks noChangeArrowheads="1"/>
          </p:cNvSpPr>
          <p:nvPr/>
        </p:nvSpPr>
        <p:spPr bwMode="auto">
          <a:xfrm>
            <a:off x="5943600" y="3197225"/>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2</a:t>
            </a:r>
          </a:p>
        </p:txBody>
      </p:sp>
      <p:sp>
        <p:nvSpPr>
          <p:cNvPr id="141373" name="Line 61"/>
          <p:cNvSpPr>
            <a:spLocks noChangeShapeType="1"/>
          </p:cNvSpPr>
          <p:nvPr/>
        </p:nvSpPr>
        <p:spPr bwMode="auto">
          <a:xfrm flipV="1">
            <a:off x="6248400" y="3578225"/>
            <a:ext cx="152400" cy="381000"/>
          </a:xfrm>
          <a:prstGeom prst="line">
            <a:avLst/>
          </a:prstGeom>
          <a:noFill/>
          <a:ln w="50800">
            <a:solidFill>
              <a:schemeClr val="tx1"/>
            </a:solidFill>
            <a:round/>
            <a:headEnd/>
            <a:tailEnd type="triangle" w="med" len="med"/>
          </a:ln>
          <a:effectLst/>
        </p:spPr>
        <p:txBody>
          <a:bodyPr/>
          <a:lstStyle/>
          <a:p>
            <a:endParaRPr lang="en-US"/>
          </a:p>
        </p:txBody>
      </p:sp>
      <p:sp>
        <p:nvSpPr>
          <p:cNvPr id="141374" name="Line 62"/>
          <p:cNvSpPr>
            <a:spLocks noChangeShapeType="1"/>
          </p:cNvSpPr>
          <p:nvPr/>
        </p:nvSpPr>
        <p:spPr bwMode="auto">
          <a:xfrm flipH="1" flipV="1">
            <a:off x="7162800" y="3578225"/>
            <a:ext cx="152400" cy="381000"/>
          </a:xfrm>
          <a:prstGeom prst="line">
            <a:avLst/>
          </a:prstGeom>
          <a:noFill/>
          <a:ln w="50800">
            <a:solidFill>
              <a:schemeClr val="tx1"/>
            </a:solidFill>
            <a:round/>
            <a:headEnd/>
            <a:tailEnd type="triangle" w="med" len="med"/>
          </a:ln>
          <a:effectLst/>
        </p:spPr>
        <p:txBody>
          <a:bodyPr/>
          <a:lstStyle/>
          <a:p>
            <a:endParaRPr lang="en-US"/>
          </a:p>
        </p:txBody>
      </p:sp>
      <p:sp>
        <p:nvSpPr>
          <p:cNvPr id="141375" name="Rectangle 63"/>
          <p:cNvSpPr>
            <a:spLocks noChangeArrowheads="1"/>
          </p:cNvSpPr>
          <p:nvPr/>
        </p:nvSpPr>
        <p:spPr bwMode="auto">
          <a:xfrm>
            <a:off x="6553200" y="2057400"/>
            <a:ext cx="452438" cy="454025"/>
          </a:xfrm>
          <a:prstGeom prst="rect">
            <a:avLst/>
          </a:prstGeom>
          <a:noFill/>
          <a:ln w="12700">
            <a:noFill/>
            <a:miter lim="800000"/>
            <a:headEnd/>
            <a:tailEnd/>
          </a:ln>
          <a:effectLst/>
        </p:spPr>
        <p:txBody>
          <a:bodyPr wrap="none" lIns="90488" tIns="44450" rIns="90488" bIns="44450">
            <a:spAutoFit/>
          </a:bodyPr>
          <a:lstStyle/>
          <a:p>
            <a:r>
              <a:rPr lang="en-US" sz="2400"/>
              <a:t>M</a:t>
            </a:r>
          </a:p>
        </p:txBody>
      </p:sp>
      <p:sp>
        <p:nvSpPr>
          <p:cNvPr id="141376" name="Oval 64"/>
          <p:cNvSpPr>
            <a:spLocks noChangeArrowheads="1"/>
          </p:cNvSpPr>
          <p:nvPr/>
        </p:nvSpPr>
        <p:spPr bwMode="auto">
          <a:xfrm>
            <a:off x="6753225" y="2435225"/>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1377" name="Oval 65"/>
          <p:cNvSpPr>
            <a:spLocks noChangeArrowheads="1"/>
          </p:cNvSpPr>
          <p:nvPr/>
        </p:nvSpPr>
        <p:spPr bwMode="auto">
          <a:xfrm>
            <a:off x="6745288" y="36068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1378" name="Oval 66"/>
          <p:cNvSpPr>
            <a:spLocks noChangeArrowheads="1"/>
          </p:cNvSpPr>
          <p:nvPr/>
        </p:nvSpPr>
        <p:spPr bwMode="auto">
          <a:xfrm>
            <a:off x="6745288" y="3338513"/>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1379" name="Rectangle 67"/>
          <p:cNvSpPr>
            <a:spLocks noChangeArrowheads="1"/>
          </p:cNvSpPr>
          <p:nvPr/>
        </p:nvSpPr>
        <p:spPr bwMode="auto">
          <a:xfrm>
            <a:off x="6735763" y="3121025"/>
            <a:ext cx="503237"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0</a:t>
            </a:r>
          </a:p>
        </p:txBody>
      </p:sp>
      <p:sp>
        <p:nvSpPr>
          <p:cNvPr id="141380" name="Line 68"/>
          <p:cNvSpPr>
            <a:spLocks noChangeShapeType="1"/>
          </p:cNvSpPr>
          <p:nvPr/>
        </p:nvSpPr>
        <p:spPr bwMode="auto">
          <a:xfrm>
            <a:off x="6783388" y="2946400"/>
            <a:ext cx="0" cy="381000"/>
          </a:xfrm>
          <a:prstGeom prst="line">
            <a:avLst/>
          </a:prstGeom>
          <a:noFill/>
          <a:ln w="50800">
            <a:solidFill>
              <a:schemeClr val="tx1"/>
            </a:solidFill>
            <a:round/>
            <a:headEnd/>
            <a:tailEnd type="triangle" w="med" len="med"/>
          </a:ln>
          <a:effectLst/>
        </p:spPr>
        <p:txBody>
          <a:bodyPr/>
          <a:lstStyle/>
          <a:p>
            <a:endParaRPr lang="en-US"/>
          </a:p>
        </p:txBody>
      </p:sp>
      <p:sp>
        <p:nvSpPr>
          <p:cNvPr id="141381" name="Rectangle 69"/>
          <p:cNvSpPr>
            <a:spLocks noChangeArrowheads="1"/>
          </p:cNvSpPr>
          <p:nvPr/>
        </p:nvSpPr>
        <p:spPr bwMode="auto">
          <a:xfrm>
            <a:off x="4786313" y="5103813"/>
            <a:ext cx="4024312" cy="577850"/>
          </a:xfrm>
          <a:prstGeom prst="rect">
            <a:avLst/>
          </a:prstGeom>
          <a:noFill/>
          <a:ln w="12700">
            <a:noFill/>
            <a:miter lim="800000"/>
            <a:headEnd/>
            <a:tailEnd/>
          </a:ln>
          <a:effectLst/>
        </p:spPr>
        <p:txBody>
          <a:bodyPr wrap="none" lIns="90488" tIns="44450" rIns="90488" bIns="44450">
            <a:spAutoFit/>
          </a:bodyPr>
          <a:lstStyle/>
          <a:p>
            <a:r>
              <a:rPr lang="en-US" sz="1600"/>
              <a:t>*Lines of action cross at a single point only for</a:t>
            </a:r>
          </a:p>
          <a:p>
            <a:r>
              <a:rPr lang="en-US" sz="1600"/>
              <a:t>“small” angles of inclination (&lt;10º).</a:t>
            </a:r>
          </a:p>
        </p:txBody>
      </p:sp>
      <p:sp>
        <p:nvSpPr>
          <p:cNvPr id="141384" name="Rectangle 72"/>
          <p:cNvSpPr>
            <a:spLocks noChangeArrowheads="1"/>
          </p:cNvSpPr>
          <p:nvPr/>
        </p:nvSpPr>
        <p:spPr bwMode="auto">
          <a:xfrm>
            <a:off x="1677988" y="3960813"/>
            <a:ext cx="485775" cy="454025"/>
          </a:xfrm>
          <a:prstGeom prst="rect">
            <a:avLst/>
          </a:prstGeom>
          <a:noFill/>
          <a:ln w="12700">
            <a:noFill/>
            <a:miter lim="800000"/>
            <a:headEnd/>
            <a:tailEnd/>
          </a:ln>
          <a:effectLst/>
        </p:spPr>
        <p:txBody>
          <a:bodyPr wrap="none" lIns="90488" tIns="44450" rIns="90488" bIns="44450">
            <a:spAutoFit/>
          </a:bodyPr>
          <a:lstStyle/>
          <a:p>
            <a:r>
              <a:rPr lang="en-US" sz="2400"/>
              <a:t>F</a:t>
            </a:r>
            <a:r>
              <a:rPr lang="en-US" sz="2400" baseline="-25000"/>
              <a:t>B</a:t>
            </a:r>
          </a:p>
        </p:txBody>
      </p:sp>
      <p:sp>
        <p:nvSpPr>
          <p:cNvPr id="141385" name="Rectangle 73"/>
          <p:cNvSpPr>
            <a:spLocks noChangeArrowheads="1"/>
          </p:cNvSpPr>
          <p:nvPr/>
        </p:nvSpPr>
        <p:spPr bwMode="auto">
          <a:xfrm>
            <a:off x="6326188" y="3808413"/>
            <a:ext cx="485775" cy="454025"/>
          </a:xfrm>
          <a:prstGeom prst="rect">
            <a:avLst/>
          </a:prstGeom>
          <a:noFill/>
          <a:ln w="12700">
            <a:noFill/>
            <a:miter lim="800000"/>
            <a:headEnd/>
            <a:tailEnd/>
          </a:ln>
          <a:effectLst/>
        </p:spPr>
        <p:txBody>
          <a:bodyPr wrap="none" lIns="90488" tIns="44450" rIns="90488" bIns="44450">
            <a:spAutoFit/>
          </a:bodyPr>
          <a:lstStyle/>
          <a:p>
            <a:r>
              <a:rPr lang="en-US" sz="2400"/>
              <a:t>F</a:t>
            </a:r>
            <a:r>
              <a:rPr lang="en-US" sz="2400" baseline="-25000"/>
              <a:t>B</a:t>
            </a:r>
          </a:p>
        </p:txBody>
      </p:sp>
      <p:sp>
        <p:nvSpPr>
          <p:cNvPr id="141386" name="Rectangle 74"/>
          <p:cNvSpPr>
            <a:spLocks noChangeArrowheads="1"/>
          </p:cNvSpPr>
          <p:nvPr/>
        </p:nvSpPr>
        <p:spPr bwMode="auto">
          <a:xfrm>
            <a:off x="2149475" y="4341813"/>
            <a:ext cx="515938"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F</a:t>
            </a:r>
            <a:r>
              <a:rPr lang="en-US" sz="2400" baseline="-25000">
                <a:latin typeface="Symbol" pitchFamily="18" charset="2"/>
              </a:rPr>
              <a:t>2</a:t>
            </a:r>
          </a:p>
        </p:txBody>
      </p:sp>
      <p:sp>
        <p:nvSpPr>
          <p:cNvPr id="141387" name="Line 75"/>
          <p:cNvSpPr>
            <a:spLocks noChangeShapeType="1"/>
          </p:cNvSpPr>
          <p:nvPr/>
        </p:nvSpPr>
        <p:spPr bwMode="auto">
          <a:xfrm>
            <a:off x="2108200" y="3883025"/>
            <a:ext cx="0" cy="838200"/>
          </a:xfrm>
          <a:prstGeom prst="line">
            <a:avLst/>
          </a:prstGeom>
          <a:noFill/>
          <a:ln w="12700">
            <a:solidFill>
              <a:schemeClr val="tx1"/>
            </a:solidFill>
            <a:prstDash val="dash"/>
            <a:round/>
            <a:headEnd/>
            <a:tailEnd/>
          </a:ln>
          <a:effectLst/>
        </p:spPr>
        <p:txBody>
          <a:bodyPr/>
          <a:lstStyle/>
          <a:p>
            <a:endParaRPr lang="en-US"/>
          </a:p>
        </p:txBody>
      </p:sp>
      <p:sp>
        <p:nvSpPr>
          <p:cNvPr id="141388" name="Line 76"/>
          <p:cNvSpPr>
            <a:spLocks noChangeShapeType="1"/>
          </p:cNvSpPr>
          <p:nvPr/>
        </p:nvSpPr>
        <p:spPr bwMode="auto">
          <a:xfrm flipV="1">
            <a:off x="2133600" y="4340225"/>
            <a:ext cx="533400" cy="1524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41389" name="Rectangle 77"/>
          <p:cNvSpPr>
            <a:spLocks noChangeArrowheads="1"/>
          </p:cNvSpPr>
          <p:nvPr/>
        </p:nvSpPr>
        <p:spPr bwMode="auto">
          <a:xfrm>
            <a:off x="6783388" y="2360613"/>
            <a:ext cx="885825"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F</a:t>
            </a:r>
            <a:r>
              <a:rPr lang="en-US" sz="2400" baseline="-25000">
                <a:latin typeface="Symbol" pitchFamily="18" charset="2"/>
              </a:rPr>
              <a:t>1</a:t>
            </a:r>
            <a:r>
              <a:rPr lang="en-US" sz="2400">
                <a:latin typeface="Symbol" pitchFamily="18" charset="2"/>
              </a:rPr>
              <a:t>(+)</a:t>
            </a:r>
          </a:p>
        </p:txBody>
      </p:sp>
      <p:sp>
        <p:nvSpPr>
          <p:cNvPr id="141390" name="Rectangle 78"/>
          <p:cNvSpPr>
            <a:spLocks noChangeArrowheads="1"/>
          </p:cNvSpPr>
          <p:nvPr/>
        </p:nvSpPr>
        <p:spPr bwMode="auto">
          <a:xfrm>
            <a:off x="5868988" y="2360613"/>
            <a:ext cx="885825"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F</a:t>
            </a:r>
            <a:r>
              <a:rPr lang="en-US" sz="2400" baseline="-25000">
                <a:latin typeface="Symbol" pitchFamily="18" charset="2"/>
              </a:rPr>
              <a:t>2</a:t>
            </a:r>
            <a:r>
              <a:rPr lang="en-US" sz="2400">
                <a:latin typeface="Symbol" pitchFamily="18" charset="2"/>
              </a:rPr>
              <a:t>(-)</a:t>
            </a:r>
          </a:p>
        </p:txBody>
      </p:sp>
      <p:cxnSp>
        <p:nvCxnSpPr>
          <p:cNvPr id="94" name="Straight Arrow Connector 93"/>
          <p:cNvCxnSpPr/>
          <p:nvPr/>
        </p:nvCxnSpPr>
        <p:spPr bwMode="auto">
          <a:xfrm rot="16200000" flipH="1">
            <a:off x="6790210" y="2781300"/>
            <a:ext cx="381000" cy="304800"/>
          </a:xfrm>
          <a:prstGeom prst="straightConnector1">
            <a:avLst/>
          </a:prstGeom>
          <a:solidFill>
            <a:schemeClr val="accent1"/>
          </a:solidFill>
          <a:ln w="9525" cap="flat" cmpd="sng" algn="ctr">
            <a:solidFill>
              <a:schemeClr val="tx1"/>
            </a:solidFill>
            <a:prstDash val="solid"/>
            <a:round/>
            <a:headEnd type="triangle" w="med" len="med"/>
            <a:tailEnd type="none"/>
          </a:ln>
          <a:effectLst/>
        </p:spPr>
      </p:cxnSp>
      <p:cxnSp>
        <p:nvCxnSpPr>
          <p:cNvPr id="96" name="Straight Connector 95"/>
          <p:cNvCxnSpPr/>
          <p:nvPr/>
        </p:nvCxnSpPr>
        <p:spPr bwMode="auto">
          <a:xfrm rot="16200000" flipV="1">
            <a:off x="6898520" y="2886680"/>
            <a:ext cx="381000" cy="762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ransition spd="slow">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685800" y="76200"/>
            <a:ext cx="7772400" cy="1143000"/>
          </a:xfrm>
          <a:noFill/>
          <a:ln/>
        </p:spPr>
        <p:txBody>
          <a:bodyPr lIns="90488" tIns="44450" rIns="90488" bIns="44450"/>
          <a:lstStyle/>
          <a:p>
            <a:r>
              <a:rPr lang="en-US"/>
              <a:t>Shapes which impact KM:</a:t>
            </a:r>
          </a:p>
        </p:txBody>
      </p:sp>
      <p:sp>
        <p:nvSpPr>
          <p:cNvPr id="143363" name="Line 3"/>
          <p:cNvSpPr>
            <a:spLocks noChangeShapeType="1"/>
          </p:cNvSpPr>
          <p:nvPr/>
        </p:nvSpPr>
        <p:spPr bwMode="auto">
          <a:xfrm>
            <a:off x="6858000" y="2058988"/>
            <a:ext cx="0" cy="2286000"/>
          </a:xfrm>
          <a:prstGeom prst="line">
            <a:avLst/>
          </a:prstGeom>
          <a:noFill/>
          <a:ln w="12700">
            <a:solidFill>
              <a:schemeClr val="tx1"/>
            </a:solidFill>
            <a:round/>
            <a:headEnd/>
            <a:tailEnd/>
          </a:ln>
          <a:effectLst/>
        </p:spPr>
        <p:txBody>
          <a:bodyPr/>
          <a:lstStyle/>
          <a:p>
            <a:endParaRPr lang="en-US"/>
          </a:p>
        </p:txBody>
      </p:sp>
      <p:sp>
        <p:nvSpPr>
          <p:cNvPr id="143364" name="Line 4"/>
          <p:cNvSpPr>
            <a:spLocks noChangeShapeType="1"/>
          </p:cNvSpPr>
          <p:nvPr/>
        </p:nvSpPr>
        <p:spPr bwMode="auto">
          <a:xfrm>
            <a:off x="4800600" y="3581400"/>
            <a:ext cx="4038600" cy="0"/>
          </a:xfrm>
          <a:prstGeom prst="line">
            <a:avLst/>
          </a:prstGeom>
          <a:noFill/>
          <a:ln w="12700">
            <a:solidFill>
              <a:schemeClr val="tx1"/>
            </a:solidFill>
            <a:prstDash val="lgDash"/>
            <a:round/>
            <a:headEnd/>
            <a:tailEnd/>
          </a:ln>
          <a:effectLst/>
        </p:spPr>
        <p:txBody>
          <a:bodyPr/>
          <a:lstStyle/>
          <a:p>
            <a:endParaRPr lang="en-US"/>
          </a:p>
        </p:txBody>
      </p:sp>
      <p:sp>
        <p:nvSpPr>
          <p:cNvPr id="143365" name="Arc 5"/>
          <p:cNvSpPr>
            <a:spLocks/>
          </p:cNvSpPr>
          <p:nvPr/>
        </p:nvSpPr>
        <p:spPr bwMode="auto">
          <a:xfrm>
            <a:off x="5037138" y="3887788"/>
            <a:ext cx="228600" cy="228600"/>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143366" name="Arc 6"/>
          <p:cNvSpPr>
            <a:spLocks/>
          </p:cNvSpPr>
          <p:nvPr/>
        </p:nvSpPr>
        <p:spPr bwMode="auto">
          <a:xfrm>
            <a:off x="8458200" y="3887788"/>
            <a:ext cx="228600" cy="2286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43367" name="Line 7"/>
          <p:cNvSpPr>
            <a:spLocks noChangeShapeType="1"/>
          </p:cNvSpPr>
          <p:nvPr/>
        </p:nvSpPr>
        <p:spPr bwMode="auto">
          <a:xfrm flipH="1">
            <a:off x="6019800" y="4116388"/>
            <a:ext cx="1676400" cy="0"/>
          </a:xfrm>
          <a:prstGeom prst="line">
            <a:avLst/>
          </a:prstGeom>
          <a:noFill/>
          <a:ln w="12700">
            <a:solidFill>
              <a:schemeClr val="tx1"/>
            </a:solidFill>
            <a:round/>
            <a:headEnd/>
            <a:tailEnd/>
          </a:ln>
          <a:effectLst/>
        </p:spPr>
        <p:txBody>
          <a:bodyPr/>
          <a:lstStyle/>
          <a:p>
            <a:endParaRPr lang="en-US"/>
          </a:p>
        </p:txBody>
      </p:sp>
      <p:sp>
        <p:nvSpPr>
          <p:cNvPr id="143368" name="Line 8"/>
          <p:cNvSpPr>
            <a:spLocks noChangeShapeType="1"/>
          </p:cNvSpPr>
          <p:nvPr/>
        </p:nvSpPr>
        <p:spPr bwMode="auto">
          <a:xfrm flipV="1">
            <a:off x="8686800" y="3265488"/>
            <a:ext cx="0" cy="611187"/>
          </a:xfrm>
          <a:prstGeom prst="line">
            <a:avLst/>
          </a:prstGeom>
          <a:noFill/>
          <a:ln w="12700">
            <a:solidFill>
              <a:schemeClr val="tx1"/>
            </a:solidFill>
            <a:round/>
            <a:headEnd/>
            <a:tailEnd/>
          </a:ln>
          <a:effectLst/>
        </p:spPr>
        <p:txBody>
          <a:bodyPr/>
          <a:lstStyle/>
          <a:p>
            <a:endParaRPr lang="en-US"/>
          </a:p>
        </p:txBody>
      </p:sp>
      <p:sp>
        <p:nvSpPr>
          <p:cNvPr id="143369" name="Rectangle 9"/>
          <p:cNvSpPr>
            <a:spLocks noChangeArrowheads="1"/>
          </p:cNvSpPr>
          <p:nvPr/>
        </p:nvSpPr>
        <p:spPr bwMode="auto">
          <a:xfrm>
            <a:off x="8074025" y="3370263"/>
            <a:ext cx="536575" cy="363537"/>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43370" name="Rectangle 10"/>
          <p:cNvSpPr>
            <a:spLocks noChangeArrowheads="1"/>
          </p:cNvSpPr>
          <p:nvPr/>
        </p:nvSpPr>
        <p:spPr bwMode="auto">
          <a:xfrm>
            <a:off x="6700838" y="4270375"/>
            <a:ext cx="508000" cy="454025"/>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143371" name="Rectangle 11"/>
          <p:cNvSpPr>
            <a:spLocks noChangeArrowheads="1"/>
          </p:cNvSpPr>
          <p:nvPr/>
        </p:nvSpPr>
        <p:spPr bwMode="auto">
          <a:xfrm>
            <a:off x="6815138" y="4056063"/>
            <a:ext cx="346075" cy="363537"/>
          </a:xfrm>
          <a:prstGeom prst="rect">
            <a:avLst/>
          </a:prstGeom>
          <a:noFill/>
          <a:ln w="12700">
            <a:noFill/>
            <a:miter lim="800000"/>
            <a:headEnd/>
            <a:tailEnd/>
          </a:ln>
          <a:effectLst/>
        </p:spPr>
        <p:txBody>
          <a:bodyPr wrap="none" lIns="90488" tIns="44450" rIns="90488" bIns="44450">
            <a:spAutoFit/>
          </a:bodyPr>
          <a:lstStyle/>
          <a:p>
            <a:r>
              <a:rPr lang="en-US"/>
              <a:t>K</a:t>
            </a:r>
          </a:p>
        </p:txBody>
      </p:sp>
      <p:sp>
        <p:nvSpPr>
          <p:cNvPr id="143372" name="Line 12"/>
          <p:cNvSpPr>
            <a:spLocks noChangeShapeType="1"/>
          </p:cNvSpPr>
          <p:nvPr/>
        </p:nvSpPr>
        <p:spPr bwMode="auto">
          <a:xfrm>
            <a:off x="4800600" y="4114800"/>
            <a:ext cx="4038600" cy="0"/>
          </a:xfrm>
          <a:prstGeom prst="line">
            <a:avLst/>
          </a:prstGeom>
          <a:noFill/>
          <a:ln w="12700">
            <a:solidFill>
              <a:schemeClr val="tx1"/>
            </a:solidFill>
            <a:round/>
            <a:headEnd/>
            <a:tailEnd/>
          </a:ln>
          <a:effectLst/>
        </p:spPr>
        <p:txBody>
          <a:bodyPr/>
          <a:lstStyle/>
          <a:p>
            <a:endParaRPr lang="en-US"/>
          </a:p>
        </p:txBody>
      </p:sp>
      <p:sp>
        <p:nvSpPr>
          <p:cNvPr id="143373" name="Oval 13"/>
          <p:cNvSpPr>
            <a:spLocks noChangeArrowheads="1"/>
          </p:cNvSpPr>
          <p:nvPr/>
        </p:nvSpPr>
        <p:spPr bwMode="auto">
          <a:xfrm>
            <a:off x="5829300" y="35052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3374" name="Rectangle 14"/>
          <p:cNvSpPr>
            <a:spLocks noChangeArrowheads="1"/>
          </p:cNvSpPr>
          <p:nvPr/>
        </p:nvSpPr>
        <p:spPr bwMode="auto">
          <a:xfrm>
            <a:off x="6858000" y="3657600"/>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0</a:t>
            </a:r>
          </a:p>
        </p:txBody>
      </p:sp>
      <p:sp>
        <p:nvSpPr>
          <p:cNvPr id="143375" name="Rectangle 15"/>
          <p:cNvSpPr>
            <a:spLocks noChangeArrowheads="1"/>
          </p:cNvSpPr>
          <p:nvPr/>
        </p:nvSpPr>
        <p:spPr bwMode="auto">
          <a:xfrm>
            <a:off x="4597400" y="3886200"/>
            <a:ext cx="508000"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L</a:t>
            </a:r>
          </a:p>
        </p:txBody>
      </p:sp>
      <p:sp>
        <p:nvSpPr>
          <p:cNvPr id="143376" name="Line 16"/>
          <p:cNvSpPr>
            <a:spLocks noChangeShapeType="1"/>
          </p:cNvSpPr>
          <p:nvPr/>
        </p:nvSpPr>
        <p:spPr bwMode="auto">
          <a:xfrm>
            <a:off x="6858000" y="2057400"/>
            <a:ext cx="990600" cy="1447800"/>
          </a:xfrm>
          <a:prstGeom prst="line">
            <a:avLst/>
          </a:prstGeom>
          <a:noFill/>
          <a:ln w="12700">
            <a:solidFill>
              <a:schemeClr val="tx1"/>
            </a:solidFill>
            <a:prstDash val="sysDot"/>
            <a:round/>
            <a:headEnd/>
            <a:tailEnd/>
          </a:ln>
          <a:effectLst/>
        </p:spPr>
        <p:txBody>
          <a:bodyPr/>
          <a:lstStyle/>
          <a:p>
            <a:endParaRPr lang="en-US"/>
          </a:p>
        </p:txBody>
      </p:sp>
      <p:sp>
        <p:nvSpPr>
          <p:cNvPr id="143377" name="Oval 17"/>
          <p:cNvSpPr>
            <a:spLocks noChangeArrowheads="1"/>
          </p:cNvSpPr>
          <p:nvPr/>
        </p:nvSpPr>
        <p:spPr bwMode="auto">
          <a:xfrm>
            <a:off x="7848600" y="35052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3378" name="Rectangle 18"/>
          <p:cNvSpPr>
            <a:spLocks noChangeArrowheads="1"/>
          </p:cNvSpPr>
          <p:nvPr/>
        </p:nvSpPr>
        <p:spPr bwMode="auto">
          <a:xfrm>
            <a:off x="7743825" y="3505200"/>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1</a:t>
            </a:r>
          </a:p>
        </p:txBody>
      </p:sp>
      <p:sp>
        <p:nvSpPr>
          <p:cNvPr id="143379" name="Rectangle 19"/>
          <p:cNvSpPr>
            <a:spLocks noChangeArrowheads="1"/>
          </p:cNvSpPr>
          <p:nvPr/>
        </p:nvSpPr>
        <p:spPr bwMode="auto">
          <a:xfrm>
            <a:off x="5638800" y="3508375"/>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2</a:t>
            </a:r>
          </a:p>
        </p:txBody>
      </p:sp>
      <p:sp>
        <p:nvSpPr>
          <p:cNvPr id="143380" name="Rectangle 20"/>
          <p:cNvSpPr>
            <a:spLocks noChangeArrowheads="1"/>
          </p:cNvSpPr>
          <p:nvPr/>
        </p:nvSpPr>
        <p:spPr bwMode="auto">
          <a:xfrm>
            <a:off x="1593850" y="2209800"/>
            <a:ext cx="452438" cy="454025"/>
          </a:xfrm>
          <a:prstGeom prst="rect">
            <a:avLst/>
          </a:prstGeom>
          <a:noFill/>
          <a:ln w="12700">
            <a:noFill/>
            <a:miter lim="800000"/>
            <a:headEnd/>
            <a:tailEnd/>
          </a:ln>
          <a:effectLst/>
        </p:spPr>
        <p:txBody>
          <a:bodyPr wrap="none" lIns="90488" tIns="44450" rIns="90488" bIns="44450">
            <a:spAutoFit/>
          </a:bodyPr>
          <a:lstStyle/>
          <a:p>
            <a:r>
              <a:rPr lang="en-US" sz="2400"/>
              <a:t>M</a:t>
            </a:r>
          </a:p>
        </p:txBody>
      </p:sp>
      <p:sp>
        <p:nvSpPr>
          <p:cNvPr id="143381" name="Oval 21"/>
          <p:cNvSpPr>
            <a:spLocks noChangeArrowheads="1"/>
          </p:cNvSpPr>
          <p:nvPr/>
        </p:nvSpPr>
        <p:spPr bwMode="auto">
          <a:xfrm>
            <a:off x="6829425" y="20574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3382" name="Oval 22"/>
          <p:cNvSpPr>
            <a:spLocks noChangeArrowheads="1"/>
          </p:cNvSpPr>
          <p:nvPr/>
        </p:nvSpPr>
        <p:spPr bwMode="auto">
          <a:xfrm>
            <a:off x="6821488" y="38100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3383" name="Arc 23"/>
          <p:cNvSpPr>
            <a:spLocks/>
          </p:cNvSpPr>
          <p:nvPr/>
        </p:nvSpPr>
        <p:spPr bwMode="auto">
          <a:xfrm>
            <a:off x="1670050" y="2667000"/>
            <a:ext cx="1143000" cy="11430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43384" name="Arc 24"/>
          <p:cNvSpPr>
            <a:spLocks/>
          </p:cNvSpPr>
          <p:nvPr/>
        </p:nvSpPr>
        <p:spPr bwMode="auto">
          <a:xfrm>
            <a:off x="536575" y="2667000"/>
            <a:ext cx="1143000" cy="1143000"/>
          </a:xfrm>
          <a:custGeom>
            <a:avLst/>
            <a:gdLst>
              <a:gd name="G0" fmla="+- 21600 0 0"/>
              <a:gd name="G1" fmla="+- 0 0 0"/>
              <a:gd name="G2" fmla="+- 21600 0 0"/>
              <a:gd name="T0" fmla="*/ 21390 w 21600"/>
              <a:gd name="T1" fmla="*/ 21599 h 21599"/>
              <a:gd name="T2" fmla="*/ 0 w 21600"/>
              <a:gd name="T3" fmla="*/ 0 h 21599"/>
              <a:gd name="T4" fmla="*/ 21600 w 21600"/>
              <a:gd name="T5" fmla="*/ 0 h 21599"/>
            </a:gdLst>
            <a:ahLst/>
            <a:cxnLst>
              <a:cxn ang="0">
                <a:pos x="T0" y="T1"/>
              </a:cxn>
              <a:cxn ang="0">
                <a:pos x="T2" y="T3"/>
              </a:cxn>
              <a:cxn ang="0">
                <a:pos x="T4" y="T5"/>
              </a:cxn>
            </a:cxnLst>
            <a:rect l="0" t="0" r="r" b="b"/>
            <a:pathLst>
              <a:path w="21600" h="21599" fill="none" extrusionOk="0">
                <a:moveTo>
                  <a:pt x="21390" y="21598"/>
                </a:moveTo>
                <a:cubicBezTo>
                  <a:pt x="9543" y="21483"/>
                  <a:pt x="0" y="11847"/>
                  <a:pt x="0" y="0"/>
                </a:cubicBezTo>
              </a:path>
              <a:path w="21600" h="21599" stroke="0" extrusionOk="0">
                <a:moveTo>
                  <a:pt x="21390" y="21598"/>
                </a:moveTo>
                <a:cubicBezTo>
                  <a:pt x="9543" y="21483"/>
                  <a:pt x="0" y="11847"/>
                  <a:pt x="0" y="0"/>
                </a:cubicBezTo>
                <a:lnTo>
                  <a:pt x="21600" y="0"/>
                </a:lnTo>
                <a:close/>
              </a:path>
            </a:pathLst>
          </a:custGeom>
          <a:noFill/>
          <a:ln w="12700" cap="rnd">
            <a:solidFill>
              <a:schemeClr val="tx1"/>
            </a:solidFill>
            <a:round/>
            <a:headEnd/>
            <a:tailEnd/>
          </a:ln>
          <a:effectLst/>
        </p:spPr>
        <p:txBody>
          <a:bodyPr/>
          <a:lstStyle/>
          <a:p>
            <a:endParaRPr lang="en-US"/>
          </a:p>
        </p:txBody>
      </p:sp>
      <p:sp>
        <p:nvSpPr>
          <p:cNvPr id="143385" name="Line 25"/>
          <p:cNvSpPr>
            <a:spLocks noChangeShapeType="1"/>
          </p:cNvSpPr>
          <p:nvPr/>
        </p:nvSpPr>
        <p:spPr bwMode="auto">
          <a:xfrm>
            <a:off x="374650" y="2971800"/>
            <a:ext cx="2667000" cy="0"/>
          </a:xfrm>
          <a:prstGeom prst="line">
            <a:avLst/>
          </a:prstGeom>
          <a:noFill/>
          <a:ln w="12700">
            <a:solidFill>
              <a:schemeClr val="tx1"/>
            </a:solidFill>
            <a:prstDash val="dash"/>
            <a:round/>
            <a:headEnd/>
            <a:tailEnd/>
          </a:ln>
          <a:effectLst/>
        </p:spPr>
        <p:txBody>
          <a:bodyPr/>
          <a:lstStyle/>
          <a:p>
            <a:endParaRPr lang="en-US"/>
          </a:p>
        </p:txBody>
      </p:sp>
      <p:sp>
        <p:nvSpPr>
          <p:cNvPr id="143386" name="Rectangle 26"/>
          <p:cNvSpPr>
            <a:spLocks noChangeArrowheads="1"/>
          </p:cNvSpPr>
          <p:nvPr/>
        </p:nvSpPr>
        <p:spPr bwMode="auto">
          <a:xfrm>
            <a:off x="2814638" y="2820988"/>
            <a:ext cx="536575" cy="363537"/>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43387" name="Oval 27"/>
          <p:cNvSpPr>
            <a:spLocks noChangeArrowheads="1"/>
          </p:cNvSpPr>
          <p:nvPr/>
        </p:nvSpPr>
        <p:spPr bwMode="auto">
          <a:xfrm>
            <a:off x="1631950" y="26289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3388" name="Line 28"/>
          <p:cNvSpPr>
            <a:spLocks noChangeShapeType="1"/>
          </p:cNvSpPr>
          <p:nvPr/>
        </p:nvSpPr>
        <p:spPr bwMode="auto">
          <a:xfrm>
            <a:off x="1670050" y="2667000"/>
            <a:ext cx="0" cy="1219200"/>
          </a:xfrm>
          <a:prstGeom prst="line">
            <a:avLst/>
          </a:prstGeom>
          <a:noFill/>
          <a:ln w="12700">
            <a:solidFill>
              <a:schemeClr val="tx1"/>
            </a:solidFill>
            <a:round/>
            <a:headEnd/>
            <a:tailEnd/>
          </a:ln>
          <a:effectLst/>
        </p:spPr>
        <p:txBody>
          <a:bodyPr/>
          <a:lstStyle/>
          <a:p>
            <a:endParaRPr lang="en-US"/>
          </a:p>
        </p:txBody>
      </p:sp>
      <p:sp>
        <p:nvSpPr>
          <p:cNvPr id="143389" name="Oval 29"/>
          <p:cNvSpPr>
            <a:spLocks noChangeArrowheads="1"/>
          </p:cNvSpPr>
          <p:nvPr/>
        </p:nvSpPr>
        <p:spPr bwMode="auto">
          <a:xfrm>
            <a:off x="1631950" y="32004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3390" name="Oval 30"/>
          <p:cNvSpPr>
            <a:spLocks noChangeArrowheads="1"/>
          </p:cNvSpPr>
          <p:nvPr/>
        </p:nvSpPr>
        <p:spPr bwMode="auto">
          <a:xfrm>
            <a:off x="1974850" y="30861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3391" name="Oval 31"/>
          <p:cNvSpPr>
            <a:spLocks noChangeArrowheads="1"/>
          </p:cNvSpPr>
          <p:nvPr/>
        </p:nvSpPr>
        <p:spPr bwMode="auto">
          <a:xfrm>
            <a:off x="1289050" y="30861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3392" name="Line 32"/>
          <p:cNvSpPr>
            <a:spLocks noChangeShapeType="1"/>
          </p:cNvSpPr>
          <p:nvPr/>
        </p:nvSpPr>
        <p:spPr bwMode="auto">
          <a:xfrm flipH="1">
            <a:off x="831850" y="3811588"/>
            <a:ext cx="1676400" cy="0"/>
          </a:xfrm>
          <a:prstGeom prst="line">
            <a:avLst/>
          </a:prstGeom>
          <a:noFill/>
          <a:ln w="12700">
            <a:solidFill>
              <a:schemeClr val="tx1"/>
            </a:solidFill>
            <a:round/>
            <a:headEnd/>
            <a:tailEnd/>
          </a:ln>
          <a:effectLst/>
        </p:spPr>
        <p:txBody>
          <a:bodyPr/>
          <a:lstStyle/>
          <a:p>
            <a:endParaRPr lang="en-US"/>
          </a:p>
        </p:txBody>
      </p:sp>
      <p:sp>
        <p:nvSpPr>
          <p:cNvPr id="143393" name="Rectangle 33"/>
          <p:cNvSpPr>
            <a:spLocks noChangeArrowheads="1"/>
          </p:cNvSpPr>
          <p:nvPr/>
        </p:nvSpPr>
        <p:spPr bwMode="auto">
          <a:xfrm>
            <a:off x="1512888" y="3965575"/>
            <a:ext cx="508000" cy="454025"/>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143394" name="Rectangle 34"/>
          <p:cNvSpPr>
            <a:spLocks noChangeArrowheads="1"/>
          </p:cNvSpPr>
          <p:nvPr/>
        </p:nvSpPr>
        <p:spPr bwMode="auto">
          <a:xfrm>
            <a:off x="1627188" y="3751263"/>
            <a:ext cx="346075" cy="363537"/>
          </a:xfrm>
          <a:prstGeom prst="rect">
            <a:avLst/>
          </a:prstGeom>
          <a:noFill/>
          <a:ln w="12700">
            <a:noFill/>
            <a:miter lim="800000"/>
            <a:headEnd/>
            <a:tailEnd/>
          </a:ln>
          <a:effectLst/>
        </p:spPr>
        <p:txBody>
          <a:bodyPr wrap="none" lIns="90488" tIns="44450" rIns="90488" bIns="44450">
            <a:spAutoFit/>
          </a:bodyPr>
          <a:lstStyle/>
          <a:p>
            <a:r>
              <a:rPr lang="en-US"/>
              <a:t>K</a:t>
            </a:r>
          </a:p>
        </p:txBody>
      </p:sp>
      <p:sp>
        <p:nvSpPr>
          <p:cNvPr id="143395" name="Line 35"/>
          <p:cNvSpPr>
            <a:spLocks noChangeShapeType="1"/>
          </p:cNvSpPr>
          <p:nvPr/>
        </p:nvSpPr>
        <p:spPr bwMode="auto">
          <a:xfrm>
            <a:off x="374650" y="3811588"/>
            <a:ext cx="2590800" cy="0"/>
          </a:xfrm>
          <a:prstGeom prst="line">
            <a:avLst/>
          </a:prstGeom>
          <a:noFill/>
          <a:ln w="12700">
            <a:solidFill>
              <a:schemeClr val="tx1"/>
            </a:solidFill>
            <a:round/>
            <a:headEnd/>
            <a:tailEnd/>
          </a:ln>
          <a:effectLst/>
        </p:spPr>
        <p:txBody>
          <a:bodyPr/>
          <a:lstStyle/>
          <a:p>
            <a:endParaRPr lang="en-US"/>
          </a:p>
        </p:txBody>
      </p:sp>
      <p:sp>
        <p:nvSpPr>
          <p:cNvPr id="143396" name="Rectangle 36"/>
          <p:cNvSpPr>
            <a:spLocks noChangeArrowheads="1"/>
          </p:cNvSpPr>
          <p:nvPr/>
        </p:nvSpPr>
        <p:spPr bwMode="auto">
          <a:xfrm>
            <a:off x="146050" y="3581400"/>
            <a:ext cx="508000"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L</a:t>
            </a:r>
          </a:p>
        </p:txBody>
      </p:sp>
      <p:sp>
        <p:nvSpPr>
          <p:cNvPr id="143397" name="Line 37"/>
          <p:cNvSpPr>
            <a:spLocks noChangeShapeType="1"/>
          </p:cNvSpPr>
          <p:nvPr/>
        </p:nvSpPr>
        <p:spPr bwMode="auto">
          <a:xfrm flipH="1">
            <a:off x="1289050" y="2667000"/>
            <a:ext cx="381000" cy="533400"/>
          </a:xfrm>
          <a:prstGeom prst="line">
            <a:avLst/>
          </a:prstGeom>
          <a:noFill/>
          <a:ln w="12700">
            <a:solidFill>
              <a:schemeClr val="tx1"/>
            </a:solidFill>
            <a:prstDash val="sysDot"/>
            <a:round/>
            <a:headEnd/>
            <a:tailEnd/>
          </a:ln>
          <a:effectLst/>
        </p:spPr>
        <p:txBody>
          <a:bodyPr/>
          <a:lstStyle/>
          <a:p>
            <a:endParaRPr lang="en-US"/>
          </a:p>
        </p:txBody>
      </p:sp>
      <p:sp>
        <p:nvSpPr>
          <p:cNvPr id="143398" name="Line 38"/>
          <p:cNvSpPr>
            <a:spLocks noChangeShapeType="1"/>
          </p:cNvSpPr>
          <p:nvPr/>
        </p:nvSpPr>
        <p:spPr bwMode="auto">
          <a:xfrm>
            <a:off x="1670050" y="2667000"/>
            <a:ext cx="381000" cy="533400"/>
          </a:xfrm>
          <a:prstGeom prst="line">
            <a:avLst/>
          </a:prstGeom>
          <a:noFill/>
          <a:ln w="12700">
            <a:solidFill>
              <a:schemeClr val="tx1"/>
            </a:solidFill>
            <a:prstDash val="sysDot"/>
            <a:round/>
            <a:headEnd/>
            <a:tailEnd/>
          </a:ln>
          <a:effectLst/>
        </p:spPr>
        <p:txBody>
          <a:bodyPr/>
          <a:lstStyle/>
          <a:p>
            <a:endParaRPr lang="en-US"/>
          </a:p>
        </p:txBody>
      </p:sp>
      <p:sp>
        <p:nvSpPr>
          <p:cNvPr id="143399" name="Rectangle 39"/>
          <p:cNvSpPr>
            <a:spLocks noChangeArrowheads="1"/>
          </p:cNvSpPr>
          <p:nvPr/>
        </p:nvSpPr>
        <p:spPr bwMode="auto">
          <a:xfrm>
            <a:off x="1593850" y="3200400"/>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0</a:t>
            </a:r>
          </a:p>
        </p:txBody>
      </p:sp>
      <p:sp>
        <p:nvSpPr>
          <p:cNvPr id="143400" name="Rectangle 40"/>
          <p:cNvSpPr>
            <a:spLocks noChangeArrowheads="1"/>
          </p:cNvSpPr>
          <p:nvPr/>
        </p:nvSpPr>
        <p:spPr bwMode="auto">
          <a:xfrm>
            <a:off x="1974850" y="2971800"/>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1</a:t>
            </a:r>
          </a:p>
        </p:txBody>
      </p:sp>
      <p:sp>
        <p:nvSpPr>
          <p:cNvPr id="143401" name="Rectangle 41"/>
          <p:cNvSpPr>
            <a:spLocks noChangeArrowheads="1"/>
          </p:cNvSpPr>
          <p:nvPr/>
        </p:nvSpPr>
        <p:spPr bwMode="auto">
          <a:xfrm>
            <a:off x="984250" y="2971800"/>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2</a:t>
            </a:r>
          </a:p>
        </p:txBody>
      </p:sp>
      <p:sp>
        <p:nvSpPr>
          <p:cNvPr id="143402" name="Line 42"/>
          <p:cNvSpPr>
            <a:spLocks noChangeShapeType="1"/>
          </p:cNvSpPr>
          <p:nvPr/>
        </p:nvSpPr>
        <p:spPr bwMode="auto">
          <a:xfrm>
            <a:off x="381000" y="2667000"/>
            <a:ext cx="2590800" cy="0"/>
          </a:xfrm>
          <a:prstGeom prst="line">
            <a:avLst/>
          </a:prstGeom>
          <a:noFill/>
          <a:ln w="12700">
            <a:solidFill>
              <a:schemeClr val="tx1"/>
            </a:solidFill>
            <a:prstDash val="sysDot"/>
            <a:round/>
            <a:headEnd/>
            <a:tailEnd/>
          </a:ln>
          <a:effectLst/>
        </p:spPr>
        <p:txBody>
          <a:bodyPr/>
          <a:lstStyle/>
          <a:p>
            <a:endParaRPr lang="en-US"/>
          </a:p>
        </p:txBody>
      </p:sp>
      <p:sp>
        <p:nvSpPr>
          <p:cNvPr id="143403" name="Rectangle 43"/>
          <p:cNvSpPr>
            <a:spLocks noChangeArrowheads="1"/>
          </p:cNvSpPr>
          <p:nvPr/>
        </p:nvSpPr>
        <p:spPr bwMode="auto">
          <a:xfrm>
            <a:off x="101600" y="4725988"/>
            <a:ext cx="4232275" cy="1549400"/>
          </a:xfrm>
          <a:prstGeom prst="rect">
            <a:avLst/>
          </a:prstGeom>
          <a:noFill/>
          <a:ln w="12700">
            <a:noFill/>
            <a:miter lim="800000"/>
            <a:headEnd/>
            <a:tailEnd/>
          </a:ln>
          <a:effectLst/>
        </p:spPr>
        <p:txBody>
          <a:bodyPr wrap="none" lIns="90488" tIns="44450" rIns="90488" bIns="44450">
            <a:spAutoFit/>
          </a:bodyPr>
          <a:lstStyle/>
          <a:p>
            <a:r>
              <a:rPr lang="en-US" sz="2400"/>
              <a:t>Highly curved hull cross-section:</a:t>
            </a:r>
          </a:p>
          <a:p>
            <a:r>
              <a:rPr lang="en-US" sz="2400"/>
              <a:t>Little buoyant volume at large</a:t>
            </a:r>
          </a:p>
          <a:p>
            <a:r>
              <a:rPr lang="en-US" sz="2400"/>
              <a:t>lever arm: M is at/near center of</a:t>
            </a:r>
          </a:p>
          <a:p>
            <a:r>
              <a:rPr lang="en-US" sz="2400"/>
              <a:t>curvature</a:t>
            </a:r>
          </a:p>
        </p:txBody>
      </p:sp>
      <p:sp>
        <p:nvSpPr>
          <p:cNvPr id="143404" name="Rectangle 44"/>
          <p:cNvSpPr>
            <a:spLocks noChangeArrowheads="1"/>
          </p:cNvSpPr>
          <p:nvPr/>
        </p:nvSpPr>
        <p:spPr bwMode="auto">
          <a:xfrm>
            <a:off x="5167313" y="4725988"/>
            <a:ext cx="3916362" cy="1184275"/>
          </a:xfrm>
          <a:prstGeom prst="rect">
            <a:avLst/>
          </a:prstGeom>
          <a:noFill/>
          <a:ln w="12700">
            <a:noFill/>
            <a:miter lim="800000"/>
            <a:headEnd/>
            <a:tailEnd/>
          </a:ln>
          <a:effectLst/>
        </p:spPr>
        <p:txBody>
          <a:bodyPr wrap="none" lIns="90488" tIns="44450" rIns="90488" bIns="44450">
            <a:spAutoFit/>
          </a:bodyPr>
          <a:lstStyle/>
          <a:p>
            <a:r>
              <a:rPr lang="en-US" sz="2400"/>
              <a:t>Very flat hull cross-section:</a:t>
            </a:r>
          </a:p>
          <a:p>
            <a:r>
              <a:rPr lang="en-US" sz="2400"/>
              <a:t>Large buoyant volume at large</a:t>
            </a:r>
          </a:p>
          <a:p>
            <a:r>
              <a:rPr lang="en-US" sz="2400"/>
              <a:t>lever arm: M is high</a:t>
            </a:r>
          </a:p>
        </p:txBody>
      </p:sp>
      <p:sp>
        <p:nvSpPr>
          <p:cNvPr id="143405" name="Line 45"/>
          <p:cNvSpPr>
            <a:spLocks noChangeShapeType="1"/>
          </p:cNvSpPr>
          <p:nvPr/>
        </p:nvSpPr>
        <p:spPr bwMode="auto">
          <a:xfrm flipV="1">
            <a:off x="5029200" y="3265488"/>
            <a:ext cx="0" cy="611187"/>
          </a:xfrm>
          <a:prstGeom prst="line">
            <a:avLst/>
          </a:prstGeom>
          <a:noFill/>
          <a:ln w="12700">
            <a:solidFill>
              <a:schemeClr val="tx1"/>
            </a:solidFill>
            <a:round/>
            <a:headEnd/>
            <a:tailEnd/>
          </a:ln>
          <a:effectLst/>
        </p:spPr>
        <p:txBody>
          <a:bodyPr/>
          <a:lstStyle/>
          <a:p>
            <a:endParaRPr lang="en-US"/>
          </a:p>
        </p:txBody>
      </p:sp>
      <p:sp>
        <p:nvSpPr>
          <p:cNvPr id="143406" name="Line 46"/>
          <p:cNvSpPr>
            <a:spLocks noChangeShapeType="1"/>
          </p:cNvSpPr>
          <p:nvPr/>
        </p:nvSpPr>
        <p:spPr bwMode="auto">
          <a:xfrm flipH="1">
            <a:off x="5867400" y="2057400"/>
            <a:ext cx="990600" cy="1447800"/>
          </a:xfrm>
          <a:prstGeom prst="line">
            <a:avLst/>
          </a:prstGeom>
          <a:noFill/>
          <a:ln w="12700">
            <a:solidFill>
              <a:schemeClr val="tx1"/>
            </a:solidFill>
            <a:prstDash val="sysDot"/>
            <a:round/>
            <a:headEnd/>
            <a:tailEnd/>
          </a:ln>
          <a:effectLst/>
        </p:spPr>
        <p:txBody>
          <a:bodyPr/>
          <a:lstStyle/>
          <a:p>
            <a:endParaRPr lang="en-US"/>
          </a:p>
        </p:txBody>
      </p:sp>
      <p:sp>
        <p:nvSpPr>
          <p:cNvPr id="143407" name="Rectangle 47"/>
          <p:cNvSpPr>
            <a:spLocks noChangeArrowheads="1"/>
          </p:cNvSpPr>
          <p:nvPr/>
        </p:nvSpPr>
        <p:spPr bwMode="auto">
          <a:xfrm>
            <a:off x="6781800" y="1679575"/>
            <a:ext cx="452438" cy="454025"/>
          </a:xfrm>
          <a:prstGeom prst="rect">
            <a:avLst/>
          </a:prstGeom>
          <a:noFill/>
          <a:ln w="12700">
            <a:noFill/>
            <a:miter lim="800000"/>
            <a:headEnd/>
            <a:tailEnd/>
          </a:ln>
          <a:effectLst/>
        </p:spPr>
        <p:txBody>
          <a:bodyPr wrap="none" lIns="90488" tIns="44450" rIns="90488" bIns="44450">
            <a:spAutoFit/>
          </a:bodyPr>
          <a:lstStyle/>
          <a:p>
            <a:r>
              <a:rPr lang="en-US" sz="2400"/>
              <a:t>M</a:t>
            </a:r>
          </a:p>
        </p:txBody>
      </p:sp>
    </p:spTree>
  </p:cSld>
  <p:clrMapOvr>
    <a:masterClrMapping/>
  </p:clrMapOvr>
  <p:transition spd="slow">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Line 3"/>
          <p:cNvSpPr>
            <a:spLocks noChangeShapeType="1"/>
          </p:cNvSpPr>
          <p:nvPr/>
        </p:nvSpPr>
        <p:spPr bwMode="auto">
          <a:xfrm>
            <a:off x="4343400" y="2897188"/>
            <a:ext cx="1588" cy="2286000"/>
          </a:xfrm>
          <a:prstGeom prst="line">
            <a:avLst/>
          </a:prstGeom>
          <a:noFill/>
          <a:ln w="12700">
            <a:solidFill>
              <a:schemeClr val="tx1"/>
            </a:solidFill>
            <a:round/>
            <a:headEnd/>
            <a:tailEnd/>
          </a:ln>
          <a:effectLst/>
        </p:spPr>
        <p:txBody>
          <a:bodyPr/>
          <a:lstStyle/>
          <a:p>
            <a:endParaRPr lang="en-US"/>
          </a:p>
        </p:txBody>
      </p:sp>
      <p:sp>
        <p:nvSpPr>
          <p:cNvPr id="145412" name="Line 4"/>
          <p:cNvSpPr>
            <a:spLocks noChangeShapeType="1"/>
          </p:cNvSpPr>
          <p:nvPr/>
        </p:nvSpPr>
        <p:spPr bwMode="auto">
          <a:xfrm>
            <a:off x="3048000" y="3354388"/>
            <a:ext cx="2590800" cy="1587"/>
          </a:xfrm>
          <a:prstGeom prst="line">
            <a:avLst/>
          </a:prstGeom>
          <a:noFill/>
          <a:ln w="12700">
            <a:solidFill>
              <a:schemeClr val="tx1"/>
            </a:solidFill>
            <a:prstDash val="lgDash"/>
            <a:round/>
            <a:headEnd/>
            <a:tailEnd/>
          </a:ln>
          <a:effectLst/>
        </p:spPr>
        <p:txBody>
          <a:bodyPr/>
          <a:lstStyle/>
          <a:p>
            <a:endParaRPr lang="en-US"/>
          </a:p>
        </p:txBody>
      </p:sp>
      <p:sp>
        <p:nvSpPr>
          <p:cNvPr id="145413" name="Arc 5"/>
          <p:cNvSpPr>
            <a:spLocks/>
          </p:cNvSpPr>
          <p:nvPr/>
        </p:nvSpPr>
        <p:spPr bwMode="auto">
          <a:xfrm>
            <a:off x="3295650" y="4725988"/>
            <a:ext cx="228600" cy="228600"/>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a:lstStyle/>
          <a:p>
            <a:endParaRPr lang="en-US"/>
          </a:p>
        </p:txBody>
      </p:sp>
      <p:sp>
        <p:nvSpPr>
          <p:cNvPr id="145414" name="Arc 6"/>
          <p:cNvSpPr>
            <a:spLocks/>
          </p:cNvSpPr>
          <p:nvPr/>
        </p:nvSpPr>
        <p:spPr bwMode="auto">
          <a:xfrm>
            <a:off x="5181600" y="4725988"/>
            <a:ext cx="228600" cy="2286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45415" name="Line 7"/>
          <p:cNvSpPr>
            <a:spLocks noChangeShapeType="1"/>
          </p:cNvSpPr>
          <p:nvPr/>
        </p:nvSpPr>
        <p:spPr bwMode="auto">
          <a:xfrm flipH="1">
            <a:off x="3505200" y="4954588"/>
            <a:ext cx="1676400" cy="1587"/>
          </a:xfrm>
          <a:prstGeom prst="line">
            <a:avLst/>
          </a:prstGeom>
          <a:noFill/>
          <a:ln w="12700">
            <a:solidFill>
              <a:schemeClr val="tx1"/>
            </a:solidFill>
            <a:round/>
            <a:headEnd/>
            <a:tailEnd/>
          </a:ln>
          <a:effectLst/>
        </p:spPr>
        <p:txBody>
          <a:bodyPr/>
          <a:lstStyle/>
          <a:p>
            <a:endParaRPr lang="en-US"/>
          </a:p>
        </p:txBody>
      </p:sp>
      <p:sp>
        <p:nvSpPr>
          <p:cNvPr id="145416" name="Line 8"/>
          <p:cNvSpPr>
            <a:spLocks noChangeShapeType="1"/>
          </p:cNvSpPr>
          <p:nvPr/>
        </p:nvSpPr>
        <p:spPr bwMode="auto">
          <a:xfrm flipV="1">
            <a:off x="5397500" y="3201988"/>
            <a:ext cx="1588" cy="1524000"/>
          </a:xfrm>
          <a:prstGeom prst="line">
            <a:avLst/>
          </a:prstGeom>
          <a:noFill/>
          <a:ln w="12700">
            <a:solidFill>
              <a:schemeClr val="tx1"/>
            </a:solidFill>
            <a:round/>
            <a:headEnd/>
            <a:tailEnd/>
          </a:ln>
          <a:effectLst/>
        </p:spPr>
        <p:txBody>
          <a:bodyPr/>
          <a:lstStyle/>
          <a:p>
            <a:endParaRPr lang="en-US"/>
          </a:p>
        </p:txBody>
      </p:sp>
      <p:sp>
        <p:nvSpPr>
          <p:cNvPr id="145417" name="Line 9"/>
          <p:cNvSpPr>
            <a:spLocks noChangeShapeType="1"/>
          </p:cNvSpPr>
          <p:nvPr/>
        </p:nvSpPr>
        <p:spPr bwMode="auto">
          <a:xfrm flipV="1">
            <a:off x="3263900" y="3201988"/>
            <a:ext cx="1588" cy="1524000"/>
          </a:xfrm>
          <a:prstGeom prst="line">
            <a:avLst/>
          </a:prstGeom>
          <a:noFill/>
          <a:ln w="12700">
            <a:solidFill>
              <a:schemeClr val="tx1"/>
            </a:solidFill>
            <a:round/>
            <a:headEnd/>
            <a:tailEnd/>
          </a:ln>
          <a:effectLst/>
        </p:spPr>
        <p:txBody>
          <a:bodyPr/>
          <a:lstStyle/>
          <a:p>
            <a:endParaRPr lang="en-US"/>
          </a:p>
        </p:txBody>
      </p:sp>
      <p:sp>
        <p:nvSpPr>
          <p:cNvPr id="145418" name="Rectangle 10"/>
          <p:cNvSpPr>
            <a:spLocks noChangeArrowheads="1"/>
          </p:cNvSpPr>
          <p:nvPr/>
        </p:nvSpPr>
        <p:spPr bwMode="auto">
          <a:xfrm>
            <a:off x="5638800" y="3124200"/>
            <a:ext cx="655638" cy="454025"/>
          </a:xfrm>
          <a:prstGeom prst="rect">
            <a:avLst/>
          </a:prstGeom>
          <a:noFill/>
          <a:ln w="12700">
            <a:noFill/>
            <a:miter lim="800000"/>
            <a:headEnd/>
            <a:tailEnd/>
          </a:ln>
          <a:effectLst/>
        </p:spPr>
        <p:txBody>
          <a:bodyPr wrap="none" lIns="90488" tIns="44450" rIns="90488" bIns="44450">
            <a:spAutoFit/>
          </a:bodyPr>
          <a:lstStyle/>
          <a:p>
            <a:r>
              <a:rPr lang="en-US" sz="2400"/>
              <a:t>WL</a:t>
            </a:r>
          </a:p>
        </p:txBody>
      </p:sp>
      <p:sp>
        <p:nvSpPr>
          <p:cNvPr id="145419" name="Rectangle 11"/>
          <p:cNvSpPr>
            <a:spLocks noChangeArrowheads="1"/>
          </p:cNvSpPr>
          <p:nvPr/>
        </p:nvSpPr>
        <p:spPr bwMode="auto">
          <a:xfrm>
            <a:off x="4186238" y="5108575"/>
            <a:ext cx="508000" cy="454025"/>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145420" name="Rectangle 12"/>
          <p:cNvSpPr>
            <a:spLocks noChangeArrowheads="1"/>
          </p:cNvSpPr>
          <p:nvPr/>
        </p:nvSpPr>
        <p:spPr bwMode="auto">
          <a:xfrm>
            <a:off x="4300538" y="4894263"/>
            <a:ext cx="401637" cy="454025"/>
          </a:xfrm>
          <a:prstGeom prst="rect">
            <a:avLst/>
          </a:prstGeom>
          <a:noFill/>
          <a:ln w="12700">
            <a:noFill/>
            <a:miter lim="800000"/>
            <a:headEnd/>
            <a:tailEnd/>
          </a:ln>
          <a:effectLst/>
        </p:spPr>
        <p:txBody>
          <a:bodyPr wrap="none" lIns="90488" tIns="44450" rIns="90488" bIns="44450">
            <a:spAutoFit/>
          </a:bodyPr>
          <a:lstStyle/>
          <a:p>
            <a:r>
              <a:rPr lang="en-US" sz="2400"/>
              <a:t>K</a:t>
            </a:r>
          </a:p>
        </p:txBody>
      </p:sp>
      <p:sp>
        <p:nvSpPr>
          <p:cNvPr id="145421" name="Line 13"/>
          <p:cNvSpPr>
            <a:spLocks noChangeShapeType="1"/>
          </p:cNvSpPr>
          <p:nvPr/>
        </p:nvSpPr>
        <p:spPr bwMode="auto">
          <a:xfrm>
            <a:off x="3048000" y="4954588"/>
            <a:ext cx="2590800" cy="1587"/>
          </a:xfrm>
          <a:prstGeom prst="line">
            <a:avLst/>
          </a:prstGeom>
          <a:noFill/>
          <a:ln w="12700">
            <a:solidFill>
              <a:schemeClr val="tx1"/>
            </a:solidFill>
            <a:round/>
            <a:headEnd/>
            <a:tailEnd/>
          </a:ln>
          <a:effectLst/>
        </p:spPr>
        <p:txBody>
          <a:bodyPr/>
          <a:lstStyle/>
          <a:p>
            <a:endParaRPr lang="en-US"/>
          </a:p>
        </p:txBody>
      </p:sp>
      <p:sp>
        <p:nvSpPr>
          <p:cNvPr id="145422" name="Rectangle 14"/>
          <p:cNvSpPr>
            <a:spLocks noChangeArrowheads="1"/>
          </p:cNvSpPr>
          <p:nvPr/>
        </p:nvSpPr>
        <p:spPr bwMode="auto">
          <a:xfrm>
            <a:off x="2843213" y="4692650"/>
            <a:ext cx="508000"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L</a:t>
            </a:r>
          </a:p>
        </p:txBody>
      </p:sp>
      <p:sp>
        <p:nvSpPr>
          <p:cNvPr id="145423" name="Oval 15"/>
          <p:cNvSpPr>
            <a:spLocks noChangeArrowheads="1"/>
          </p:cNvSpPr>
          <p:nvPr/>
        </p:nvSpPr>
        <p:spPr bwMode="auto">
          <a:xfrm>
            <a:off x="4305300" y="4079875"/>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5424" name="Oval 16"/>
          <p:cNvSpPr>
            <a:spLocks noChangeArrowheads="1"/>
          </p:cNvSpPr>
          <p:nvPr/>
        </p:nvSpPr>
        <p:spPr bwMode="auto">
          <a:xfrm>
            <a:off x="4305300" y="3811588"/>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5425" name="Rectangle 17"/>
          <p:cNvSpPr>
            <a:spLocks noChangeArrowheads="1"/>
          </p:cNvSpPr>
          <p:nvPr/>
        </p:nvSpPr>
        <p:spPr bwMode="auto">
          <a:xfrm>
            <a:off x="4322763" y="3429000"/>
            <a:ext cx="401637" cy="454025"/>
          </a:xfrm>
          <a:prstGeom prst="rect">
            <a:avLst/>
          </a:prstGeom>
          <a:noFill/>
          <a:ln w="12700">
            <a:noFill/>
            <a:miter lim="800000"/>
            <a:headEnd/>
            <a:tailEnd/>
          </a:ln>
          <a:effectLst/>
        </p:spPr>
        <p:txBody>
          <a:bodyPr wrap="none" lIns="90488" tIns="44450" rIns="90488" bIns="44450">
            <a:spAutoFit/>
          </a:bodyPr>
          <a:lstStyle/>
          <a:p>
            <a:r>
              <a:rPr lang="en-US" sz="2400"/>
              <a:t>G</a:t>
            </a:r>
          </a:p>
        </p:txBody>
      </p:sp>
      <p:sp>
        <p:nvSpPr>
          <p:cNvPr id="145426" name="Rectangle 18"/>
          <p:cNvSpPr>
            <a:spLocks noChangeArrowheads="1"/>
          </p:cNvSpPr>
          <p:nvPr/>
        </p:nvSpPr>
        <p:spPr bwMode="auto">
          <a:xfrm>
            <a:off x="4340225" y="4032250"/>
            <a:ext cx="384175" cy="454025"/>
          </a:xfrm>
          <a:prstGeom prst="rect">
            <a:avLst/>
          </a:prstGeom>
          <a:noFill/>
          <a:ln w="12700">
            <a:noFill/>
            <a:miter lim="800000"/>
            <a:headEnd/>
            <a:tailEnd/>
          </a:ln>
          <a:effectLst/>
        </p:spPr>
        <p:txBody>
          <a:bodyPr wrap="none" lIns="90488" tIns="44450" rIns="90488" bIns="44450">
            <a:spAutoFit/>
          </a:bodyPr>
          <a:lstStyle/>
          <a:p>
            <a:r>
              <a:rPr lang="en-US" sz="2400"/>
              <a:t>B</a:t>
            </a:r>
          </a:p>
        </p:txBody>
      </p:sp>
      <p:sp>
        <p:nvSpPr>
          <p:cNvPr id="145427" name="Oval 19"/>
          <p:cNvSpPr>
            <a:spLocks noChangeArrowheads="1"/>
          </p:cNvSpPr>
          <p:nvPr/>
        </p:nvSpPr>
        <p:spPr bwMode="auto">
          <a:xfrm>
            <a:off x="4305300" y="28702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5428" name="Rectangle 20"/>
          <p:cNvSpPr>
            <a:spLocks noChangeArrowheads="1"/>
          </p:cNvSpPr>
          <p:nvPr/>
        </p:nvSpPr>
        <p:spPr bwMode="auto">
          <a:xfrm>
            <a:off x="4116388" y="2439988"/>
            <a:ext cx="576262" cy="454025"/>
          </a:xfrm>
          <a:prstGeom prst="rect">
            <a:avLst/>
          </a:prstGeom>
          <a:noFill/>
          <a:ln w="12700">
            <a:noFill/>
            <a:miter lim="800000"/>
            <a:headEnd/>
            <a:tailEnd/>
          </a:ln>
          <a:effectLst/>
        </p:spPr>
        <p:txBody>
          <a:bodyPr wrap="none" lIns="90488" tIns="44450" rIns="90488" bIns="44450">
            <a:spAutoFit/>
          </a:bodyPr>
          <a:lstStyle/>
          <a:p>
            <a:r>
              <a:rPr lang="en-US" sz="2400"/>
              <a:t>M</a:t>
            </a:r>
            <a:r>
              <a:rPr lang="en-US" sz="2400" baseline="-25000"/>
              <a:t>T</a:t>
            </a:r>
          </a:p>
        </p:txBody>
      </p:sp>
      <p:sp>
        <p:nvSpPr>
          <p:cNvPr id="145429" name="Line 21"/>
          <p:cNvSpPr>
            <a:spLocks noChangeShapeType="1"/>
          </p:cNvSpPr>
          <p:nvPr/>
        </p:nvSpPr>
        <p:spPr bwMode="auto">
          <a:xfrm>
            <a:off x="2667000" y="4114800"/>
            <a:ext cx="3276600" cy="0"/>
          </a:xfrm>
          <a:prstGeom prst="line">
            <a:avLst/>
          </a:prstGeom>
          <a:noFill/>
          <a:ln w="12700">
            <a:solidFill>
              <a:schemeClr val="tx1"/>
            </a:solidFill>
            <a:prstDash val="sysDot"/>
            <a:round/>
            <a:headEnd/>
            <a:tailEnd/>
          </a:ln>
          <a:effectLst/>
        </p:spPr>
        <p:txBody>
          <a:bodyPr/>
          <a:lstStyle/>
          <a:p>
            <a:endParaRPr lang="en-US"/>
          </a:p>
        </p:txBody>
      </p:sp>
      <p:sp>
        <p:nvSpPr>
          <p:cNvPr id="145430" name="Line 22"/>
          <p:cNvSpPr>
            <a:spLocks noChangeShapeType="1"/>
          </p:cNvSpPr>
          <p:nvPr/>
        </p:nvSpPr>
        <p:spPr bwMode="auto">
          <a:xfrm>
            <a:off x="2667000" y="3848100"/>
            <a:ext cx="3276600" cy="0"/>
          </a:xfrm>
          <a:prstGeom prst="line">
            <a:avLst/>
          </a:prstGeom>
          <a:noFill/>
          <a:ln w="12700">
            <a:solidFill>
              <a:schemeClr val="tx1"/>
            </a:solidFill>
            <a:prstDash val="sysDot"/>
            <a:round/>
            <a:headEnd/>
            <a:tailEnd/>
          </a:ln>
          <a:effectLst/>
        </p:spPr>
        <p:txBody>
          <a:bodyPr/>
          <a:lstStyle/>
          <a:p>
            <a:endParaRPr lang="en-US"/>
          </a:p>
        </p:txBody>
      </p:sp>
      <p:sp>
        <p:nvSpPr>
          <p:cNvPr id="145431" name="Line 23"/>
          <p:cNvSpPr>
            <a:spLocks noChangeShapeType="1"/>
          </p:cNvSpPr>
          <p:nvPr/>
        </p:nvSpPr>
        <p:spPr bwMode="auto">
          <a:xfrm>
            <a:off x="2667000" y="2895600"/>
            <a:ext cx="3276600" cy="0"/>
          </a:xfrm>
          <a:prstGeom prst="line">
            <a:avLst/>
          </a:prstGeom>
          <a:noFill/>
          <a:ln w="12700">
            <a:solidFill>
              <a:schemeClr val="tx1"/>
            </a:solidFill>
            <a:prstDash val="sysDot"/>
            <a:round/>
            <a:headEnd/>
            <a:tailEnd/>
          </a:ln>
          <a:effectLst/>
        </p:spPr>
        <p:txBody>
          <a:bodyPr/>
          <a:lstStyle/>
          <a:p>
            <a:endParaRPr lang="en-US"/>
          </a:p>
        </p:txBody>
      </p:sp>
      <p:sp>
        <p:nvSpPr>
          <p:cNvPr id="145432" name="Line 24"/>
          <p:cNvSpPr>
            <a:spLocks noChangeShapeType="1"/>
          </p:cNvSpPr>
          <p:nvPr/>
        </p:nvSpPr>
        <p:spPr bwMode="auto">
          <a:xfrm flipV="1">
            <a:off x="4038600" y="4114800"/>
            <a:ext cx="0" cy="838200"/>
          </a:xfrm>
          <a:prstGeom prst="line">
            <a:avLst/>
          </a:prstGeom>
          <a:noFill/>
          <a:ln w="12700">
            <a:solidFill>
              <a:schemeClr val="hlink"/>
            </a:solidFill>
            <a:round/>
            <a:headEnd type="triangle" w="med" len="med"/>
            <a:tailEnd type="triangle" w="med" len="med"/>
          </a:ln>
          <a:effectLst/>
        </p:spPr>
        <p:txBody>
          <a:bodyPr/>
          <a:lstStyle/>
          <a:p>
            <a:endParaRPr lang="en-US"/>
          </a:p>
        </p:txBody>
      </p:sp>
      <p:sp>
        <p:nvSpPr>
          <p:cNvPr id="145433" name="Rectangle 25"/>
          <p:cNvSpPr>
            <a:spLocks noChangeArrowheads="1"/>
          </p:cNvSpPr>
          <p:nvPr/>
        </p:nvSpPr>
        <p:spPr bwMode="auto">
          <a:xfrm>
            <a:off x="3651250" y="4330700"/>
            <a:ext cx="463550" cy="333375"/>
          </a:xfrm>
          <a:prstGeom prst="rect">
            <a:avLst/>
          </a:prstGeom>
          <a:noFill/>
          <a:ln w="12700">
            <a:noFill/>
            <a:miter lim="800000"/>
            <a:headEnd/>
            <a:tailEnd/>
          </a:ln>
          <a:effectLst/>
        </p:spPr>
        <p:txBody>
          <a:bodyPr wrap="none" lIns="90488" tIns="44450" rIns="90488" bIns="44450">
            <a:spAutoFit/>
          </a:bodyPr>
          <a:lstStyle/>
          <a:p>
            <a:r>
              <a:rPr lang="en-US" sz="1600">
                <a:solidFill>
                  <a:schemeClr val="hlink"/>
                </a:solidFill>
              </a:rPr>
              <a:t>KB</a:t>
            </a:r>
          </a:p>
        </p:txBody>
      </p:sp>
      <p:sp>
        <p:nvSpPr>
          <p:cNvPr id="145434" name="Line 26"/>
          <p:cNvSpPr>
            <a:spLocks noChangeShapeType="1"/>
          </p:cNvSpPr>
          <p:nvPr/>
        </p:nvSpPr>
        <p:spPr bwMode="auto">
          <a:xfrm flipV="1">
            <a:off x="4038600" y="2895600"/>
            <a:ext cx="0" cy="1219200"/>
          </a:xfrm>
          <a:prstGeom prst="line">
            <a:avLst/>
          </a:prstGeom>
          <a:noFill/>
          <a:ln w="12700">
            <a:solidFill>
              <a:schemeClr val="accent2"/>
            </a:solidFill>
            <a:round/>
            <a:headEnd type="triangle" w="med" len="med"/>
            <a:tailEnd type="triangle" w="med" len="med"/>
          </a:ln>
          <a:effectLst/>
        </p:spPr>
        <p:txBody>
          <a:bodyPr/>
          <a:lstStyle/>
          <a:p>
            <a:endParaRPr lang="en-US"/>
          </a:p>
        </p:txBody>
      </p:sp>
      <p:sp>
        <p:nvSpPr>
          <p:cNvPr id="145435" name="Rectangle 27"/>
          <p:cNvSpPr>
            <a:spLocks noChangeArrowheads="1"/>
          </p:cNvSpPr>
          <p:nvPr/>
        </p:nvSpPr>
        <p:spPr bwMode="auto">
          <a:xfrm>
            <a:off x="3530600" y="3398838"/>
            <a:ext cx="582613" cy="333375"/>
          </a:xfrm>
          <a:prstGeom prst="rect">
            <a:avLst/>
          </a:prstGeom>
          <a:noFill/>
          <a:ln w="12700">
            <a:noFill/>
            <a:miter lim="800000"/>
            <a:headEnd/>
            <a:tailEnd/>
          </a:ln>
          <a:effectLst/>
        </p:spPr>
        <p:txBody>
          <a:bodyPr wrap="none" lIns="90488" tIns="44450" rIns="90488" bIns="44450">
            <a:spAutoFit/>
          </a:bodyPr>
          <a:lstStyle/>
          <a:p>
            <a:r>
              <a:rPr lang="en-US" sz="1600">
                <a:solidFill>
                  <a:schemeClr val="accent2"/>
                </a:solidFill>
              </a:rPr>
              <a:t>BM</a:t>
            </a:r>
            <a:r>
              <a:rPr lang="en-US" sz="1600" baseline="-25000">
                <a:solidFill>
                  <a:schemeClr val="accent2"/>
                </a:solidFill>
              </a:rPr>
              <a:t>T</a:t>
            </a:r>
          </a:p>
        </p:txBody>
      </p:sp>
      <p:sp>
        <p:nvSpPr>
          <p:cNvPr id="145436" name="Line 28"/>
          <p:cNvSpPr>
            <a:spLocks noChangeShapeType="1"/>
          </p:cNvSpPr>
          <p:nvPr/>
        </p:nvSpPr>
        <p:spPr bwMode="auto">
          <a:xfrm flipV="1">
            <a:off x="3581400" y="2895600"/>
            <a:ext cx="0" cy="2057400"/>
          </a:xfrm>
          <a:prstGeom prst="line">
            <a:avLst/>
          </a:prstGeom>
          <a:noFill/>
          <a:ln w="12700">
            <a:solidFill>
              <a:schemeClr val="accent1"/>
            </a:solidFill>
            <a:round/>
            <a:headEnd type="triangle" w="med" len="med"/>
            <a:tailEnd type="triangle" w="med" len="med"/>
          </a:ln>
          <a:effectLst/>
        </p:spPr>
        <p:txBody>
          <a:bodyPr/>
          <a:lstStyle/>
          <a:p>
            <a:endParaRPr lang="en-US"/>
          </a:p>
        </p:txBody>
      </p:sp>
      <p:sp>
        <p:nvSpPr>
          <p:cNvPr id="145437" name="Rectangle 29"/>
          <p:cNvSpPr>
            <a:spLocks noChangeArrowheads="1"/>
          </p:cNvSpPr>
          <p:nvPr/>
        </p:nvSpPr>
        <p:spPr bwMode="auto">
          <a:xfrm>
            <a:off x="3049588" y="3430588"/>
            <a:ext cx="593725" cy="333375"/>
          </a:xfrm>
          <a:prstGeom prst="rect">
            <a:avLst/>
          </a:prstGeom>
          <a:noFill/>
          <a:ln w="12700">
            <a:noFill/>
            <a:miter lim="800000"/>
            <a:headEnd/>
            <a:tailEnd/>
          </a:ln>
          <a:effectLst/>
        </p:spPr>
        <p:txBody>
          <a:bodyPr wrap="none" lIns="90488" tIns="44450" rIns="90488" bIns="44450">
            <a:spAutoFit/>
          </a:bodyPr>
          <a:lstStyle/>
          <a:p>
            <a:r>
              <a:rPr lang="en-US" sz="1600">
                <a:solidFill>
                  <a:schemeClr val="accent1"/>
                </a:solidFill>
              </a:rPr>
              <a:t>KM</a:t>
            </a:r>
            <a:r>
              <a:rPr lang="en-US" sz="1600" baseline="-25000">
                <a:solidFill>
                  <a:schemeClr val="accent1"/>
                </a:solidFill>
              </a:rPr>
              <a:t>T</a:t>
            </a:r>
          </a:p>
        </p:txBody>
      </p:sp>
      <p:sp>
        <p:nvSpPr>
          <p:cNvPr id="145438" name="Line 30"/>
          <p:cNvSpPr>
            <a:spLocks noChangeShapeType="1"/>
          </p:cNvSpPr>
          <p:nvPr/>
        </p:nvSpPr>
        <p:spPr bwMode="auto">
          <a:xfrm flipV="1">
            <a:off x="4800600" y="3810000"/>
            <a:ext cx="0" cy="1143000"/>
          </a:xfrm>
          <a:prstGeom prst="line">
            <a:avLst/>
          </a:prstGeom>
          <a:noFill/>
          <a:ln w="12700">
            <a:solidFill>
              <a:schemeClr val="bg2"/>
            </a:solidFill>
            <a:round/>
            <a:headEnd type="triangle" w="med" len="med"/>
            <a:tailEnd type="triangle" w="med" len="med"/>
          </a:ln>
          <a:effectLst/>
        </p:spPr>
        <p:txBody>
          <a:bodyPr/>
          <a:lstStyle/>
          <a:p>
            <a:endParaRPr lang="en-US"/>
          </a:p>
        </p:txBody>
      </p:sp>
      <p:sp>
        <p:nvSpPr>
          <p:cNvPr id="145439" name="Rectangle 31"/>
          <p:cNvSpPr>
            <a:spLocks noChangeArrowheads="1"/>
          </p:cNvSpPr>
          <p:nvPr/>
        </p:nvSpPr>
        <p:spPr bwMode="auto">
          <a:xfrm>
            <a:off x="4786313" y="4178300"/>
            <a:ext cx="474662" cy="333375"/>
          </a:xfrm>
          <a:prstGeom prst="rect">
            <a:avLst/>
          </a:prstGeom>
          <a:noFill/>
          <a:ln w="12700">
            <a:noFill/>
            <a:miter lim="800000"/>
            <a:headEnd/>
            <a:tailEnd/>
          </a:ln>
          <a:effectLst/>
        </p:spPr>
        <p:txBody>
          <a:bodyPr wrap="none" lIns="90488" tIns="44450" rIns="90488" bIns="44450">
            <a:spAutoFit/>
          </a:bodyPr>
          <a:lstStyle/>
          <a:p>
            <a:r>
              <a:rPr lang="en-US" sz="1600">
                <a:solidFill>
                  <a:schemeClr val="bg2"/>
                </a:solidFill>
              </a:rPr>
              <a:t>KG</a:t>
            </a:r>
          </a:p>
        </p:txBody>
      </p:sp>
      <p:sp>
        <p:nvSpPr>
          <p:cNvPr id="145440" name="Line 32"/>
          <p:cNvSpPr>
            <a:spLocks noChangeShapeType="1"/>
          </p:cNvSpPr>
          <p:nvPr/>
        </p:nvSpPr>
        <p:spPr bwMode="auto">
          <a:xfrm flipV="1">
            <a:off x="4800600" y="2895600"/>
            <a:ext cx="0" cy="9144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45441" name="Rectangle 33"/>
          <p:cNvSpPr>
            <a:spLocks noChangeArrowheads="1"/>
          </p:cNvSpPr>
          <p:nvPr/>
        </p:nvSpPr>
        <p:spPr bwMode="auto">
          <a:xfrm>
            <a:off x="4802188" y="2973388"/>
            <a:ext cx="593725" cy="333375"/>
          </a:xfrm>
          <a:prstGeom prst="rect">
            <a:avLst/>
          </a:prstGeom>
          <a:noFill/>
          <a:ln w="12700">
            <a:noFill/>
            <a:miter lim="800000"/>
            <a:headEnd/>
            <a:tailEnd/>
          </a:ln>
          <a:effectLst/>
        </p:spPr>
        <p:txBody>
          <a:bodyPr wrap="none" lIns="90488" tIns="44450" rIns="90488" bIns="44450">
            <a:spAutoFit/>
          </a:bodyPr>
          <a:lstStyle/>
          <a:p>
            <a:r>
              <a:rPr lang="en-US" sz="1600"/>
              <a:t>GM</a:t>
            </a:r>
            <a:r>
              <a:rPr lang="en-US" sz="1600" baseline="-25000"/>
              <a:t>T</a:t>
            </a:r>
          </a:p>
        </p:txBody>
      </p:sp>
      <p:sp>
        <p:nvSpPr>
          <p:cNvPr id="145442" name="Oval 34"/>
          <p:cNvSpPr>
            <a:spLocks noChangeArrowheads="1"/>
          </p:cNvSpPr>
          <p:nvPr/>
        </p:nvSpPr>
        <p:spPr bwMode="auto">
          <a:xfrm>
            <a:off x="4305300" y="5842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5443" name="Rectangle 35"/>
          <p:cNvSpPr>
            <a:spLocks noChangeArrowheads="1"/>
          </p:cNvSpPr>
          <p:nvPr/>
        </p:nvSpPr>
        <p:spPr bwMode="auto">
          <a:xfrm>
            <a:off x="4116388" y="153988"/>
            <a:ext cx="576262" cy="454025"/>
          </a:xfrm>
          <a:prstGeom prst="rect">
            <a:avLst/>
          </a:prstGeom>
          <a:noFill/>
          <a:ln w="12700">
            <a:noFill/>
            <a:miter lim="800000"/>
            <a:headEnd/>
            <a:tailEnd/>
          </a:ln>
          <a:effectLst/>
        </p:spPr>
        <p:txBody>
          <a:bodyPr wrap="none" lIns="90488" tIns="44450" rIns="90488" bIns="44450">
            <a:spAutoFit/>
          </a:bodyPr>
          <a:lstStyle/>
          <a:p>
            <a:r>
              <a:rPr lang="en-US" sz="2400"/>
              <a:t>M</a:t>
            </a:r>
            <a:r>
              <a:rPr lang="en-US" sz="2400" baseline="-25000"/>
              <a:t>L</a:t>
            </a:r>
          </a:p>
        </p:txBody>
      </p:sp>
      <p:sp>
        <p:nvSpPr>
          <p:cNvPr id="145444" name="Line 36"/>
          <p:cNvSpPr>
            <a:spLocks noChangeShapeType="1"/>
          </p:cNvSpPr>
          <p:nvPr/>
        </p:nvSpPr>
        <p:spPr bwMode="auto">
          <a:xfrm flipV="1">
            <a:off x="4343400" y="609600"/>
            <a:ext cx="0" cy="2286000"/>
          </a:xfrm>
          <a:prstGeom prst="line">
            <a:avLst/>
          </a:prstGeom>
          <a:noFill/>
          <a:ln w="12700">
            <a:solidFill>
              <a:schemeClr val="tx1"/>
            </a:solidFill>
            <a:prstDash val="sysDot"/>
            <a:round/>
            <a:headEnd/>
            <a:tailEnd/>
          </a:ln>
          <a:effectLst/>
        </p:spPr>
        <p:txBody>
          <a:bodyPr/>
          <a:lstStyle/>
          <a:p>
            <a:endParaRPr lang="en-US"/>
          </a:p>
        </p:txBody>
      </p:sp>
      <p:sp>
        <p:nvSpPr>
          <p:cNvPr id="145445" name="Rectangle 37"/>
          <p:cNvSpPr>
            <a:spLocks noChangeArrowheads="1"/>
          </p:cNvSpPr>
          <p:nvPr/>
        </p:nvSpPr>
        <p:spPr bwMode="auto">
          <a:xfrm>
            <a:off x="1066800" y="5716588"/>
            <a:ext cx="7783513" cy="454025"/>
          </a:xfrm>
          <a:prstGeom prst="rect">
            <a:avLst/>
          </a:prstGeom>
          <a:noFill/>
          <a:ln w="12700">
            <a:noFill/>
            <a:miter lim="800000"/>
            <a:headEnd/>
            <a:tailEnd/>
          </a:ln>
          <a:effectLst/>
        </p:spPr>
        <p:txBody>
          <a:bodyPr wrap="none" lIns="90488" tIns="44450" rIns="90488" bIns="44450">
            <a:spAutoFit/>
          </a:bodyPr>
          <a:lstStyle/>
          <a:p>
            <a:r>
              <a:rPr lang="en-US" sz="2400" b="1"/>
              <a:t>Locations and Line Segments for Hydrostatic Calculations</a:t>
            </a:r>
          </a:p>
        </p:txBody>
      </p:sp>
      <p:grpSp>
        <p:nvGrpSpPr>
          <p:cNvPr id="145446" name="Group 38"/>
          <p:cNvGrpSpPr>
            <a:grpSpLocks/>
          </p:cNvGrpSpPr>
          <p:nvPr/>
        </p:nvGrpSpPr>
        <p:grpSpPr bwMode="auto">
          <a:xfrm>
            <a:off x="5257800" y="1295400"/>
            <a:ext cx="3503613" cy="1827213"/>
            <a:chOff x="3312" y="816"/>
            <a:chExt cx="2207" cy="1151"/>
          </a:xfrm>
        </p:grpSpPr>
        <p:sp>
          <p:nvSpPr>
            <p:cNvPr id="145447" name="Freeform 39"/>
            <p:cNvSpPr>
              <a:spLocks/>
            </p:cNvSpPr>
            <p:nvPr/>
          </p:nvSpPr>
          <p:spPr bwMode="auto">
            <a:xfrm>
              <a:off x="3312" y="816"/>
              <a:ext cx="2207" cy="1151"/>
            </a:xfrm>
            <a:custGeom>
              <a:avLst/>
              <a:gdLst/>
              <a:ahLst/>
              <a:cxnLst>
                <a:cxn ang="0">
                  <a:pos x="307" y="769"/>
                </a:cxn>
                <a:cxn ang="0">
                  <a:pos x="223" y="694"/>
                </a:cxn>
                <a:cxn ang="0">
                  <a:pos x="167" y="615"/>
                </a:cxn>
                <a:cxn ang="0">
                  <a:pos x="134" y="535"/>
                </a:cxn>
                <a:cxn ang="0">
                  <a:pos x="138" y="442"/>
                </a:cxn>
                <a:cxn ang="0">
                  <a:pos x="176" y="347"/>
                </a:cxn>
                <a:cxn ang="0">
                  <a:pos x="255" y="259"/>
                </a:cxn>
                <a:cxn ang="0">
                  <a:pos x="367" y="178"/>
                </a:cxn>
                <a:cxn ang="0">
                  <a:pos x="508" y="112"/>
                </a:cxn>
                <a:cxn ang="0">
                  <a:pos x="674" y="58"/>
                </a:cxn>
                <a:cxn ang="0">
                  <a:pos x="858" y="22"/>
                </a:cxn>
                <a:cxn ang="0">
                  <a:pos x="1063" y="2"/>
                </a:cxn>
                <a:cxn ang="0">
                  <a:pos x="1275" y="2"/>
                </a:cxn>
                <a:cxn ang="0">
                  <a:pos x="1476" y="22"/>
                </a:cxn>
                <a:cxn ang="0">
                  <a:pos x="1662" y="58"/>
                </a:cxn>
                <a:cxn ang="0">
                  <a:pos x="1829" y="112"/>
                </a:cxn>
                <a:cxn ang="0">
                  <a:pos x="1969" y="178"/>
                </a:cxn>
                <a:cxn ang="0">
                  <a:pos x="2080" y="259"/>
                </a:cxn>
                <a:cxn ang="0">
                  <a:pos x="2160" y="347"/>
                </a:cxn>
                <a:cxn ang="0">
                  <a:pos x="2203" y="442"/>
                </a:cxn>
                <a:cxn ang="0">
                  <a:pos x="2203" y="541"/>
                </a:cxn>
                <a:cxn ang="0">
                  <a:pos x="2160" y="638"/>
                </a:cxn>
                <a:cxn ang="0">
                  <a:pos x="2080" y="726"/>
                </a:cxn>
                <a:cxn ang="0">
                  <a:pos x="1969" y="805"/>
                </a:cxn>
                <a:cxn ang="0">
                  <a:pos x="1829" y="871"/>
                </a:cxn>
                <a:cxn ang="0">
                  <a:pos x="1662" y="925"/>
                </a:cxn>
                <a:cxn ang="0">
                  <a:pos x="1476" y="963"/>
                </a:cxn>
                <a:cxn ang="0">
                  <a:pos x="1275" y="983"/>
                </a:cxn>
                <a:cxn ang="0">
                  <a:pos x="1102" y="983"/>
                </a:cxn>
                <a:cxn ang="0">
                  <a:pos x="970" y="975"/>
                </a:cxn>
                <a:cxn ang="0">
                  <a:pos x="780" y="950"/>
                </a:cxn>
                <a:cxn ang="0">
                  <a:pos x="0" y="1150"/>
                </a:cxn>
              </a:cxnLst>
              <a:rect l="0" t="0" r="r" b="b"/>
              <a:pathLst>
                <a:path w="2207" h="1151">
                  <a:moveTo>
                    <a:pt x="360" y="802"/>
                  </a:moveTo>
                  <a:lnTo>
                    <a:pt x="307" y="769"/>
                  </a:lnTo>
                  <a:lnTo>
                    <a:pt x="261" y="732"/>
                  </a:lnTo>
                  <a:lnTo>
                    <a:pt x="223" y="694"/>
                  </a:lnTo>
                  <a:lnTo>
                    <a:pt x="191" y="656"/>
                  </a:lnTo>
                  <a:lnTo>
                    <a:pt x="167" y="615"/>
                  </a:lnTo>
                  <a:lnTo>
                    <a:pt x="144" y="574"/>
                  </a:lnTo>
                  <a:lnTo>
                    <a:pt x="134" y="535"/>
                  </a:lnTo>
                  <a:lnTo>
                    <a:pt x="131" y="492"/>
                  </a:lnTo>
                  <a:lnTo>
                    <a:pt x="138" y="442"/>
                  </a:lnTo>
                  <a:lnTo>
                    <a:pt x="152" y="393"/>
                  </a:lnTo>
                  <a:lnTo>
                    <a:pt x="176" y="347"/>
                  </a:lnTo>
                  <a:lnTo>
                    <a:pt x="211" y="300"/>
                  </a:lnTo>
                  <a:lnTo>
                    <a:pt x="255" y="259"/>
                  </a:lnTo>
                  <a:lnTo>
                    <a:pt x="307" y="218"/>
                  </a:lnTo>
                  <a:lnTo>
                    <a:pt x="367" y="178"/>
                  </a:lnTo>
                  <a:lnTo>
                    <a:pt x="434" y="144"/>
                  </a:lnTo>
                  <a:lnTo>
                    <a:pt x="508" y="112"/>
                  </a:lnTo>
                  <a:lnTo>
                    <a:pt x="586" y="85"/>
                  </a:lnTo>
                  <a:lnTo>
                    <a:pt x="674" y="58"/>
                  </a:lnTo>
                  <a:lnTo>
                    <a:pt x="762" y="39"/>
                  </a:lnTo>
                  <a:lnTo>
                    <a:pt x="858" y="22"/>
                  </a:lnTo>
                  <a:lnTo>
                    <a:pt x="961" y="9"/>
                  </a:lnTo>
                  <a:lnTo>
                    <a:pt x="1063" y="2"/>
                  </a:lnTo>
                  <a:lnTo>
                    <a:pt x="1169" y="0"/>
                  </a:lnTo>
                  <a:lnTo>
                    <a:pt x="1275" y="2"/>
                  </a:lnTo>
                  <a:lnTo>
                    <a:pt x="1377" y="9"/>
                  </a:lnTo>
                  <a:lnTo>
                    <a:pt x="1476" y="22"/>
                  </a:lnTo>
                  <a:lnTo>
                    <a:pt x="1571" y="39"/>
                  </a:lnTo>
                  <a:lnTo>
                    <a:pt x="1662" y="58"/>
                  </a:lnTo>
                  <a:lnTo>
                    <a:pt x="1747" y="85"/>
                  </a:lnTo>
                  <a:lnTo>
                    <a:pt x="1829" y="112"/>
                  </a:lnTo>
                  <a:lnTo>
                    <a:pt x="1902" y="144"/>
                  </a:lnTo>
                  <a:lnTo>
                    <a:pt x="1969" y="178"/>
                  </a:lnTo>
                  <a:lnTo>
                    <a:pt x="2030" y="218"/>
                  </a:lnTo>
                  <a:lnTo>
                    <a:pt x="2080" y="259"/>
                  </a:lnTo>
                  <a:lnTo>
                    <a:pt x="2125" y="300"/>
                  </a:lnTo>
                  <a:lnTo>
                    <a:pt x="2160" y="347"/>
                  </a:lnTo>
                  <a:lnTo>
                    <a:pt x="2186" y="393"/>
                  </a:lnTo>
                  <a:lnTo>
                    <a:pt x="2203" y="442"/>
                  </a:lnTo>
                  <a:lnTo>
                    <a:pt x="2206" y="492"/>
                  </a:lnTo>
                  <a:lnTo>
                    <a:pt x="2203" y="541"/>
                  </a:lnTo>
                  <a:lnTo>
                    <a:pt x="2186" y="592"/>
                  </a:lnTo>
                  <a:lnTo>
                    <a:pt x="2160" y="638"/>
                  </a:lnTo>
                  <a:lnTo>
                    <a:pt x="2125" y="683"/>
                  </a:lnTo>
                  <a:lnTo>
                    <a:pt x="2080" y="726"/>
                  </a:lnTo>
                  <a:lnTo>
                    <a:pt x="2030" y="767"/>
                  </a:lnTo>
                  <a:lnTo>
                    <a:pt x="1969" y="805"/>
                  </a:lnTo>
                  <a:lnTo>
                    <a:pt x="1902" y="841"/>
                  </a:lnTo>
                  <a:lnTo>
                    <a:pt x="1829" y="871"/>
                  </a:lnTo>
                  <a:lnTo>
                    <a:pt x="1747" y="900"/>
                  </a:lnTo>
                  <a:lnTo>
                    <a:pt x="1662" y="925"/>
                  </a:lnTo>
                  <a:lnTo>
                    <a:pt x="1571" y="945"/>
                  </a:lnTo>
                  <a:lnTo>
                    <a:pt x="1476" y="963"/>
                  </a:lnTo>
                  <a:lnTo>
                    <a:pt x="1377" y="975"/>
                  </a:lnTo>
                  <a:lnTo>
                    <a:pt x="1275" y="983"/>
                  </a:lnTo>
                  <a:lnTo>
                    <a:pt x="1169" y="985"/>
                  </a:lnTo>
                  <a:lnTo>
                    <a:pt x="1102" y="983"/>
                  </a:lnTo>
                  <a:lnTo>
                    <a:pt x="1038" y="980"/>
                  </a:lnTo>
                  <a:lnTo>
                    <a:pt x="970" y="975"/>
                  </a:lnTo>
                  <a:lnTo>
                    <a:pt x="908" y="967"/>
                  </a:lnTo>
                  <a:lnTo>
                    <a:pt x="780" y="950"/>
                  </a:lnTo>
                  <a:lnTo>
                    <a:pt x="664" y="923"/>
                  </a:lnTo>
                  <a:lnTo>
                    <a:pt x="0" y="1150"/>
                  </a:lnTo>
                  <a:lnTo>
                    <a:pt x="360" y="802"/>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145448" name="Rectangle 40"/>
            <p:cNvSpPr>
              <a:spLocks noChangeArrowheads="1"/>
            </p:cNvSpPr>
            <p:nvPr/>
          </p:nvSpPr>
          <p:spPr bwMode="auto">
            <a:xfrm>
              <a:off x="3816" y="997"/>
              <a:ext cx="1326" cy="622"/>
            </a:xfrm>
            <a:prstGeom prst="rect">
              <a:avLst/>
            </a:prstGeom>
            <a:noFill/>
            <a:ln w="12700">
              <a:noFill/>
              <a:miter lim="800000"/>
              <a:headEnd/>
              <a:tailEnd/>
            </a:ln>
            <a:effectLst/>
          </p:spPr>
          <p:txBody>
            <a:bodyPr lIns="0" tIns="0" rIns="0" bIns="0"/>
            <a:lstStyle/>
            <a:p>
              <a:pPr algn="ctr"/>
              <a:r>
                <a:rPr lang="en-US" sz="1600"/>
                <a:t>Distance from G to M</a:t>
              </a:r>
              <a:r>
                <a:rPr lang="en-US" sz="1600" baseline="-25000"/>
                <a:t>T</a:t>
              </a:r>
              <a:r>
                <a:rPr lang="en-US" sz="1600"/>
                <a:t> = Metacentric Height = Major player in stability calculations (+ keeps ship upright)</a:t>
              </a:r>
            </a:p>
          </p:txBody>
        </p:sp>
      </p:grpSp>
      <p:grpSp>
        <p:nvGrpSpPr>
          <p:cNvPr id="145449" name="Group 41"/>
          <p:cNvGrpSpPr>
            <a:grpSpLocks/>
          </p:cNvGrpSpPr>
          <p:nvPr/>
        </p:nvGrpSpPr>
        <p:grpSpPr bwMode="auto">
          <a:xfrm>
            <a:off x="152400" y="1981200"/>
            <a:ext cx="3889375" cy="1493838"/>
            <a:chOff x="96" y="1248"/>
            <a:chExt cx="2450" cy="941"/>
          </a:xfrm>
        </p:grpSpPr>
        <p:sp>
          <p:nvSpPr>
            <p:cNvPr id="145450" name="Freeform 42"/>
            <p:cNvSpPr>
              <a:spLocks/>
            </p:cNvSpPr>
            <p:nvPr/>
          </p:nvSpPr>
          <p:spPr bwMode="auto">
            <a:xfrm>
              <a:off x="96" y="1248"/>
              <a:ext cx="2450" cy="941"/>
            </a:xfrm>
            <a:custGeom>
              <a:avLst/>
              <a:gdLst/>
              <a:ahLst/>
              <a:cxnLst>
                <a:cxn ang="0">
                  <a:pos x="1250" y="433"/>
                </a:cxn>
                <a:cxn ang="0">
                  <a:pos x="1097" y="431"/>
                </a:cxn>
                <a:cxn ang="0">
                  <a:pos x="858" y="424"/>
                </a:cxn>
                <a:cxn ang="0">
                  <a:pos x="639" y="407"/>
                </a:cxn>
                <a:cxn ang="0">
                  <a:pos x="447" y="383"/>
                </a:cxn>
                <a:cxn ang="0">
                  <a:pos x="278" y="353"/>
                </a:cxn>
                <a:cxn ang="0">
                  <a:pos x="149" y="318"/>
                </a:cxn>
                <a:cxn ang="0">
                  <a:pos x="55" y="280"/>
                </a:cxn>
                <a:cxn ang="0">
                  <a:pos x="8" y="238"/>
                </a:cxn>
                <a:cxn ang="0">
                  <a:pos x="8" y="193"/>
                </a:cxn>
                <a:cxn ang="0">
                  <a:pos x="55" y="151"/>
                </a:cxn>
                <a:cxn ang="0">
                  <a:pos x="149" y="113"/>
                </a:cxn>
                <a:cxn ang="0">
                  <a:pos x="278" y="78"/>
                </a:cxn>
                <a:cxn ang="0">
                  <a:pos x="447" y="50"/>
                </a:cxn>
                <a:cxn ang="0">
                  <a:pos x="639" y="26"/>
                </a:cxn>
                <a:cxn ang="0">
                  <a:pos x="858" y="9"/>
                </a:cxn>
                <a:cxn ang="0">
                  <a:pos x="1097" y="2"/>
                </a:cxn>
                <a:cxn ang="0">
                  <a:pos x="1348" y="2"/>
                </a:cxn>
                <a:cxn ang="0">
                  <a:pos x="1587" y="9"/>
                </a:cxn>
                <a:cxn ang="0">
                  <a:pos x="1806" y="26"/>
                </a:cxn>
                <a:cxn ang="0">
                  <a:pos x="2002" y="50"/>
                </a:cxn>
                <a:cxn ang="0">
                  <a:pos x="2171" y="78"/>
                </a:cxn>
                <a:cxn ang="0">
                  <a:pos x="2300" y="113"/>
                </a:cxn>
                <a:cxn ang="0">
                  <a:pos x="2394" y="151"/>
                </a:cxn>
                <a:cxn ang="0">
                  <a:pos x="2441" y="193"/>
                </a:cxn>
                <a:cxn ang="0">
                  <a:pos x="2445" y="232"/>
                </a:cxn>
                <a:cxn ang="0">
                  <a:pos x="2422" y="262"/>
                </a:cxn>
                <a:cxn ang="0">
                  <a:pos x="2371" y="292"/>
                </a:cxn>
                <a:cxn ang="0">
                  <a:pos x="2296" y="321"/>
                </a:cxn>
                <a:cxn ang="0">
                  <a:pos x="2206" y="347"/>
                </a:cxn>
                <a:cxn ang="0">
                  <a:pos x="2092" y="369"/>
                </a:cxn>
                <a:cxn ang="0">
                  <a:pos x="1959" y="389"/>
                </a:cxn>
                <a:cxn ang="0">
                  <a:pos x="1810" y="405"/>
                </a:cxn>
                <a:cxn ang="0">
                  <a:pos x="2206" y="940"/>
                </a:cxn>
              </a:cxnLst>
              <a:rect l="0" t="0" r="r" b="b"/>
              <a:pathLst>
                <a:path w="2450" h="941">
                  <a:moveTo>
                    <a:pt x="1277" y="433"/>
                  </a:moveTo>
                  <a:lnTo>
                    <a:pt x="1250" y="433"/>
                  </a:lnTo>
                  <a:lnTo>
                    <a:pt x="1223" y="433"/>
                  </a:lnTo>
                  <a:lnTo>
                    <a:pt x="1097" y="431"/>
                  </a:lnTo>
                  <a:lnTo>
                    <a:pt x="976" y="428"/>
                  </a:lnTo>
                  <a:lnTo>
                    <a:pt x="858" y="424"/>
                  </a:lnTo>
                  <a:lnTo>
                    <a:pt x="748" y="416"/>
                  </a:lnTo>
                  <a:lnTo>
                    <a:pt x="639" y="407"/>
                  </a:lnTo>
                  <a:lnTo>
                    <a:pt x="541" y="395"/>
                  </a:lnTo>
                  <a:lnTo>
                    <a:pt x="447" y="383"/>
                  </a:lnTo>
                  <a:lnTo>
                    <a:pt x="360" y="369"/>
                  </a:lnTo>
                  <a:lnTo>
                    <a:pt x="278" y="353"/>
                  </a:lnTo>
                  <a:lnTo>
                    <a:pt x="208" y="336"/>
                  </a:lnTo>
                  <a:lnTo>
                    <a:pt x="149" y="318"/>
                  </a:lnTo>
                  <a:lnTo>
                    <a:pt x="98" y="300"/>
                  </a:lnTo>
                  <a:lnTo>
                    <a:pt x="55" y="280"/>
                  </a:lnTo>
                  <a:lnTo>
                    <a:pt x="24" y="259"/>
                  </a:lnTo>
                  <a:lnTo>
                    <a:pt x="8" y="238"/>
                  </a:lnTo>
                  <a:lnTo>
                    <a:pt x="0" y="216"/>
                  </a:lnTo>
                  <a:lnTo>
                    <a:pt x="8" y="193"/>
                  </a:lnTo>
                  <a:lnTo>
                    <a:pt x="24" y="172"/>
                  </a:lnTo>
                  <a:lnTo>
                    <a:pt x="55" y="151"/>
                  </a:lnTo>
                  <a:lnTo>
                    <a:pt x="98" y="131"/>
                  </a:lnTo>
                  <a:lnTo>
                    <a:pt x="149" y="113"/>
                  </a:lnTo>
                  <a:lnTo>
                    <a:pt x="208" y="95"/>
                  </a:lnTo>
                  <a:lnTo>
                    <a:pt x="278" y="78"/>
                  </a:lnTo>
                  <a:lnTo>
                    <a:pt x="360" y="63"/>
                  </a:lnTo>
                  <a:lnTo>
                    <a:pt x="447" y="50"/>
                  </a:lnTo>
                  <a:lnTo>
                    <a:pt x="541" y="36"/>
                  </a:lnTo>
                  <a:lnTo>
                    <a:pt x="639" y="26"/>
                  </a:lnTo>
                  <a:lnTo>
                    <a:pt x="748" y="17"/>
                  </a:lnTo>
                  <a:lnTo>
                    <a:pt x="858" y="9"/>
                  </a:lnTo>
                  <a:lnTo>
                    <a:pt x="976" y="5"/>
                  </a:lnTo>
                  <a:lnTo>
                    <a:pt x="1097" y="2"/>
                  </a:lnTo>
                  <a:lnTo>
                    <a:pt x="1223" y="0"/>
                  </a:lnTo>
                  <a:lnTo>
                    <a:pt x="1348" y="2"/>
                  </a:lnTo>
                  <a:lnTo>
                    <a:pt x="1469" y="5"/>
                  </a:lnTo>
                  <a:lnTo>
                    <a:pt x="1587" y="9"/>
                  </a:lnTo>
                  <a:lnTo>
                    <a:pt x="1701" y="17"/>
                  </a:lnTo>
                  <a:lnTo>
                    <a:pt x="1806" y="26"/>
                  </a:lnTo>
                  <a:lnTo>
                    <a:pt x="1908" y="36"/>
                  </a:lnTo>
                  <a:lnTo>
                    <a:pt x="2002" y="50"/>
                  </a:lnTo>
                  <a:lnTo>
                    <a:pt x="2089" y="63"/>
                  </a:lnTo>
                  <a:lnTo>
                    <a:pt x="2171" y="78"/>
                  </a:lnTo>
                  <a:lnTo>
                    <a:pt x="2241" y="95"/>
                  </a:lnTo>
                  <a:lnTo>
                    <a:pt x="2300" y="113"/>
                  </a:lnTo>
                  <a:lnTo>
                    <a:pt x="2351" y="131"/>
                  </a:lnTo>
                  <a:lnTo>
                    <a:pt x="2394" y="151"/>
                  </a:lnTo>
                  <a:lnTo>
                    <a:pt x="2425" y="172"/>
                  </a:lnTo>
                  <a:lnTo>
                    <a:pt x="2441" y="193"/>
                  </a:lnTo>
                  <a:lnTo>
                    <a:pt x="2449" y="216"/>
                  </a:lnTo>
                  <a:lnTo>
                    <a:pt x="2445" y="232"/>
                  </a:lnTo>
                  <a:lnTo>
                    <a:pt x="2437" y="247"/>
                  </a:lnTo>
                  <a:lnTo>
                    <a:pt x="2422" y="262"/>
                  </a:lnTo>
                  <a:lnTo>
                    <a:pt x="2398" y="277"/>
                  </a:lnTo>
                  <a:lnTo>
                    <a:pt x="2371" y="292"/>
                  </a:lnTo>
                  <a:lnTo>
                    <a:pt x="2335" y="306"/>
                  </a:lnTo>
                  <a:lnTo>
                    <a:pt x="2296" y="321"/>
                  </a:lnTo>
                  <a:lnTo>
                    <a:pt x="2253" y="333"/>
                  </a:lnTo>
                  <a:lnTo>
                    <a:pt x="2206" y="347"/>
                  </a:lnTo>
                  <a:lnTo>
                    <a:pt x="2151" y="359"/>
                  </a:lnTo>
                  <a:lnTo>
                    <a:pt x="2092" y="369"/>
                  </a:lnTo>
                  <a:lnTo>
                    <a:pt x="2026" y="380"/>
                  </a:lnTo>
                  <a:lnTo>
                    <a:pt x="1959" y="389"/>
                  </a:lnTo>
                  <a:lnTo>
                    <a:pt x="1889" y="398"/>
                  </a:lnTo>
                  <a:lnTo>
                    <a:pt x="1810" y="405"/>
                  </a:lnTo>
                  <a:lnTo>
                    <a:pt x="1732" y="413"/>
                  </a:lnTo>
                  <a:lnTo>
                    <a:pt x="2206" y="940"/>
                  </a:lnTo>
                  <a:lnTo>
                    <a:pt x="1277" y="433"/>
                  </a:lnTo>
                </a:path>
              </a:pathLst>
            </a:custGeom>
            <a:noFill/>
            <a:ln w="12700" cap="rnd" cmpd="sng">
              <a:solidFill>
                <a:schemeClr val="accent2"/>
              </a:solidFill>
              <a:prstDash val="solid"/>
              <a:round/>
              <a:headEnd type="none" w="med" len="med"/>
              <a:tailEnd type="none" w="med" len="med"/>
            </a:ln>
            <a:effectLst/>
          </p:spPr>
          <p:txBody>
            <a:bodyPr/>
            <a:lstStyle/>
            <a:p>
              <a:endParaRPr lang="en-US"/>
            </a:p>
          </p:txBody>
        </p:sp>
        <p:sp>
          <p:nvSpPr>
            <p:cNvPr id="145451" name="Rectangle 43"/>
            <p:cNvSpPr>
              <a:spLocks noChangeArrowheads="1"/>
            </p:cNvSpPr>
            <p:nvPr/>
          </p:nvSpPr>
          <p:spPr bwMode="auto">
            <a:xfrm>
              <a:off x="499" y="1335"/>
              <a:ext cx="1642" cy="258"/>
            </a:xfrm>
            <a:prstGeom prst="rect">
              <a:avLst/>
            </a:prstGeom>
            <a:noFill/>
            <a:ln w="12700">
              <a:noFill/>
              <a:miter lim="800000"/>
              <a:headEnd/>
              <a:tailEnd/>
            </a:ln>
            <a:effectLst/>
          </p:spPr>
          <p:txBody>
            <a:bodyPr lIns="0" tIns="0" rIns="0" bIns="0"/>
            <a:lstStyle/>
            <a:p>
              <a:pPr algn="ctr"/>
              <a:r>
                <a:rPr lang="en-US" sz="1600">
                  <a:solidFill>
                    <a:schemeClr val="accent2"/>
                  </a:solidFill>
                </a:rPr>
                <a:t>Distance from B to M</a:t>
              </a:r>
              <a:r>
                <a:rPr lang="en-US" sz="1600" baseline="-25000">
                  <a:solidFill>
                    <a:schemeClr val="accent2"/>
                  </a:solidFill>
                </a:rPr>
                <a:t>T </a:t>
              </a:r>
              <a:r>
                <a:rPr lang="en-US" sz="1600">
                  <a:solidFill>
                    <a:schemeClr val="accent2"/>
                  </a:solidFill>
                </a:rPr>
                <a:t>= Transverse Metacentric Radius</a:t>
              </a:r>
            </a:p>
          </p:txBody>
        </p:sp>
      </p:grpSp>
      <p:sp>
        <p:nvSpPr>
          <p:cNvPr id="145452" name="Line 44"/>
          <p:cNvSpPr>
            <a:spLocks noChangeShapeType="1"/>
          </p:cNvSpPr>
          <p:nvPr/>
        </p:nvSpPr>
        <p:spPr bwMode="auto">
          <a:xfrm>
            <a:off x="4343400" y="5029200"/>
            <a:ext cx="1752600" cy="0"/>
          </a:xfrm>
          <a:prstGeom prst="line">
            <a:avLst/>
          </a:prstGeom>
          <a:noFill/>
          <a:ln w="12700">
            <a:solidFill>
              <a:schemeClr val="tx1"/>
            </a:solidFill>
            <a:round/>
            <a:headEnd/>
            <a:tailEnd type="triangle" w="med" len="med"/>
          </a:ln>
          <a:effectLst/>
        </p:spPr>
        <p:txBody>
          <a:bodyPr/>
          <a:lstStyle/>
          <a:p>
            <a:endParaRPr lang="en-US"/>
          </a:p>
        </p:txBody>
      </p:sp>
      <p:sp>
        <p:nvSpPr>
          <p:cNvPr id="145453" name="Rectangle 45"/>
          <p:cNvSpPr>
            <a:spLocks noChangeArrowheads="1"/>
          </p:cNvSpPr>
          <p:nvPr/>
        </p:nvSpPr>
        <p:spPr bwMode="auto">
          <a:xfrm>
            <a:off x="6157913" y="4767263"/>
            <a:ext cx="1919287" cy="454025"/>
          </a:xfrm>
          <a:prstGeom prst="rect">
            <a:avLst/>
          </a:prstGeom>
          <a:noFill/>
          <a:ln w="12700">
            <a:noFill/>
            <a:miter lim="800000"/>
            <a:headEnd/>
            <a:tailEnd/>
          </a:ln>
          <a:effectLst/>
        </p:spPr>
        <p:txBody>
          <a:bodyPr wrap="none" lIns="90488" tIns="44450" rIns="90488" bIns="44450">
            <a:spAutoFit/>
          </a:bodyPr>
          <a:lstStyle/>
          <a:p>
            <a:r>
              <a:rPr lang="en-US" sz="2400"/>
              <a:t>TCG/TCB (+)</a:t>
            </a:r>
          </a:p>
        </p:txBody>
      </p:sp>
      <p:sp>
        <p:nvSpPr>
          <p:cNvPr id="145454" name="Line 46"/>
          <p:cNvSpPr>
            <a:spLocks noChangeShapeType="1"/>
          </p:cNvSpPr>
          <p:nvPr/>
        </p:nvSpPr>
        <p:spPr bwMode="auto">
          <a:xfrm flipH="1">
            <a:off x="2590800" y="5029200"/>
            <a:ext cx="1752600" cy="0"/>
          </a:xfrm>
          <a:prstGeom prst="line">
            <a:avLst/>
          </a:prstGeom>
          <a:noFill/>
          <a:ln w="12700">
            <a:solidFill>
              <a:schemeClr val="tx1"/>
            </a:solidFill>
            <a:round/>
            <a:headEnd/>
            <a:tailEnd type="triangle" w="med" len="med"/>
          </a:ln>
          <a:effectLst/>
        </p:spPr>
        <p:txBody>
          <a:bodyPr/>
          <a:lstStyle/>
          <a:p>
            <a:endParaRPr lang="en-US"/>
          </a:p>
        </p:txBody>
      </p:sp>
      <p:sp>
        <p:nvSpPr>
          <p:cNvPr id="145455" name="Rectangle 47"/>
          <p:cNvSpPr>
            <a:spLocks noChangeArrowheads="1"/>
          </p:cNvSpPr>
          <p:nvPr/>
        </p:nvSpPr>
        <p:spPr bwMode="auto">
          <a:xfrm>
            <a:off x="817563" y="4764088"/>
            <a:ext cx="1849437" cy="454025"/>
          </a:xfrm>
          <a:prstGeom prst="rect">
            <a:avLst/>
          </a:prstGeom>
          <a:noFill/>
          <a:ln w="12700">
            <a:noFill/>
            <a:miter lim="800000"/>
            <a:headEnd/>
            <a:tailEnd/>
          </a:ln>
          <a:effectLst/>
        </p:spPr>
        <p:txBody>
          <a:bodyPr wrap="none" lIns="90488" tIns="44450" rIns="90488" bIns="44450">
            <a:spAutoFit/>
          </a:bodyPr>
          <a:lstStyle/>
          <a:p>
            <a:r>
              <a:rPr lang="en-US" sz="2400"/>
              <a:t>TCG/TCB (-)</a:t>
            </a:r>
          </a:p>
        </p:txBody>
      </p:sp>
    </p:spTree>
  </p:cSld>
  <p:clrMapOvr>
    <a:masterClrMapping/>
  </p:clrMapOvr>
  <p:transition spd="slow">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0" y="0"/>
            <a:ext cx="7772400" cy="1143000"/>
          </a:xfrm>
          <a:noFill/>
          <a:ln/>
        </p:spPr>
        <p:txBody>
          <a:bodyPr lIns="90488" tIns="44450" rIns="90488" bIns="44450"/>
          <a:lstStyle/>
          <a:p>
            <a:r>
              <a:rPr lang="en-US"/>
              <a:t>Example Problem</a:t>
            </a:r>
          </a:p>
        </p:txBody>
      </p:sp>
      <p:sp>
        <p:nvSpPr>
          <p:cNvPr id="147459" name="Line 3"/>
          <p:cNvSpPr>
            <a:spLocks noChangeShapeType="1"/>
          </p:cNvSpPr>
          <p:nvPr/>
        </p:nvSpPr>
        <p:spPr bwMode="auto">
          <a:xfrm>
            <a:off x="7924800" y="838200"/>
            <a:ext cx="0" cy="228600"/>
          </a:xfrm>
          <a:prstGeom prst="line">
            <a:avLst/>
          </a:prstGeom>
          <a:noFill/>
          <a:ln w="12700">
            <a:solidFill>
              <a:schemeClr val="tx1"/>
            </a:solidFill>
            <a:round/>
            <a:headEnd/>
            <a:tailEnd/>
          </a:ln>
          <a:effectLst/>
        </p:spPr>
        <p:txBody>
          <a:bodyPr/>
          <a:lstStyle/>
          <a:p>
            <a:endParaRPr lang="en-US"/>
          </a:p>
        </p:txBody>
      </p:sp>
      <p:sp>
        <p:nvSpPr>
          <p:cNvPr id="147460" name="Line 4"/>
          <p:cNvSpPr>
            <a:spLocks noChangeShapeType="1"/>
          </p:cNvSpPr>
          <p:nvPr/>
        </p:nvSpPr>
        <p:spPr bwMode="auto">
          <a:xfrm>
            <a:off x="7848600" y="914400"/>
            <a:ext cx="228600" cy="0"/>
          </a:xfrm>
          <a:prstGeom prst="line">
            <a:avLst/>
          </a:prstGeom>
          <a:noFill/>
          <a:ln w="12700">
            <a:solidFill>
              <a:schemeClr val="tx1"/>
            </a:solidFill>
            <a:round/>
            <a:headEnd/>
            <a:tailEnd/>
          </a:ln>
          <a:effectLst/>
        </p:spPr>
        <p:txBody>
          <a:bodyPr/>
          <a:lstStyle/>
          <a:p>
            <a:endParaRPr lang="en-US"/>
          </a:p>
        </p:txBody>
      </p:sp>
      <p:sp>
        <p:nvSpPr>
          <p:cNvPr id="147461" name="Rectangle 5"/>
          <p:cNvSpPr>
            <a:spLocks noGrp="1" noChangeArrowheads="1"/>
          </p:cNvSpPr>
          <p:nvPr>
            <p:ph type="body" idx="1"/>
          </p:nvPr>
        </p:nvSpPr>
        <p:spPr>
          <a:xfrm>
            <a:off x="685800" y="1752600"/>
            <a:ext cx="7772400" cy="4114800"/>
          </a:xfrm>
          <a:noFill/>
          <a:ln/>
        </p:spPr>
        <p:txBody>
          <a:bodyPr lIns="90488" tIns="44450" rIns="90488" bIns="44450"/>
          <a:lstStyle/>
          <a:p>
            <a:pPr>
              <a:lnSpc>
                <a:spcPct val="90000"/>
              </a:lnSpc>
              <a:buFontTx/>
              <a:buNone/>
            </a:pPr>
            <a:r>
              <a:rPr lang="en-US" sz="2400"/>
              <a:t>    A rocking chair’s “skids” have a radius</a:t>
            </a:r>
            <a:br>
              <a:rPr lang="en-US" sz="2400"/>
            </a:br>
            <a:r>
              <a:rPr lang="en-US" sz="2400"/>
              <a:t>of curvature of 3ft.  The chair’s initial center of gravity is 2.5ft above the skids.  A box is put on the seat which raises the combined center of gravity to 3ft above the skids. Another box is put on top of the first which raises the combined center of gravity to 3.5ft above the skids.</a:t>
            </a:r>
          </a:p>
          <a:p>
            <a:pPr>
              <a:lnSpc>
                <a:spcPct val="90000"/>
              </a:lnSpc>
            </a:pPr>
            <a:endParaRPr lang="en-US" sz="2400"/>
          </a:p>
          <a:p>
            <a:pPr>
              <a:lnSpc>
                <a:spcPct val="90000"/>
              </a:lnSpc>
              <a:buFont typeface="Wingdings" pitchFamily="2" charset="2"/>
              <a:buChar char="Ø"/>
            </a:pPr>
            <a:r>
              <a:rPr lang="en-US" sz="2400"/>
              <a:t>For each of these conditions, when the chair is tipped 45°, show how the forces of gravity and support are spatially related and predict how the chair will react when released.</a:t>
            </a:r>
          </a:p>
          <a:p>
            <a:pPr>
              <a:lnSpc>
                <a:spcPct val="90000"/>
              </a:lnSpc>
              <a:buFont typeface="Wingdings" pitchFamily="2" charset="2"/>
              <a:buChar char="Ø"/>
            </a:pPr>
            <a:endParaRPr lang="en-US" sz="2400"/>
          </a:p>
          <a:p>
            <a:pPr>
              <a:lnSpc>
                <a:spcPct val="90000"/>
              </a:lnSpc>
              <a:buFont typeface="Wingdings" pitchFamily="2" charset="2"/>
              <a:buChar char="Ø"/>
            </a:pPr>
            <a:r>
              <a:rPr lang="en-US" sz="2400"/>
              <a:t>What point in this scenario is analogous to a ship’s metacenter?</a:t>
            </a:r>
          </a:p>
        </p:txBody>
      </p:sp>
      <p:sp>
        <p:nvSpPr>
          <p:cNvPr id="147462" name="Arc 6"/>
          <p:cNvSpPr>
            <a:spLocks/>
          </p:cNvSpPr>
          <p:nvPr/>
        </p:nvSpPr>
        <p:spPr bwMode="auto">
          <a:xfrm>
            <a:off x="6859588" y="914400"/>
            <a:ext cx="1066800" cy="1066800"/>
          </a:xfrm>
          <a:custGeom>
            <a:avLst/>
            <a:gdLst>
              <a:gd name="G0" fmla="+- 21600 0 0"/>
              <a:gd name="G1" fmla="+- 0 0 0"/>
              <a:gd name="G2" fmla="+- 21600 0 0"/>
              <a:gd name="T0" fmla="*/ 21536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536" y="21599"/>
                </a:moveTo>
                <a:cubicBezTo>
                  <a:pt x="9631" y="21564"/>
                  <a:pt x="0" y="11904"/>
                  <a:pt x="0" y="0"/>
                </a:cubicBezTo>
              </a:path>
              <a:path w="21600" h="21600" stroke="0" extrusionOk="0">
                <a:moveTo>
                  <a:pt x="21536" y="21599"/>
                </a:moveTo>
                <a:cubicBezTo>
                  <a:pt x="9631" y="21564"/>
                  <a:pt x="0" y="11904"/>
                  <a:pt x="0" y="0"/>
                </a:cubicBezTo>
                <a:lnTo>
                  <a:pt x="21600" y="0"/>
                </a:lnTo>
                <a:close/>
              </a:path>
            </a:pathLst>
          </a:custGeom>
          <a:noFill/>
          <a:ln w="12700" cap="rnd">
            <a:solidFill>
              <a:schemeClr val="tx1"/>
            </a:solidFill>
            <a:round/>
            <a:headEnd/>
            <a:tailEnd/>
          </a:ln>
          <a:effectLst/>
        </p:spPr>
        <p:txBody>
          <a:bodyPr/>
          <a:lstStyle/>
          <a:p>
            <a:endParaRPr lang="en-US"/>
          </a:p>
        </p:txBody>
      </p:sp>
      <p:sp>
        <p:nvSpPr>
          <p:cNvPr id="147463" name="Arc 7"/>
          <p:cNvSpPr>
            <a:spLocks/>
          </p:cNvSpPr>
          <p:nvPr/>
        </p:nvSpPr>
        <p:spPr bwMode="auto">
          <a:xfrm>
            <a:off x="7924800" y="914400"/>
            <a:ext cx="1066800" cy="10668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47464" name="Line 8"/>
          <p:cNvSpPr>
            <a:spLocks noChangeShapeType="1"/>
          </p:cNvSpPr>
          <p:nvPr/>
        </p:nvSpPr>
        <p:spPr bwMode="auto">
          <a:xfrm flipH="1">
            <a:off x="7543800" y="914400"/>
            <a:ext cx="381000" cy="9906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47465" name="Rectangle 9"/>
          <p:cNvSpPr>
            <a:spLocks noChangeArrowheads="1"/>
          </p:cNvSpPr>
          <p:nvPr/>
        </p:nvSpPr>
        <p:spPr bwMode="auto">
          <a:xfrm>
            <a:off x="7697788" y="1449388"/>
            <a:ext cx="604837" cy="454025"/>
          </a:xfrm>
          <a:prstGeom prst="rect">
            <a:avLst/>
          </a:prstGeom>
          <a:noFill/>
          <a:ln w="12700">
            <a:noFill/>
            <a:miter lim="800000"/>
            <a:headEnd/>
            <a:tailEnd/>
          </a:ln>
          <a:effectLst/>
        </p:spPr>
        <p:txBody>
          <a:bodyPr wrap="none" lIns="90488" tIns="44450" rIns="90488" bIns="44450">
            <a:spAutoFit/>
          </a:bodyPr>
          <a:lstStyle/>
          <a:p>
            <a:r>
              <a:rPr lang="en-US" sz="1200"/>
              <a:t>Radius</a:t>
            </a:r>
          </a:p>
          <a:p>
            <a:r>
              <a:rPr lang="en-US" sz="1200"/>
              <a:t>=3ft</a:t>
            </a:r>
          </a:p>
        </p:txBody>
      </p:sp>
      <p:sp>
        <p:nvSpPr>
          <p:cNvPr id="147466" name="Line 10"/>
          <p:cNvSpPr>
            <a:spLocks noChangeShapeType="1"/>
          </p:cNvSpPr>
          <p:nvPr/>
        </p:nvSpPr>
        <p:spPr bwMode="auto">
          <a:xfrm flipV="1">
            <a:off x="7391400" y="1143000"/>
            <a:ext cx="0" cy="685800"/>
          </a:xfrm>
          <a:prstGeom prst="line">
            <a:avLst/>
          </a:prstGeom>
          <a:noFill/>
          <a:ln w="25400">
            <a:solidFill>
              <a:schemeClr val="tx1"/>
            </a:solidFill>
            <a:round/>
            <a:headEnd/>
            <a:tailEnd/>
          </a:ln>
          <a:effectLst/>
        </p:spPr>
        <p:txBody>
          <a:bodyPr/>
          <a:lstStyle/>
          <a:p>
            <a:endParaRPr lang="en-US"/>
          </a:p>
        </p:txBody>
      </p:sp>
      <p:sp>
        <p:nvSpPr>
          <p:cNvPr id="147467" name="Line 11"/>
          <p:cNvSpPr>
            <a:spLocks noChangeShapeType="1"/>
          </p:cNvSpPr>
          <p:nvPr/>
        </p:nvSpPr>
        <p:spPr bwMode="auto">
          <a:xfrm flipV="1">
            <a:off x="8458200" y="1143000"/>
            <a:ext cx="0" cy="685800"/>
          </a:xfrm>
          <a:prstGeom prst="line">
            <a:avLst/>
          </a:prstGeom>
          <a:noFill/>
          <a:ln w="25400">
            <a:solidFill>
              <a:schemeClr val="tx1"/>
            </a:solidFill>
            <a:round/>
            <a:headEnd/>
            <a:tailEnd/>
          </a:ln>
          <a:effectLst/>
        </p:spPr>
        <p:txBody>
          <a:bodyPr/>
          <a:lstStyle/>
          <a:p>
            <a:endParaRPr lang="en-US"/>
          </a:p>
        </p:txBody>
      </p:sp>
      <p:sp>
        <p:nvSpPr>
          <p:cNvPr id="147468" name="Line 12"/>
          <p:cNvSpPr>
            <a:spLocks noChangeShapeType="1"/>
          </p:cNvSpPr>
          <p:nvPr/>
        </p:nvSpPr>
        <p:spPr bwMode="auto">
          <a:xfrm flipH="1">
            <a:off x="7391400" y="1143000"/>
            <a:ext cx="1066800" cy="0"/>
          </a:xfrm>
          <a:prstGeom prst="line">
            <a:avLst/>
          </a:prstGeom>
          <a:noFill/>
          <a:ln w="25400">
            <a:solidFill>
              <a:schemeClr val="tx1"/>
            </a:solidFill>
            <a:round/>
            <a:headEnd/>
            <a:tailEnd/>
          </a:ln>
          <a:effectLst/>
        </p:spPr>
        <p:txBody>
          <a:bodyPr/>
          <a:lstStyle/>
          <a:p>
            <a:endParaRPr lang="en-US"/>
          </a:p>
        </p:txBody>
      </p:sp>
      <p:sp>
        <p:nvSpPr>
          <p:cNvPr id="147469" name="Rectangle 13"/>
          <p:cNvSpPr>
            <a:spLocks noChangeArrowheads="1"/>
          </p:cNvSpPr>
          <p:nvPr/>
        </p:nvSpPr>
        <p:spPr bwMode="auto">
          <a:xfrm>
            <a:off x="7543800" y="533400"/>
            <a:ext cx="762000" cy="609600"/>
          </a:xfrm>
          <a:prstGeom prst="rect">
            <a:avLst/>
          </a:prstGeom>
          <a:noFill/>
          <a:ln w="12700">
            <a:solidFill>
              <a:schemeClr val="tx1"/>
            </a:solidFill>
            <a:prstDash val="lgDash"/>
            <a:miter lim="800000"/>
            <a:headEnd/>
            <a:tailEnd/>
          </a:ln>
          <a:effectLst/>
        </p:spPr>
        <p:txBody>
          <a:bodyPr wrap="none" anchor="ctr"/>
          <a:lstStyle/>
          <a:p>
            <a:endParaRPr lang="en-US"/>
          </a:p>
        </p:txBody>
      </p:sp>
      <p:sp>
        <p:nvSpPr>
          <p:cNvPr id="147470" name="Rectangle 14"/>
          <p:cNvSpPr>
            <a:spLocks noChangeArrowheads="1"/>
          </p:cNvSpPr>
          <p:nvPr/>
        </p:nvSpPr>
        <p:spPr bwMode="auto">
          <a:xfrm>
            <a:off x="7696200" y="152400"/>
            <a:ext cx="457200" cy="381000"/>
          </a:xfrm>
          <a:prstGeom prst="rect">
            <a:avLst/>
          </a:prstGeom>
          <a:noFill/>
          <a:ln w="12700">
            <a:solidFill>
              <a:schemeClr val="tx1"/>
            </a:solidFill>
            <a:prstDash val="sysDot"/>
            <a:miter lim="800000"/>
            <a:headEnd/>
            <a:tailEnd/>
          </a:ln>
          <a:effectLst/>
        </p:spPr>
        <p:txBody>
          <a:bodyPr wrap="none" anchor="ctr"/>
          <a:lstStyle/>
          <a:p>
            <a:endParaRPr lang="en-US"/>
          </a:p>
        </p:txBody>
      </p:sp>
      <p:sp>
        <p:nvSpPr>
          <p:cNvPr id="147471" name="Oval 15"/>
          <p:cNvSpPr>
            <a:spLocks noChangeArrowheads="1"/>
          </p:cNvSpPr>
          <p:nvPr/>
        </p:nvSpPr>
        <p:spPr bwMode="auto">
          <a:xfrm>
            <a:off x="7896225" y="6096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7472" name="Oval 16"/>
          <p:cNvSpPr>
            <a:spLocks noChangeArrowheads="1"/>
          </p:cNvSpPr>
          <p:nvPr/>
        </p:nvSpPr>
        <p:spPr bwMode="auto">
          <a:xfrm>
            <a:off x="7896225" y="881063"/>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7473" name="Oval 17"/>
          <p:cNvSpPr>
            <a:spLocks noChangeArrowheads="1"/>
          </p:cNvSpPr>
          <p:nvPr/>
        </p:nvSpPr>
        <p:spPr bwMode="auto">
          <a:xfrm>
            <a:off x="7891463" y="12192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7474" name="Rectangle 18"/>
          <p:cNvSpPr>
            <a:spLocks noChangeArrowheads="1"/>
          </p:cNvSpPr>
          <p:nvPr/>
        </p:nvSpPr>
        <p:spPr bwMode="auto">
          <a:xfrm>
            <a:off x="7926388" y="1144588"/>
            <a:ext cx="366712" cy="301625"/>
          </a:xfrm>
          <a:prstGeom prst="rect">
            <a:avLst/>
          </a:prstGeom>
          <a:noFill/>
          <a:ln w="12700">
            <a:noFill/>
            <a:miter lim="800000"/>
            <a:headEnd/>
            <a:tailEnd/>
          </a:ln>
          <a:effectLst/>
        </p:spPr>
        <p:txBody>
          <a:bodyPr wrap="none" lIns="90488" tIns="44450" rIns="90488" bIns="44450">
            <a:spAutoFit/>
          </a:bodyPr>
          <a:lstStyle/>
          <a:p>
            <a:r>
              <a:rPr lang="en-US" sz="1400"/>
              <a:t>G</a:t>
            </a:r>
            <a:r>
              <a:rPr lang="en-US" sz="1400" baseline="-25000"/>
              <a:t>1</a:t>
            </a:r>
          </a:p>
        </p:txBody>
      </p:sp>
      <p:sp>
        <p:nvSpPr>
          <p:cNvPr id="147475" name="Rectangle 19"/>
          <p:cNvSpPr>
            <a:spLocks noChangeArrowheads="1"/>
          </p:cNvSpPr>
          <p:nvPr/>
        </p:nvSpPr>
        <p:spPr bwMode="auto">
          <a:xfrm>
            <a:off x="7937500" y="839788"/>
            <a:ext cx="366713" cy="301625"/>
          </a:xfrm>
          <a:prstGeom prst="rect">
            <a:avLst/>
          </a:prstGeom>
          <a:noFill/>
          <a:ln w="12700">
            <a:noFill/>
            <a:miter lim="800000"/>
            <a:headEnd/>
            <a:tailEnd/>
          </a:ln>
          <a:effectLst/>
        </p:spPr>
        <p:txBody>
          <a:bodyPr wrap="none" lIns="90488" tIns="44450" rIns="90488" bIns="44450">
            <a:spAutoFit/>
          </a:bodyPr>
          <a:lstStyle/>
          <a:p>
            <a:r>
              <a:rPr lang="en-US" sz="1400"/>
              <a:t>G</a:t>
            </a:r>
            <a:r>
              <a:rPr lang="en-US" sz="1400" baseline="-25000"/>
              <a:t>2</a:t>
            </a:r>
          </a:p>
        </p:txBody>
      </p:sp>
      <p:sp>
        <p:nvSpPr>
          <p:cNvPr id="147476" name="Rectangle 20"/>
          <p:cNvSpPr>
            <a:spLocks noChangeArrowheads="1"/>
          </p:cNvSpPr>
          <p:nvPr/>
        </p:nvSpPr>
        <p:spPr bwMode="auto">
          <a:xfrm>
            <a:off x="7926388" y="458788"/>
            <a:ext cx="366712" cy="301625"/>
          </a:xfrm>
          <a:prstGeom prst="rect">
            <a:avLst/>
          </a:prstGeom>
          <a:noFill/>
          <a:ln w="12700">
            <a:noFill/>
            <a:miter lim="800000"/>
            <a:headEnd/>
            <a:tailEnd/>
          </a:ln>
          <a:effectLst/>
        </p:spPr>
        <p:txBody>
          <a:bodyPr wrap="none" lIns="90488" tIns="44450" rIns="90488" bIns="44450">
            <a:spAutoFit/>
          </a:bodyPr>
          <a:lstStyle/>
          <a:p>
            <a:r>
              <a:rPr lang="en-US" sz="1400"/>
              <a:t>G</a:t>
            </a:r>
            <a:r>
              <a:rPr lang="en-US" sz="1400" baseline="-25000"/>
              <a:t>3</a:t>
            </a:r>
          </a:p>
        </p:txBody>
      </p:sp>
      <p:sp>
        <p:nvSpPr>
          <p:cNvPr id="147477" name="Rectangle 21"/>
          <p:cNvSpPr>
            <a:spLocks noChangeArrowheads="1"/>
          </p:cNvSpPr>
          <p:nvPr/>
        </p:nvSpPr>
        <p:spPr bwMode="auto">
          <a:xfrm>
            <a:off x="6781800" y="838200"/>
            <a:ext cx="381000" cy="838200"/>
          </a:xfrm>
          <a:prstGeom prst="rect">
            <a:avLst/>
          </a:prstGeom>
          <a:solidFill>
            <a:schemeClr val="bg1"/>
          </a:solidFill>
          <a:ln w="12700">
            <a:solidFill>
              <a:schemeClr val="bg1"/>
            </a:solidFill>
            <a:miter lim="800000"/>
            <a:headEnd/>
            <a:tailEnd/>
          </a:ln>
          <a:effectLst/>
        </p:spPr>
        <p:txBody>
          <a:bodyPr wrap="none" anchor="ctr"/>
          <a:lstStyle/>
          <a:p>
            <a:endParaRPr lang="en-US"/>
          </a:p>
        </p:txBody>
      </p:sp>
      <p:sp>
        <p:nvSpPr>
          <p:cNvPr id="147478" name="Rectangle 22"/>
          <p:cNvSpPr>
            <a:spLocks noChangeArrowheads="1"/>
          </p:cNvSpPr>
          <p:nvPr/>
        </p:nvSpPr>
        <p:spPr bwMode="auto">
          <a:xfrm>
            <a:off x="8686800" y="838200"/>
            <a:ext cx="381000" cy="838200"/>
          </a:xfrm>
          <a:prstGeom prst="rect">
            <a:avLst/>
          </a:prstGeom>
          <a:solidFill>
            <a:schemeClr val="bg1"/>
          </a:solidFill>
          <a:ln w="12700">
            <a:solidFill>
              <a:schemeClr val="bg1"/>
            </a:solidFill>
            <a:miter lim="800000"/>
            <a:headEnd/>
            <a:tailEnd/>
          </a:ln>
          <a:effectLst/>
        </p:spPr>
        <p:txBody>
          <a:bodyPr wrap="none" anchor="ctr"/>
          <a:lstStyle/>
          <a:p>
            <a:endParaRPr lang="en-US"/>
          </a:p>
        </p:txBody>
      </p:sp>
    </p:spTree>
  </p:cSld>
  <p:clrMapOvr>
    <a:masterClrMapping/>
  </p:clrMapOvr>
  <p:transition spd="slow">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685800" y="-304800"/>
            <a:ext cx="7772400" cy="1143000"/>
          </a:xfrm>
          <a:noFill/>
          <a:ln/>
        </p:spPr>
        <p:txBody>
          <a:bodyPr lIns="90488" tIns="44450" rIns="90488" bIns="44450"/>
          <a:lstStyle/>
          <a:p>
            <a:r>
              <a:rPr lang="en-US"/>
              <a:t>Example Answer</a:t>
            </a:r>
          </a:p>
        </p:txBody>
      </p:sp>
      <p:sp>
        <p:nvSpPr>
          <p:cNvPr id="149507" name="Rectangle 3"/>
          <p:cNvSpPr>
            <a:spLocks noGrp="1" noChangeArrowheads="1"/>
          </p:cNvSpPr>
          <p:nvPr>
            <p:ph type="body" idx="1"/>
          </p:nvPr>
        </p:nvSpPr>
        <p:spPr>
          <a:xfrm>
            <a:off x="1981200" y="762000"/>
            <a:ext cx="7086600" cy="4114800"/>
          </a:xfrm>
          <a:noFill/>
          <a:ln/>
        </p:spPr>
        <p:txBody>
          <a:bodyPr lIns="90488" tIns="44450" rIns="90488" bIns="44450"/>
          <a:lstStyle/>
          <a:p>
            <a:pPr>
              <a:buFontTx/>
              <a:buNone/>
            </a:pPr>
            <a:r>
              <a:rPr lang="en-US" sz="2800"/>
              <a:t>G</a:t>
            </a:r>
            <a:r>
              <a:rPr lang="en-US" sz="2800" baseline="-25000"/>
              <a:t>1</a:t>
            </a:r>
            <a:r>
              <a:rPr lang="en-US" sz="2800"/>
              <a:t>: Support is outboard center of gravity creating a couple which returns the chair upright.</a:t>
            </a:r>
          </a:p>
          <a:p>
            <a:pPr>
              <a:buFontTx/>
              <a:buNone/>
            </a:pPr>
            <a:endParaRPr lang="en-US" sz="2800"/>
          </a:p>
          <a:p>
            <a:pPr>
              <a:buFontTx/>
              <a:buNone/>
            </a:pPr>
            <a:r>
              <a:rPr lang="en-US" sz="2800"/>
              <a:t>G</a:t>
            </a:r>
            <a:r>
              <a:rPr lang="en-US" sz="2800" baseline="-25000"/>
              <a:t>2</a:t>
            </a:r>
            <a:r>
              <a:rPr lang="en-US" sz="2800"/>
              <a:t>: Support is aligned with center of gravity eliminating any couple.  The chair maintains position.</a:t>
            </a:r>
          </a:p>
          <a:p>
            <a:pPr>
              <a:buFontTx/>
              <a:buNone/>
            </a:pPr>
            <a:endParaRPr lang="en-US" sz="2800"/>
          </a:p>
          <a:p>
            <a:pPr>
              <a:buFontTx/>
              <a:buNone/>
            </a:pPr>
            <a:r>
              <a:rPr lang="en-US" sz="2800"/>
              <a:t>G</a:t>
            </a:r>
            <a:r>
              <a:rPr lang="en-US" sz="2800" baseline="-25000"/>
              <a:t>3</a:t>
            </a:r>
            <a:r>
              <a:rPr lang="en-US" sz="2800"/>
              <a:t>: Support is inboard center of gravity creating a couple which tips the chair over.</a:t>
            </a:r>
          </a:p>
          <a:p>
            <a:pPr>
              <a:buFontTx/>
              <a:buNone/>
            </a:pPr>
            <a:endParaRPr lang="en-US" sz="2800"/>
          </a:p>
          <a:p>
            <a:pPr>
              <a:buFontTx/>
              <a:buNone/>
            </a:pPr>
            <a:r>
              <a:rPr lang="en-US" sz="2800"/>
              <a:t>The center of curvature of the rocking chair’s “skids” correspond to a ship’s metacenter.</a:t>
            </a:r>
          </a:p>
        </p:txBody>
      </p:sp>
      <p:sp>
        <p:nvSpPr>
          <p:cNvPr id="149508" name="Arc 4"/>
          <p:cNvSpPr>
            <a:spLocks/>
          </p:cNvSpPr>
          <p:nvPr/>
        </p:nvSpPr>
        <p:spPr bwMode="auto">
          <a:xfrm>
            <a:off x="152400" y="1295400"/>
            <a:ext cx="1066800" cy="10668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49509" name="Oval 5"/>
          <p:cNvSpPr>
            <a:spLocks noChangeArrowheads="1"/>
          </p:cNvSpPr>
          <p:nvPr/>
        </p:nvSpPr>
        <p:spPr bwMode="auto">
          <a:xfrm>
            <a:off x="228600" y="49530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9510" name="Oval 6"/>
          <p:cNvSpPr>
            <a:spLocks noChangeArrowheads="1"/>
          </p:cNvSpPr>
          <p:nvPr/>
        </p:nvSpPr>
        <p:spPr bwMode="auto">
          <a:xfrm>
            <a:off x="338138" y="3095625"/>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9511" name="Oval 7"/>
          <p:cNvSpPr>
            <a:spLocks noChangeArrowheads="1"/>
          </p:cNvSpPr>
          <p:nvPr/>
        </p:nvSpPr>
        <p:spPr bwMode="auto">
          <a:xfrm>
            <a:off x="533400" y="16764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49512" name="Rectangle 8"/>
          <p:cNvSpPr>
            <a:spLocks noChangeArrowheads="1"/>
          </p:cNvSpPr>
          <p:nvPr/>
        </p:nvSpPr>
        <p:spPr bwMode="auto">
          <a:xfrm>
            <a:off x="611188" y="1449388"/>
            <a:ext cx="366712" cy="301625"/>
          </a:xfrm>
          <a:prstGeom prst="rect">
            <a:avLst/>
          </a:prstGeom>
          <a:noFill/>
          <a:ln w="12700">
            <a:noFill/>
            <a:miter lim="800000"/>
            <a:headEnd/>
            <a:tailEnd/>
          </a:ln>
          <a:effectLst/>
        </p:spPr>
        <p:txBody>
          <a:bodyPr wrap="none" lIns="90488" tIns="44450" rIns="90488" bIns="44450">
            <a:spAutoFit/>
          </a:bodyPr>
          <a:lstStyle/>
          <a:p>
            <a:r>
              <a:rPr lang="en-US" sz="1400"/>
              <a:t>G</a:t>
            </a:r>
            <a:r>
              <a:rPr lang="en-US" sz="1400" baseline="-25000"/>
              <a:t>1</a:t>
            </a:r>
          </a:p>
        </p:txBody>
      </p:sp>
      <p:sp>
        <p:nvSpPr>
          <p:cNvPr id="149513" name="Line 9"/>
          <p:cNvSpPr>
            <a:spLocks noChangeShapeType="1"/>
          </p:cNvSpPr>
          <p:nvPr/>
        </p:nvSpPr>
        <p:spPr bwMode="auto">
          <a:xfrm>
            <a:off x="152400" y="1905000"/>
            <a:ext cx="381000" cy="381000"/>
          </a:xfrm>
          <a:prstGeom prst="line">
            <a:avLst/>
          </a:prstGeom>
          <a:noFill/>
          <a:ln w="25400">
            <a:solidFill>
              <a:schemeClr val="tx1"/>
            </a:solidFill>
            <a:round/>
            <a:headEnd/>
            <a:tailEnd/>
          </a:ln>
          <a:effectLst/>
        </p:spPr>
        <p:txBody>
          <a:bodyPr/>
          <a:lstStyle/>
          <a:p>
            <a:endParaRPr lang="en-US"/>
          </a:p>
        </p:txBody>
      </p:sp>
      <p:sp>
        <p:nvSpPr>
          <p:cNvPr id="149514" name="Line 10"/>
          <p:cNvSpPr>
            <a:spLocks noChangeShapeType="1"/>
          </p:cNvSpPr>
          <p:nvPr/>
        </p:nvSpPr>
        <p:spPr bwMode="auto">
          <a:xfrm>
            <a:off x="762000" y="1295400"/>
            <a:ext cx="381000" cy="381000"/>
          </a:xfrm>
          <a:prstGeom prst="line">
            <a:avLst/>
          </a:prstGeom>
          <a:noFill/>
          <a:ln w="25400">
            <a:solidFill>
              <a:schemeClr val="tx1"/>
            </a:solidFill>
            <a:round/>
            <a:headEnd/>
            <a:tailEnd/>
          </a:ln>
          <a:effectLst/>
        </p:spPr>
        <p:txBody>
          <a:bodyPr/>
          <a:lstStyle/>
          <a:p>
            <a:endParaRPr lang="en-US"/>
          </a:p>
        </p:txBody>
      </p:sp>
      <p:sp>
        <p:nvSpPr>
          <p:cNvPr id="149515" name="Line 11"/>
          <p:cNvSpPr>
            <a:spLocks noChangeShapeType="1"/>
          </p:cNvSpPr>
          <p:nvPr/>
        </p:nvSpPr>
        <p:spPr bwMode="auto">
          <a:xfrm flipH="1">
            <a:off x="152400" y="1295400"/>
            <a:ext cx="609600" cy="609600"/>
          </a:xfrm>
          <a:prstGeom prst="line">
            <a:avLst/>
          </a:prstGeom>
          <a:noFill/>
          <a:ln w="25400">
            <a:solidFill>
              <a:schemeClr val="tx1"/>
            </a:solidFill>
            <a:round/>
            <a:headEnd/>
            <a:tailEnd/>
          </a:ln>
          <a:effectLst/>
        </p:spPr>
        <p:txBody>
          <a:bodyPr/>
          <a:lstStyle/>
          <a:p>
            <a:endParaRPr lang="en-US"/>
          </a:p>
        </p:txBody>
      </p:sp>
      <p:sp>
        <p:nvSpPr>
          <p:cNvPr id="149516" name="Arc 12"/>
          <p:cNvSpPr>
            <a:spLocks/>
          </p:cNvSpPr>
          <p:nvPr/>
        </p:nvSpPr>
        <p:spPr bwMode="auto">
          <a:xfrm>
            <a:off x="381000" y="3124200"/>
            <a:ext cx="1066800" cy="10668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49517" name="Rectangle 13"/>
          <p:cNvSpPr>
            <a:spLocks noChangeArrowheads="1"/>
          </p:cNvSpPr>
          <p:nvPr/>
        </p:nvSpPr>
        <p:spPr bwMode="auto">
          <a:xfrm>
            <a:off x="458788" y="2973388"/>
            <a:ext cx="366712" cy="301625"/>
          </a:xfrm>
          <a:prstGeom prst="rect">
            <a:avLst/>
          </a:prstGeom>
          <a:noFill/>
          <a:ln w="12700">
            <a:noFill/>
            <a:miter lim="800000"/>
            <a:headEnd/>
            <a:tailEnd/>
          </a:ln>
          <a:effectLst/>
        </p:spPr>
        <p:txBody>
          <a:bodyPr wrap="none" lIns="90488" tIns="44450" rIns="90488" bIns="44450">
            <a:spAutoFit/>
          </a:bodyPr>
          <a:lstStyle/>
          <a:p>
            <a:r>
              <a:rPr lang="en-US" sz="1400"/>
              <a:t>G</a:t>
            </a:r>
            <a:r>
              <a:rPr lang="en-US" sz="1400" baseline="-25000"/>
              <a:t>2</a:t>
            </a:r>
          </a:p>
        </p:txBody>
      </p:sp>
      <p:sp>
        <p:nvSpPr>
          <p:cNvPr id="149518" name="Line 14"/>
          <p:cNvSpPr>
            <a:spLocks noChangeShapeType="1"/>
          </p:cNvSpPr>
          <p:nvPr/>
        </p:nvSpPr>
        <p:spPr bwMode="auto">
          <a:xfrm>
            <a:off x="381000" y="3733800"/>
            <a:ext cx="381000" cy="381000"/>
          </a:xfrm>
          <a:prstGeom prst="line">
            <a:avLst/>
          </a:prstGeom>
          <a:noFill/>
          <a:ln w="25400">
            <a:solidFill>
              <a:schemeClr val="tx1"/>
            </a:solidFill>
            <a:round/>
            <a:headEnd/>
            <a:tailEnd/>
          </a:ln>
          <a:effectLst/>
        </p:spPr>
        <p:txBody>
          <a:bodyPr/>
          <a:lstStyle/>
          <a:p>
            <a:endParaRPr lang="en-US"/>
          </a:p>
        </p:txBody>
      </p:sp>
      <p:sp>
        <p:nvSpPr>
          <p:cNvPr id="149519" name="Line 15"/>
          <p:cNvSpPr>
            <a:spLocks noChangeShapeType="1"/>
          </p:cNvSpPr>
          <p:nvPr/>
        </p:nvSpPr>
        <p:spPr bwMode="auto">
          <a:xfrm>
            <a:off x="990600" y="3124200"/>
            <a:ext cx="381000" cy="381000"/>
          </a:xfrm>
          <a:prstGeom prst="line">
            <a:avLst/>
          </a:prstGeom>
          <a:noFill/>
          <a:ln w="25400">
            <a:solidFill>
              <a:schemeClr val="tx1"/>
            </a:solidFill>
            <a:round/>
            <a:headEnd/>
            <a:tailEnd/>
          </a:ln>
          <a:effectLst/>
        </p:spPr>
        <p:txBody>
          <a:bodyPr/>
          <a:lstStyle/>
          <a:p>
            <a:endParaRPr lang="en-US"/>
          </a:p>
        </p:txBody>
      </p:sp>
      <p:sp>
        <p:nvSpPr>
          <p:cNvPr id="149520" name="Line 16"/>
          <p:cNvSpPr>
            <a:spLocks noChangeShapeType="1"/>
          </p:cNvSpPr>
          <p:nvPr/>
        </p:nvSpPr>
        <p:spPr bwMode="auto">
          <a:xfrm flipH="1">
            <a:off x="381000" y="3124200"/>
            <a:ext cx="609600" cy="609600"/>
          </a:xfrm>
          <a:prstGeom prst="line">
            <a:avLst/>
          </a:prstGeom>
          <a:noFill/>
          <a:ln w="25400">
            <a:solidFill>
              <a:schemeClr val="tx1"/>
            </a:solidFill>
            <a:round/>
            <a:headEnd/>
            <a:tailEnd/>
          </a:ln>
          <a:effectLst/>
        </p:spPr>
        <p:txBody>
          <a:bodyPr/>
          <a:lstStyle/>
          <a:p>
            <a:endParaRPr lang="en-US"/>
          </a:p>
        </p:txBody>
      </p:sp>
      <p:sp>
        <p:nvSpPr>
          <p:cNvPr id="149521" name="Line 17"/>
          <p:cNvSpPr>
            <a:spLocks noChangeShapeType="1"/>
          </p:cNvSpPr>
          <p:nvPr/>
        </p:nvSpPr>
        <p:spPr bwMode="auto">
          <a:xfrm flipH="1" flipV="1">
            <a:off x="533400" y="2819400"/>
            <a:ext cx="381000" cy="381000"/>
          </a:xfrm>
          <a:prstGeom prst="line">
            <a:avLst/>
          </a:prstGeom>
          <a:noFill/>
          <a:ln w="12700">
            <a:solidFill>
              <a:schemeClr val="tx1"/>
            </a:solidFill>
            <a:prstDash val="lgDash"/>
            <a:round/>
            <a:headEnd/>
            <a:tailEnd/>
          </a:ln>
          <a:effectLst/>
        </p:spPr>
        <p:txBody>
          <a:bodyPr/>
          <a:lstStyle/>
          <a:p>
            <a:endParaRPr lang="en-US"/>
          </a:p>
        </p:txBody>
      </p:sp>
      <p:sp>
        <p:nvSpPr>
          <p:cNvPr id="149522" name="Line 18"/>
          <p:cNvSpPr>
            <a:spLocks noChangeShapeType="1"/>
          </p:cNvSpPr>
          <p:nvPr/>
        </p:nvSpPr>
        <p:spPr bwMode="auto">
          <a:xfrm flipH="1" flipV="1">
            <a:off x="76200" y="3276600"/>
            <a:ext cx="381000" cy="381000"/>
          </a:xfrm>
          <a:prstGeom prst="line">
            <a:avLst/>
          </a:prstGeom>
          <a:noFill/>
          <a:ln w="12700">
            <a:solidFill>
              <a:schemeClr val="tx1"/>
            </a:solidFill>
            <a:prstDash val="lgDash"/>
            <a:round/>
            <a:headEnd/>
            <a:tailEnd/>
          </a:ln>
          <a:effectLst/>
        </p:spPr>
        <p:txBody>
          <a:bodyPr/>
          <a:lstStyle/>
          <a:p>
            <a:endParaRPr lang="en-US"/>
          </a:p>
        </p:txBody>
      </p:sp>
      <p:sp>
        <p:nvSpPr>
          <p:cNvPr id="149523" name="Line 19"/>
          <p:cNvSpPr>
            <a:spLocks noChangeShapeType="1"/>
          </p:cNvSpPr>
          <p:nvPr/>
        </p:nvSpPr>
        <p:spPr bwMode="auto">
          <a:xfrm flipH="1">
            <a:off x="76200" y="2819400"/>
            <a:ext cx="457200" cy="457200"/>
          </a:xfrm>
          <a:prstGeom prst="line">
            <a:avLst/>
          </a:prstGeom>
          <a:noFill/>
          <a:ln w="12700">
            <a:solidFill>
              <a:schemeClr val="tx1"/>
            </a:solidFill>
            <a:prstDash val="lgDash"/>
            <a:round/>
            <a:headEnd/>
            <a:tailEnd/>
          </a:ln>
          <a:effectLst/>
        </p:spPr>
        <p:txBody>
          <a:bodyPr/>
          <a:lstStyle/>
          <a:p>
            <a:endParaRPr lang="en-US"/>
          </a:p>
        </p:txBody>
      </p:sp>
      <p:sp>
        <p:nvSpPr>
          <p:cNvPr id="149524" name="Arc 20"/>
          <p:cNvSpPr>
            <a:spLocks/>
          </p:cNvSpPr>
          <p:nvPr/>
        </p:nvSpPr>
        <p:spPr bwMode="auto">
          <a:xfrm>
            <a:off x="533400" y="5257800"/>
            <a:ext cx="1066800" cy="10668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a:tailEnd/>
          </a:ln>
          <a:effectLst/>
        </p:spPr>
        <p:txBody>
          <a:bodyPr/>
          <a:lstStyle/>
          <a:p>
            <a:endParaRPr lang="en-US"/>
          </a:p>
        </p:txBody>
      </p:sp>
      <p:sp>
        <p:nvSpPr>
          <p:cNvPr id="149525" name="Rectangle 21"/>
          <p:cNvSpPr>
            <a:spLocks noChangeArrowheads="1"/>
          </p:cNvSpPr>
          <p:nvPr/>
        </p:nvSpPr>
        <p:spPr bwMode="auto">
          <a:xfrm>
            <a:off x="317500" y="4878388"/>
            <a:ext cx="366713" cy="301625"/>
          </a:xfrm>
          <a:prstGeom prst="rect">
            <a:avLst/>
          </a:prstGeom>
          <a:noFill/>
          <a:ln w="12700">
            <a:noFill/>
            <a:miter lim="800000"/>
            <a:headEnd/>
            <a:tailEnd/>
          </a:ln>
          <a:effectLst/>
        </p:spPr>
        <p:txBody>
          <a:bodyPr wrap="none" lIns="90488" tIns="44450" rIns="90488" bIns="44450">
            <a:spAutoFit/>
          </a:bodyPr>
          <a:lstStyle/>
          <a:p>
            <a:r>
              <a:rPr lang="en-US" sz="1400"/>
              <a:t>G</a:t>
            </a:r>
            <a:r>
              <a:rPr lang="en-US" sz="1400" baseline="-25000"/>
              <a:t>3</a:t>
            </a:r>
          </a:p>
        </p:txBody>
      </p:sp>
      <p:sp>
        <p:nvSpPr>
          <p:cNvPr id="149526" name="Line 22"/>
          <p:cNvSpPr>
            <a:spLocks noChangeShapeType="1"/>
          </p:cNvSpPr>
          <p:nvPr/>
        </p:nvSpPr>
        <p:spPr bwMode="auto">
          <a:xfrm>
            <a:off x="533400" y="5867400"/>
            <a:ext cx="381000" cy="381000"/>
          </a:xfrm>
          <a:prstGeom prst="line">
            <a:avLst/>
          </a:prstGeom>
          <a:noFill/>
          <a:ln w="25400">
            <a:solidFill>
              <a:schemeClr val="tx1"/>
            </a:solidFill>
            <a:round/>
            <a:headEnd/>
            <a:tailEnd/>
          </a:ln>
          <a:effectLst/>
        </p:spPr>
        <p:txBody>
          <a:bodyPr/>
          <a:lstStyle/>
          <a:p>
            <a:endParaRPr lang="en-US"/>
          </a:p>
        </p:txBody>
      </p:sp>
      <p:sp>
        <p:nvSpPr>
          <p:cNvPr id="149527" name="Line 23"/>
          <p:cNvSpPr>
            <a:spLocks noChangeShapeType="1"/>
          </p:cNvSpPr>
          <p:nvPr/>
        </p:nvSpPr>
        <p:spPr bwMode="auto">
          <a:xfrm>
            <a:off x="1143000" y="5257800"/>
            <a:ext cx="381000" cy="381000"/>
          </a:xfrm>
          <a:prstGeom prst="line">
            <a:avLst/>
          </a:prstGeom>
          <a:noFill/>
          <a:ln w="25400">
            <a:solidFill>
              <a:schemeClr val="tx1"/>
            </a:solidFill>
            <a:round/>
            <a:headEnd/>
            <a:tailEnd/>
          </a:ln>
          <a:effectLst/>
        </p:spPr>
        <p:txBody>
          <a:bodyPr/>
          <a:lstStyle/>
          <a:p>
            <a:endParaRPr lang="en-US"/>
          </a:p>
        </p:txBody>
      </p:sp>
      <p:sp>
        <p:nvSpPr>
          <p:cNvPr id="149528" name="Line 24"/>
          <p:cNvSpPr>
            <a:spLocks noChangeShapeType="1"/>
          </p:cNvSpPr>
          <p:nvPr/>
        </p:nvSpPr>
        <p:spPr bwMode="auto">
          <a:xfrm flipH="1">
            <a:off x="533400" y="5257800"/>
            <a:ext cx="609600" cy="609600"/>
          </a:xfrm>
          <a:prstGeom prst="line">
            <a:avLst/>
          </a:prstGeom>
          <a:noFill/>
          <a:ln w="25400">
            <a:solidFill>
              <a:schemeClr val="tx1"/>
            </a:solidFill>
            <a:round/>
            <a:headEnd/>
            <a:tailEnd/>
          </a:ln>
          <a:effectLst/>
        </p:spPr>
        <p:txBody>
          <a:bodyPr/>
          <a:lstStyle/>
          <a:p>
            <a:endParaRPr lang="en-US"/>
          </a:p>
        </p:txBody>
      </p:sp>
      <p:sp>
        <p:nvSpPr>
          <p:cNvPr id="149529" name="Line 25"/>
          <p:cNvSpPr>
            <a:spLocks noChangeShapeType="1"/>
          </p:cNvSpPr>
          <p:nvPr/>
        </p:nvSpPr>
        <p:spPr bwMode="auto">
          <a:xfrm flipH="1" flipV="1">
            <a:off x="685800" y="4953000"/>
            <a:ext cx="381000" cy="381000"/>
          </a:xfrm>
          <a:prstGeom prst="line">
            <a:avLst/>
          </a:prstGeom>
          <a:noFill/>
          <a:ln w="12700">
            <a:solidFill>
              <a:schemeClr val="tx1"/>
            </a:solidFill>
            <a:prstDash val="lgDash"/>
            <a:round/>
            <a:headEnd/>
            <a:tailEnd/>
          </a:ln>
          <a:effectLst/>
        </p:spPr>
        <p:txBody>
          <a:bodyPr/>
          <a:lstStyle/>
          <a:p>
            <a:endParaRPr lang="en-US"/>
          </a:p>
        </p:txBody>
      </p:sp>
      <p:sp>
        <p:nvSpPr>
          <p:cNvPr id="149530" name="Line 26"/>
          <p:cNvSpPr>
            <a:spLocks noChangeShapeType="1"/>
          </p:cNvSpPr>
          <p:nvPr/>
        </p:nvSpPr>
        <p:spPr bwMode="auto">
          <a:xfrm flipH="1" flipV="1">
            <a:off x="228600" y="5410200"/>
            <a:ext cx="381000" cy="381000"/>
          </a:xfrm>
          <a:prstGeom prst="line">
            <a:avLst/>
          </a:prstGeom>
          <a:noFill/>
          <a:ln w="12700">
            <a:solidFill>
              <a:schemeClr val="tx1"/>
            </a:solidFill>
            <a:prstDash val="lgDash"/>
            <a:round/>
            <a:headEnd/>
            <a:tailEnd/>
          </a:ln>
          <a:effectLst/>
        </p:spPr>
        <p:txBody>
          <a:bodyPr/>
          <a:lstStyle/>
          <a:p>
            <a:endParaRPr lang="en-US"/>
          </a:p>
        </p:txBody>
      </p:sp>
      <p:sp>
        <p:nvSpPr>
          <p:cNvPr id="149531" name="Line 27"/>
          <p:cNvSpPr>
            <a:spLocks noChangeShapeType="1"/>
          </p:cNvSpPr>
          <p:nvPr/>
        </p:nvSpPr>
        <p:spPr bwMode="auto">
          <a:xfrm flipH="1">
            <a:off x="228600" y="4953000"/>
            <a:ext cx="457200" cy="457200"/>
          </a:xfrm>
          <a:prstGeom prst="line">
            <a:avLst/>
          </a:prstGeom>
          <a:noFill/>
          <a:ln w="12700">
            <a:solidFill>
              <a:schemeClr val="tx1"/>
            </a:solidFill>
            <a:prstDash val="lgDash"/>
            <a:round/>
            <a:headEnd/>
            <a:tailEnd/>
          </a:ln>
          <a:effectLst/>
        </p:spPr>
        <p:txBody>
          <a:bodyPr/>
          <a:lstStyle/>
          <a:p>
            <a:endParaRPr lang="en-US"/>
          </a:p>
        </p:txBody>
      </p:sp>
      <p:sp>
        <p:nvSpPr>
          <p:cNvPr id="149532" name="Line 28"/>
          <p:cNvSpPr>
            <a:spLocks noChangeShapeType="1"/>
          </p:cNvSpPr>
          <p:nvPr/>
        </p:nvSpPr>
        <p:spPr bwMode="auto">
          <a:xfrm flipH="1" flipV="1">
            <a:off x="381000" y="4800600"/>
            <a:ext cx="228600" cy="228600"/>
          </a:xfrm>
          <a:prstGeom prst="line">
            <a:avLst/>
          </a:prstGeom>
          <a:noFill/>
          <a:ln w="12700">
            <a:solidFill>
              <a:schemeClr val="tx1"/>
            </a:solidFill>
            <a:prstDash val="lgDash"/>
            <a:round/>
            <a:headEnd/>
            <a:tailEnd/>
          </a:ln>
          <a:effectLst/>
        </p:spPr>
        <p:txBody>
          <a:bodyPr/>
          <a:lstStyle/>
          <a:p>
            <a:endParaRPr lang="en-US"/>
          </a:p>
        </p:txBody>
      </p:sp>
      <p:sp>
        <p:nvSpPr>
          <p:cNvPr id="149533" name="Line 29"/>
          <p:cNvSpPr>
            <a:spLocks noChangeShapeType="1"/>
          </p:cNvSpPr>
          <p:nvPr/>
        </p:nvSpPr>
        <p:spPr bwMode="auto">
          <a:xfrm flipH="1" flipV="1">
            <a:off x="76200" y="5105400"/>
            <a:ext cx="228600" cy="228600"/>
          </a:xfrm>
          <a:prstGeom prst="line">
            <a:avLst/>
          </a:prstGeom>
          <a:noFill/>
          <a:ln w="12700">
            <a:solidFill>
              <a:schemeClr val="tx1"/>
            </a:solidFill>
            <a:prstDash val="lgDash"/>
            <a:round/>
            <a:headEnd/>
            <a:tailEnd/>
          </a:ln>
          <a:effectLst/>
        </p:spPr>
        <p:txBody>
          <a:bodyPr/>
          <a:lstStyle/>
          <a:p>
            <a:endParaRPr lang="en-US"/>
          </a:p>
        </p:txBody>
      </p:sp>
      <p:sp>
        <p:nvSpPr>
          <p:cNvPr id="149534" name="Line 30"/>
          <p:cNvSpPr>
            <a:spLocks noChangeShapeType="1"/>
          </p:cNvSpPr>
          <p:nvPr/>
        </p:nvSpPr>
        <p:spPr bwMode="auto">
          <a:xfrm flipH="1">
            <a:off x="152400" y="4876800"/>
            <a:ext cx="228600" cy="228600"/>
          </a:xfrm>
          <a:prstGeom prst="line">
            <a:avLst/>
          </a:prstGeom>
          <a:noFill/>
          <a:ln w="12700">
            <a:solidFill>
              <a:schemeClr val="tx1"/>
            </a:solidFill>
            <a:prstDash val="sysDot"/>
            <a:round/>
            <a:headEnd/>
            <a:tailEnd/>
          </a:ln>
          <a:effectLst/>
        </p:spPr>
        <p:txBody>
          <a:bodyPr/>
          <a:lstStyle/>
          <a:p>
            <a:endParaRPr lang="en-US"/>
          </a:p>
        </p:txBody>
      </p:sp>
      <p:sp>
        <p:nvSpPr>
          <p:cNvPr id="149535" name="Line 31"/>
          <p:cNvSpPr>
            <a:spLocks noChangeShapeType="1"/>
          </p:cNvSpPr>
          <p:nvPr/>
        </p:nvSpPr>
        <p:spPr bwMode="auto">
          <a:xfrm>
            <a:off x="566738" y="12192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49536" name="Line 32"/>
          <p:cNvSpPr>
            <a:spLocks noChangeShapeType="1"/>
          </p:cNvSpPr>
          <p:nvPr/>
        </p:nvSpPr>
        <p:spPr bwMode="auto">
          <a:xfrm flipV="1">
            <a:off x="152400" y="23622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49537" name="Line 33"/>
          <p:cNvSpPr>
            <a:spLocks noChangeShapeType="1"/>
          </p:cNvSpPr>
          <p:nvPr/>
        </p:nvSpPr>
        <p:spPr bwMode="auto">
          <a:xfrm flipV="1">
            <a:off x="381000" y="41910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49538" name="Line 34"/>
          <p:cNvSpPr>
            <a:spLocks noChangeShapeType="1"/>
          </p:cNvSpPr>
          <p:nvPr/>
        </p:nvSpPr>
        <p:spPr bwMode="auto">
          <a:xfrm flipV="1">
            <a:off x="533400" y="63246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49539" name="Line 35"/>
          <p:cNvSpPr>
            <a:spLocks noChangeShapeType="1"/>
          </p:cNvSpPr>
          <p:nvPr/>
        </p:nvSpPr>
        <p:spPr bwMode="auto">
          <a:xfrm>
            <a:off x="381000" y="26670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49540" name="Line 36"/>
          <p:cNvSpPr>
            <a:spLocks noChangeShapeType="1"/>
          </p:cNvSpPr>
          <p:nvPr/>
        </p:nvSpPr>
        <p:spPr bwMode="auto">
          <a:xfrm>
            <a:off x="257175" y="44958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49541" name="Line 37"/>
          <p:cNvSpPr>
            <a:spLocks noChangeShapeType="1"/>
          </p:cNvSpPr>
          <p:nvPr/>
        </p:nvSpPr>
        <p:spPr bwMode="auto">
          <a:xfrm flipV="1">
            <a:off x="381000" y="3124200"/>
            <a:ext cx="0" cy="1066800"/>
          </a:xfrm>
          <a:prstGeom prst="line">
            <a:avLst/>
          </a:prstGeom>
          <a:noFill/>
          <a:ln w="12700">
            <a:solidFill>
              <a:schemeClr val="tx1"/>
            </a:solidFill>
            <a:prstDash val="dashDot"/>
            <a:round/>
            <a:headEnd/>
            <a:tailEnd/>
          </a:ln>
          <a:effectLst/>
        </p:spPr>
        <p:txBody>
          <a:bodyPr/>
          <a:lstStyle/>
          <a:p>
            <a:endParaRPr lang="en-US"/>
          </a:p>
        </p:txBody>
      </p:sp>
      <p:sp>
        <p:nvSpPr>
          <p:cNvPr id="149542" name="Line 38"/>
          <p:cNvSpPr>
            <a:spLocks noChangeShapeType="1"/>
          </p:cNvSpPr>
          <p:nvPr/>
        </p:nvSpPr>
        <p:spPr bwMode="auto">
          <a:xfrm>
            <a:off x="381000" y="3124200"/>
            <a:ext cx="1066800" cy="0"/>
          </a:xfrm>
          <a:prstGeom prst="line">
            <a:avLst/>
          </a:prstGeom>
          <a:noFill/>
          <a:ln w="12700">
            <a:solidFill>
              <a:schemeClr val="tx1"/>
            </a:solidFill>
            <a:prstDash val="dashDot"/>
            <a:round/>
            <a:headEnd/>
            <a:tailEnd/>
          </a:ln>
          <a:effectLst/>
        </p:spPr>
        <p:txBody>
          <a:bodyPr/>
          <a:lstStyle/>
          <a:p>
            <a:endParaRPr lang="en-US"/>
          </a:p>
        </p:txBody>
      </p:sp>
      <p:sp>
        <p:nvSpPr>
          <p:cNvPr id="149543" name="Line 39"/>
          <p:cNvSpPr>
            <a:spLocks noChangeShapeType="1"/>
          </p:cNvSpPr>
          <p:nvPr/>
        </p:nvSpPr>
        <p:spPr bwMode="auto">
          <a:xfrm>
            <a:off x="152400" y="1295400"/>
            <a:ext cx="1066800" cy="0"/>
          </a:xfrm>
          <a:prstGeom prst="line">
            <a:avLst/>
          </a:prstGeom>
          <a:noFill/>
          <a:ln w="12700">
            <a:solidFill>
              <a:schemeClr val="tx1"/>
            </a:solidFill>
            <a:prstDash val="dashDot"/>
            <a:round/>
            <a:headEnd/>
            <a:tailEnd/>
          </a:ln>
          <a:effectLst/>
        </p:spPr>
        <p:txBody>
          <a:bodyPr/>
          <a:lstStyle/>
          <a:p>
            <a:endParaRPr lang="en-US"/>
          </a:p>
        </p:txBody>
      </p:sp>
      <p:sp>
        <p:nvSpPr>
          <p:cNvPr id="149544" name="Line 40"/>
          <p:cNvSpPr>
            <a:spLocks noChangeShapeType="1"/>
          </p:cNvSpPr>
          <p:nvPr/>
        </p:nvSpPr>
        <p:spPr bwMode="auto">
          <a:xfrm>
            <a:off x="533400" y="5257800"/>
            <a:ext cx="1066800" cy="0"/>
          </a:xfrm>
          <a:prstGeom prst="line">
            <a:avLst/>
          </a:prstGeom>
          <a:noFill/>
          <a:ln w="12700">
            <a:solidFill>
              <a:schemeClr val="tx1"/>
            </a:solidFill>
            <a:prstDash val="dashDot"/>
            <a:round/>
            <a:headEnd/>
            <a:tailEnd/>
          </a:ln>
          <a:effectLst/>
        </p:spPr>
        <p:txBody>
          <a:bodyPr/>
          <a:lstStyle/>
          <a:p>
            <a:endParaRPr lang="en-US"/>
          </a:p>
        </p:txBody>
      </p:sp>
      <p:sp>
        <p:nvSpPr>
          <p:cNvPr id="149545" name="Line 41"/>
          <p:cNvSpPr>
            <a:spLocks noChangeShapeType="1"/>
          </p:cNvSpPr>
          <p:nvPr/>
        </p:nvSpPr>
        <p:spPr bwMode="auto">
          <a:xfrm flipV="1">
            <a:off x="152400" y="1295400"/>
            <a:ext cx="0" cy="1066800"/>
          </a:xfrm>
          <a:prstGeom prst="line">
            <a:avLst/>
          </a:prstGeom>
          <a:noFill/>
          <a:ln w="12700">
            <a:solidFill>
              <a:schemeClr val="tx1"/>
            </a:solidFill>
            <a:prstDash val="dashDot"/>
            <a:round/>
            <a:headEnd/>
            <a:tailEnd/>
          </a:ln>
          <a:effectLst/>
        </p:spPr>
        <p:txBody>
          <a:bodyPr/>
          <a:lstStyle/>
          <a:p>
            <a:endParaRPr lang="en-US"/>
          </a:p>
        </p:txBody>
      </p:sp>
      <p:sp>
        <p:nvSpPr>
          <p:cNvPr id="149546" name="Line 42"/>
          <p:cNvSpPr>
            <a:spLocks noChangeShapeType="1"/>
          </p:cNvSpPr>
          <p:nvPr/>
        </p:nvSpPr>
        <p:spPr bwMode="auto">
          <a:xfrm flipV="1">
            <a:off x="533400" y="5257800"/>
            <a:ext cx="0" cy="1066800"/>
          </a:xfrm>
          <a:prstGeom prst="line">
            <a:avLst/>
          </a:prstGeom>
          <a:noFill/>
          <a:ln w="12700">
            <a:solidFill>
              <a:schemeClr val="tx1"/>
            </a:solidFill>
            <a:prstDash val="dashDot"/>
            <a:round/>
            <a:headEnd/>
            <a:tailEnd/>
          </a:ln>
          <a:effectLst/>
        </p:spPr>
        <p:txBody>
          <a:bodyPr/>
          <a:lstStyle/>
          <a:p>
            <a:endParaRPr lang="en-US"/>
          </a:p>
        </p:txBody>
      </p:sp>
      <p:sp>
        <p:nvSpPr>
          <p:cNvPr id="149547" name="Rectangle 43"/>
          <p:cNvSpPr>
            <a:spLocks noChangeArrowheads="1"/>
          </p:cNvSpPr>
          <p:nvPr/>
        </p:nvSpPr>
        <p:spPr bwMode="auto">
          <a:xfrm>
            <a:off x="169863" y="2287588"/>
            <a:ext cx="744537" cy="301625"/>
          </a:xfrm>
          <a:prstGeom prst="rect">
            <a:avLst/>
          </a:prstGeom>
          <a:noFill/>
          <a:ln w="12700">
            <a:noFill/>
            <a:miter lim="800000"/>
            <a:headEnd/>
            <a:tailEnd/>
          </a:ln>
          <a:effectLst/>
        </p:spPr>
        <p:txBody>
          <a:bodyPr wrap="none" lIns="90488" tIns="44450" rIns="90488" bIns="44450">
            <a:spAutoFit/>
          </a:bodyPr>
          <a:lstStyle/>
          <a:p>
            <a:r>
              <a:rPr lang="en-US" sz="1400"/>
              <a:t>Support</a:t>
            </a:r>
          </a:p>
        </p:txBody>
      </p:sp>
      <p:sp>
        <p:nvSpPr>
          <p:cNvPr id="149548" name="Rectangle 44"/>
          <p:cNvSpPr>
            <a:spLocks noChangeArrowheads="1"/>
          </p:cNvSpPr>
          <p:nvPr/>
        </p:nvSpPr>
        <p:spPr bwMode="auto">
          <a:xfrm>
            <a:off x="398463" y="4116388"/>
            <a:ext cx="744537" cy="301625"/>
          </a:xfrm>
          <a:prstGeom prst="rect">
            <a:avLst/>
          </a:prstGeom>
          <a:noFill/>
          <a:ln w="12700">
            <a:noFill/>
            <a:miter lim="800000"/>
            <a:headEnd/>
            <a:tailEnd/>
          </a:ln>
          <a:effectLst/>
        </p:spPr>
        <p:txBody>
          <a:bodyPr wrap="none" lIns="90488" tIns="44450" rIns="90488" bIns="44450">
            <a:spAutoFit/>
          </a:bodyPr>
          <a:lstStyle/>
          <a:p>
            <a:r>
              <a:rPr lang="en-US" sz="1400"/>
              <a:t>Support</a:t>
            </a:r>
          </a:p>
        </p:txBody>
      </p:sp>
      <p:sp>
        <p:nvSpPr>
          <p:cNvPr id="149549" name="Rectangle 45"/>
          <p:cNvSpPr>
            <a:spLocks noChangeArrowheads="1"/>
          </p:cNvSpPr>
          <p:nvPr/>
        </p:nvSpPr>
        <p:spPr bwMode="auto">
          <a:xfrm>
            <a:off x="550863" y="6326188"/>
            <a:ext cx="744537" cy="301625"/>
          </a:xfrm>
          <a:prstGeom prst="rect">
            <a:avLst/>
          </a:prstGeom>
          <a:noFill/>
          <a:ln w="12700">
            <a:noFill/>
            <a:miter lim="800000"/>
            <a:headEnd/>
            <a:tailEnd/>
          </a:ln>
          <a:effectLst/>
        </p:spPr>
        <p:txBody>
          <a:bodyPr wrap="none" lIns="90488" tIns="44450" rIns="90488" bIns="44450">
            <a:spAutoFit/>
          </a:bodyPr>
          <a:lstStyle/>
          <a:p>
            <a:r>
              <a:rPr lang="en-US" sz="1400"/>
              <a:t>Support</a:t>
            </a:r>
          </a:p>
        </p:txBody>
      </p:sp>
    </p:spTree>
  </p:cSld>
  <p:clrMapOvr>
    <a:masterClrMapping/>
  </p:clrMapOvr>
  <p:transition spd="slow">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ChangeArrowheads="1"/>
          </p:cNvSpPr>
          <p:nvPr/>
        </p:nvSpPr>
        <p:spPr bwMode="auto">
          <a:xfrm>
            <a:off x="3803650" y="3879850"/>
            <a:ext cx="1231900" cy="1079500"/>
          </a:xfrm>
          <a:prstGeom prst="rect">
            <a:avLst/>
          </a:prstGeom>
          <a:noFill/>
          <a:ln w="25400">
            <a:solidFill>
              <a:schemeClr val="hlink"/>
            </a:solidFill>
            <a:prstDash val="dash"/>
            <a:miter lim="800000"/>
            <a:headEnd/>
            <a:tailEnd/>
          </a:ln>
          <a:effectLst/>
        </p:spPr>
        <p:txBody>
          <a:bodyPr wrap="none" anchor="ctr"/>
          <a:lstStyle/>
          <a:p>
            <a:endParaRPr lang="en-US"/>
          </a:p>
        </p:txBody>
      </p:sp>
      <p:sp>
        <p:nvSpPr>
          <p:cNvPr id="151555" name="Rectangle 3"/>
          <p:cNvSpPr>
            <a:spLocks noGrp="1" noChangeArrowheads="1"/>
          </p:cNvSpPr>
          <p:nvPr>
            <p:ph type="title"/>
          </p:nvPr>
        </p:nvSpPr>
        <p:spPr>
          <a:xfrm>
            <a:off x="685800" y="304800"/>
            <a:ext cx="7772400" cy="1143000"/>
          </a:xfrm>
          <a:noFill/>
          <a:ln/>
        </p:spPr>
        <p:txBody>
          <a:bodyPr lIns="90488" tIns="44450" rIns="90488" bIns="44450"/>
          <a:lstStyle/>
          <a:p>
            <a:pPr algn="l"/>
            <a:r>
              <a:rPr lang="en-US" sz="4000" u="sng"/>
              <a:t>Section 3.4:</a:t>
            </a:r>
            <a:r>
              <a:rPr lang="en-US" sz="4000"/>
              <a:t/>
            </a:r>
            <a:br>
              <a:rPr lang="en-US" sz="4000"/>
            </a:br>
            <a:r>
              <a:rPr lang="en-US" sz="3600"/>
              <a:t>Angle of List for Small Angles after Transverse Weight Shift</a:t>
            </a:r>
          </a:p>
        </p:txBody>
      </p:sp>
      <p:sp>
        <p:nvSpPr>
          <p:cNvPr id="151556" name="Rectangle 4"/>
          <p:cNvSpPr>
            <a:spLocks noGrp="1" noChangeArrowheads="1"/>
          </p:cNvSpPr>
          <p:nvPr>
            <p:ph type="body" idx="1"/>
          </p:nvPr>
        </p:nvSpPr>
        <p:spPr>
          <a:xfrm>
            <a:off x="685800" y="1905000"/>
            <a:ext cx="7772400" cy="4114800"/>
          </a:xfrm>
          <a:noFill/>
          <a:ln/>
        </p:spPr>
        <p:txBody>
          <a:bodyPr lIns="90488" tIns="44450" rIns="90488" bIns="44450"/>
          <a:lstStyle/>
          <a:p>
            <a:pPr>
              <a:buFontTx/>
              <a:buNone/>
            </a:pPr>
            <a:r>
              <a:rPr lang="en-US"/>
              <a:t>   For a given transverse weight shift, what is the corresponding change in list angle? </a:t>
            </a:r>
          </a:p>
        </p:txBody>
      </p:sp>
      <p:sp>
        <p:nvSpPr>
          <p:cNvPr id="151557" name="Line 5"/>
          <p:cNvSpPr>
            <a:spLocks noChangeShapeType="1"/>
          </p:cNvSpPr>
          <p:nvPr/>
        </p:nvSpPr>
        <p:spPr bwMode="auto">
          <a:xfrm flipH="1">
            <a:off x="3505200" y="3657600"/>
            <a:ext cx="1143000" cy="2286000"/>
          </a:xfrm>
          <a:prstGeom prst="line">
            <a:avLst/>
          </a:prstGeom>
          <a:noFill/>
          <a:ln w="12700">
            <a:solidFill>
              <a:schemeClr val="tx1"/>
            </a:solidFill>
            <a:prstDash val="lgDash"/>
            <a:round/>
            <a:headEnd/>
            <a:tailEnd/>
          </a:ln>
          <a:effectLst/>
        </p:spPr>
        <p:txBody>
          <a:bodyPr/>
          <a:lstStyle/>
          <a:p>
            <a:endParaRPr lang="en-US"/>
          </a:p>
        </p:txBody>
      </p:sp>
      <p:sp>
        <p:nvSpPr>
          <p:cNvPr id="151558" name="Line 6"/>
          <p:cNvSpPr>
            <a:spLocks noChangeShapeType="1"/>
          </p:cNvSpPr>
          <p:nvPr/>
        </p:nvSpPr>
        <p:spPr bwMode="auto">
          <a:xfrm flipH="1">
            <a:off x="4648200" y="4267200"/>
            <a:ext cx="990600" cy="1981200"/>
          </a:xfrm>
          <a:prstGeom prst="line">
            <a:avLst/>
          </a:prstGeom>
          <a:noFill/>
          <a:ln w="12700">
            <a:solidFill>
              <a:schemeClr val="tx1"/>
            </a:solidFill>
            <a:round/>
            <a:headEnd/>
            <a:tailEnd/>
          </a:ln>
          <a:effectLst/>
        </p:spPr>
        <p:txBody>
          <a:bodyPr/>
          <a:lstStyle/>
          <a:p>
            <a:endParaRPr lang="en-US"/>
          </a:p>
        </p:txBody>
      </p:sp>
      <p:sp>
        <p:nvSpPr>
          <p:cNvPr id="151559" name="Line 7"/>
          <p:cNvSpPr>
            <a:spLocks noChangeShapeType="1"/>
          </p:cNvSpPr>
          <p:nvPr/>
        </p:nvSpPr>
        <p:spPr bwMode="auto">
          <a:xfrm>
            <a:off x="2667000" y="5029200"/>
            <a:ext cx="1981200" cy="1219200"/>
          </a:xfrm>
          <a:prstGeom prst="line">
            <a:avLst/>
          </a:prstGeom>
          <a:noFill/>
          <a:ln w="12700">
            <a:solidFill>
              <a:schemeClr val="tx1"/>
            </a:solidFill>
            <a:round/>
            <a:headEnd/>
            <a:tailEnd/>
          </a:ln>
          <a:effectLst/>
        </p:spPr>
        <p:txBody>
          <a:bodyPr/>
          <a:lstStyle/>
          <a:p>
            <a:endParaRPr lang="en-US"/>
          </a:p>
        </p:txBody>
      </p:sp>
      <p:sp>
        <p:nvSpPr>
          <p:cNvPr id="151560" name="Line 8"/>
          <p:cNvSpPr>
            <a:spLocks noChangeShapeType="1"/>
          </p:cNvSpPr>
          <p:nvPr/>
        </p:nvSpPr>
        <p:spPr bwMode="auto">
          <a:xfrm flipH="1">
            <a:off x="2286000" y="4800600"/>
            <a:ext cx="3276600" cy="0"/>
          </a:xfrm>
          <a:prstGeom prst="line">
            <a:avLst/>
          </a:prstGeom>
          <a:noFill/>
          <a:ln w="12700">
            <a:solidFill>
              <a:schemeClr val="tx1"/>
            </a:solidFill>
            <a:prstDash val="sysDot"/>
            <a:round/>
            <a:headEnd/>
            <a:tailEnd/>
          </a:ln>
          <a:effectLst/>
        </p:spPr>
        <p:txBody>
          <a:bodyPr/>
          <a:lstStyle/>
          <a:p>
            <a:endParaRPr lang="en-US"/>
          </a:p>
        </p:txBody>
      </p:sp>
      <p:sp>
        <p:nvSpPr>
          <p:cNvPr id="151561" name="Rectangle 9"/>
          <p:cNvSpPr>
            <a:spLocks noChangeArrowheads="1"/>
          </p:cNvSpPr>
          <p:nvPr/>
        </p:nvSpPr>
        <p:spPr bwMode="auto">
          <a:xfrm>
            <a:off x="1662113" y="4557713"/>
            <a:ext cx="655637" cy="454025"/>
          </a:xfrm>
          <a:prstGeom prst="rect">
            <a:avLst/>
          </a:prstGeom>
          <a:noFill/>
          <a:ln w="12700">
            <a:noFill/>
            <a:miter lim="800000"/>
            <a:headEnd/>
            <a:tailEnd/>
          </a:ln>
          <a:effectLst/>
        </p:spPr>
        <p:txBody>
          <a:bodyPr wrap="none" lIns="90488" tIns="44450" rIns="90488" bIns="44450">
            <a:spAutoFit/>
          </a:bodyPr>
          <a:lstStyle/>
          <a:p>
            <a:r>
              <a:rPr lang="en-US" sz="2400"/>
              <a:t>WL</a:t>
            </a:r>
          </a:p>
        </p:txBody>
      </p:sp>
      <p:sp>
        <p:nvSpPr>
          <p:cNvPr id="151562" name="Rectangle 10"/>
          <p:cNvSpPr>
            <a:spLocks noChangeArrowheads="1"/>
          </p:cNvSpPr>
          <p:nvPr/>
        </p:nvSpPr>
        <p:spPr bwMode="auto">
          <a:xfrm>
            <a:off x="4633913" y="6310313"/>
            <a:ext cx="508000"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L</a:t>
            </a:r>
          </a:p>
        </p:txBody>
      </p:sp>
      <p:sp>
        <p:nvSpPr>
          <p:cNvPr id="151563" name="Rectangle 11"/>
          <p:cNvSpPr>
            <a:spLocks noChangeArrowheads="1"/>
          </p:cNvSpPr>
          <p:nvPr/>
        </p:nvSpPr>
        <p:spPr bwMode="auto">
          <a:xfrm>
            <a:off x="3186113" y="5776913"/>
            <a:ext cx="508000" cy="454025"/>
          </a:xfrm>
          <a:prstGeom prst="rect">
            <a:avLst/>
          </a:prstGeom>
          <a:noFill/>
          <a:ln w="12700">
            <a:noFill/>
            <a:miter lim="800000"/>
            <a:headEnd/>
            <a:tailEnd/>
          </a:ln>
          <a:effectLst/>
        </p:spPr>
        <p:txBody>
          <a:bodyPr wrap="none" lIns="90488" tIns="44450" rIns="90488" bIns="44450">
            <a:spAutoFit/>
          </a:bodyPr>
          <a:lstStyle/>
          <a:p>
            <a:r>
              <a:rPr lang="en-US" sz="2400"/>
              <a:t>C</a:t>
            </a:r>
            <a:r>
              <a:rPr lang="en-US" sz="2400" baseline="-25000"/>
              <a:t>L</a:t>
            </a:r>
          </a:p>
        </p:txBody>
      </p:sp>
      <p:sp>
        <p:nvSpPr>
          <p:cNvPr id="151564" name="Oval 12"/>
          <p:cNvSpPr>
            <a:spLocks noChangeArrowheads="1"/>
          </p:cNvSpPr>
          <p:nvPr/>
        </p:nvSpPr>
        <p:spPr bwMode="auto">
          <a:xfrm>
            <a:off x="3816350" y="5111750"/>
            <a:ext cx="139700" cy="1397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1565" name="Oval 13"/>
          <p:cNvSpPr>
            <a:spLocks noChangeArrowheads="1"/>
          </p:cNvSpPr>
          <p:nvPr/>
        </p:nvSpPr>
        <p:spPr bwMode="auto">
          <a:xfrm>
            <a:off x="4121150" y="4578350"/>
            <a:ext cx="139700" cy="1397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1566" name="Oval 14"/>
          <p:cNvSpPr>
            <a:spLocks noChangeArrowheads="1"/>
          </p:cNvSpPr>
          <p:nvPr/>
        </p:nvSpPr>
        <p:spPr bwMode="auto">
          <a:xfrm>
            <a:off x="4425950" y="5264150"/>
            <a:ext cx="139700" cy="1397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1567" name="Oval 15"/>
          <p:cNvSpPr>
            <a:spLocks noChangeArrowheads="1"/>
          </p:cNvSpPr>
          <p:nvPr/>
        </p:nvSpPr>
        <p:spPr bwMode="auto">
          <a:xfrm>
            <a:off x="4425950" y="4730750"/>
            <a:ext cx="139700" cy="1397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1568" name="Oval 16"/>
          <p:cNvSpPr>
            <a:spLocks noChangeArrowheads="1"/>
          </p:cNvSpPr>
          <p:nvPr/>
        </p:nvSpPr>
        <p:spPr bwMode="auto">
          <a:xfrm>
            <a:off x="4425950" y="3968750"/>
            <a:ext cx="139700" cy="1397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1569" name="Line 17"/>
          <p:cNvSpPr>
            <a:spLocks noChangeShapeType="1"/>
          </p:cNvSpPr>
          <p:nvPr/>
        </p:nvSpPr>
        <p:spPr bwMode="auto">
          <a:xfrm flipV="1">
            <a:off x="4495800" y="4038600"/>
            <a:ext cx="0" cy="1447800"/>
          </a:xfrm>
          <a:prstGeom prst="line">
            <a:avLst/>
          </a:prstGeom>
          <a:noFill/>
          <a:ln w="12700">
            <a:solidFill>
              <a:schemeClr val="tx1"/>
            </a:solidFill>
            <a:prstDash val="lgDash"/>
            <a:round/>
            <a:headEnd/>
            <a:tailEnd/>
          </a:ln>
          <a:effectLst/>
        </p:spPr>
        <p:txBody>
          <a:bodyPr/>
          <a:lstStyle/>
          <a:p>
            <a:endParaRPr lang="en-US"/>
          </a:p>
        </p:txBody>
      </p:sp>
      <p:sp>
        <p:nvSpPr>
          <p:cNvPr id="151570" name="Line 18"/>
          <p:cNvSpPr>
            <a:spLocks noChangeShapeType="1"/>
          </p:cNvSpPr>
          <p:nvPr/>
        </p:nvSpPr>
        <p:spPr bwMode="auto">
          <a:xfrm flipH="1">
            <a:off x="2667000" y="3048000"/>
            <a:ext cx="990600" cy="1981200"/>
          </a:xfrm>
          <a:prstGeom prst="line">
            <a:avLst/>
          </a:prstGeom>
          <a:noFill/>
          <a:ln w="12700">
            <a:solidFill>
              <a:schemeClr val="tx1"/>
            </a:solidFill>
            <a:round/>
            <a:headEnd/>
            <a:tailEnd/>
          </a:ln>
          <a:effectLst/>
        </p:spPr>
        <p:txBody>
          <a:bodyPr/>
          <a:lstStyle/>
          <a:p>
            <a:endParaRPr lang="en-US"/>
          </a:p>
        </p:txBody>
      </p:sp>
      <p:sp>
        <p:nvSpPr>
          <p:cNvPr id="151571" name="Rectangle 19"/>
          <p:cNvSpPr>
            <a:spLocks noChangeArrowheads="1"/>
          </p:cNvSpPr>
          <p:nvPr/>
        </p:nvSpPr>
        <p:spPr bwMode="auto">
          <a:xfrm>
            <a:off x="3795713" y="3719513"/>
            <a:ext cx="576262" cy="454025"/>
          </a:xfrm>
          <a:prstGeom prst="rect">
            <a:avLst/>
          </a:prstGeom>
          <a:noFill/>
          <a:ln w="12700">
            <a:noFill/>
            <a:miter lim="800000"/>
            <a:headEnd/>
            <a:tailEnd/>
          </a:ln>
          <a:effectLst/>
        </p:spPr>
        <p:txBody>
          <a:bodyPr wrap="none" lIns="90488" tIns="44450" rIns="90488" bIns="44450">
            <a:spAutoFit/>
          </a:bodyPr>
          <a:lstStyle/>
          <a:p>
            <a:r>
              <a:rPr lang="en-US" sz="2400"/>
              <a:t>M</a:t>
            </a:r>
            <a:r>
              <a:rPr lang="en-US" sz="2400" baseline="-25000"/>
              <a:t>T</a:t>
            </a:r>
          </a:p>
        </p:txBody>
      </p:sp>
      <p:sp>
        <p:nvSpPr>
          <p:cNvPr id="151572" name="Rectangle 20"/>
          <p:cNvSpPr>
            <a:spLocks noChangeArrowheads="1"/>
          </p:cNvSpPr>
          <p:nvPr/>
        </p:nvSpPr>
        <p:spPr bwMode="auto">
          <a:xfrm>
            <a:off x="3567113" y="4329113"/>
            <a:ext cx="503237"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0</a:t>
            </a:r>
          </a:p>
        </p:txBody>
      </p:sp>
      <p:sp>
        <p:nvSpPr>
          <p:cNvPr id="151573" name="Rectangle 21"/>
          <p:cNvSpPr>
            <a:spLocks noChangeArrowheads="1"/>
          </p:cNvSpPr>
          <p:nvPr/>
        </p:nvSpPr>
        <p:spPr bwMode="auto">
          <a:xfrm>
            <a:off x="4633913" y="4557713"/>
            <a:ext cx="469900"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f</a:t>
            </a:r>
          </a:p>
        </p:txBody>
      </p:sp>
      <p:sp>
        <p:nvSpPr>
          <p:cNvPr id="151574" name="Rectangle 22"/>
          <p:cNvSpPr>
            <a:spLocks noChangeArrowheads="1"/>
          </p:cNvSpPr>
          <p:nvPr/>
        </p:nvSpPr>
        <p:spPr bwMode="auto">
          <a:xfrm>
            <a:off x="4557713" y="5167313"/>
            <a:ext cx="452437"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f</a:t>
            </a:r>
          </a:p>
        </p:txBody>
      </p:sp>
      <p:sp>
        <p:nvSpPr>
          <p:cNvPr id="151575" name="Rectangle 23"/>
          <p:cNvSpPr>
            <a:spLocks noChangeArrowheads="1"/>
          </p:cNvSpPr>
          <p:nvPr/>
        </p:nvSpPr>
        <p:spPr bwMode="auto">
          <a:xfrm>
            <a:off x="3338513" y="4862513"/>
            <a:ext cx="485775" cy="454025"/>
          </a:xfrm>
          <a:prstGeom prst="rect">
            <a:avLst/>
          </a:prstGeom>
          <a:noFill/>
          <a:ln w="12700">
            <a:noFill/>
            <a:miter lim="800000"/>
            <a:headEnd/>
            <a:tailEnd/>
          </a:ln>
          <a:effectLst/>
        </p:spPr>
        <p:txBody>
          <a:bodyPr wrap="none" lIns="90488" tIns="44450" rIns="90488" bIns="44450">
            <a:spAutoFit/>
          </a:bodyPr>
          <a:lstStyle/>
          <a:p>
            <a:r>
              <a:rPr lang="en-US" sz="2400"/>
              <a:t>B</a:t>
            </a:r>
            <a:r>
              <a:rPr lang="en-US" sz="2400" baseline="-25000"/>
              <a:t>0</a:t>
            </a:r>
          </a:p>
        </p:txBody>
      </p:sp>
      <p:sp>
        <p:nvSpPr>
          <p:cNvPr id="151576" name="Line 24"/>
          <p:cNvSpPr>
            <a:spLocks noChangeShapeType="1"/>
          </p:cNvSpPr>
          <p:nvPr/>
        </p:nvSpPr>
        <p:spPr bwMode="auto">
          <a:xfrm>
            <a:off x="4191000" y="4648200"/>
            <a:ext cx="228600" cy="152400"/>
          </a:xfrm>
          <a:prstGeom prst="line">
            <a:avLst/>
          </a:prstGeom>
          <a:noFill/>
          <a:ln w="12700">
            <a:solidFill>
              <a:schemeClr val="tx1"/>
            </a:solidFill>
            <a:round/>
            <a:headEnd/>
            <a:tailEnd type="triangle" w="med" len="med"/>
          </a:ln>
          <a:effectLst/>
        </p:spPr>
        <p:txBody>
          <a:bodyPr/>
          <a:lstStyle/>
          <a:p>
            <a:endParaRPr lang="en-US"/>
          </a:p>
        </p:txBody>
      </p:sp>
      <p:sp>
        <p:nvSpPr>
          <p:cNvPr id="151577" name="Line 25"/>
          <p:cNvSpPr>
            <a:spLocks noChangeShapeType="1"/>
          </p:cNvSpPr>
          <p:nvPr/>
        </p:nvSpPr>
        <p:spPr bwMode="auto">
          <a:xfrm>
            <a:off x="3505200" y="3352800"/>
            <a:ext cx="381000" cy="228600"/>
          </a:xfrm>
          <a:prstGeom prst="line">
            <a:avLst/>
          </a:prstGeom>
          <a:noFill/>
          <a:ln w="12700">
            <a:solidFill>
              <a:schemeClr val="tx1"/>
            </a:solidFill>
            <a:round/>
            <a:headEnd/>
            <a:tailEnd/>
          </a:ln>
          <a:effectLst/>
        </p:spPr>
        <p:txBody>
          <a:bodyPr/>
          <a:lstStyle/>
          <a:p>
            <a:endParaRPr lang="en-US"/>
          </a:p>
        </p:txBody>
      </p:sp>
      <p:sp>
        <p:nvSpPr>
          <p:cNvPr id="151578" name="Line 26"/>
          <p:cNvSpPr>
            <a:spLocks noChangeShapeType="1"/>
          </p:cNvSpPr>
          <p:nvPr/>
        </p:nvSpPr>
        <p:spPr bwMode="auto">
          <a:xfrm flipV="1">
            <a:off x="3886200" y="3276600"/>
            <a:ext cx="152400" cy="304800"/>
          </a:xfrm>
          <a:prstGeom prst="line">
            <a:avLst/>
          </a:prstGeom>
          <a:noFill/>
          <a:ln w="12700">
            <a:solidFill>
              <a:schemeClr val="tx1"/>
            </a:solidFill>
            <a:round/>
            <a:headEnd/>
            <a:tailEnd/>
          </a:ln>
          <a:effectLst/>
        </p:spPr>
        <p:txBody>
          <a:bodyPr/>
          <a:lstStyle/>
          <a:p>
            <a:endParaRPr lang="en-US"/>
          </a:p>
        </p:txBody>
      </p:sp>
      <p:sp>
        <p:nvSpPr>
          <p:cNvPr id="151579" name="Line 27"/>
          <p:cNvSpPr>
            <a:spLocks noChangeShapeType="1"/>
          </p:cNvSpPr>
          <p:nvPr/>
        </p:nvSpPr>
        <p:spPr bwMode="auto">
          <a:xfrm flipV="1">
            <a:off x="3505200" y="3048000"/>
            <a:ext cx="152400" cy="304800"/>
          </a:xfrm>
          <a:prstGeom prst="line">
            <a:avLst/>
          </a:prstGeom>
          <a:noFill/>
          <a:ln w="12700">
            <a:solidFill>
              <a:schemeClr val="tx1"/>
            </a:solidFill>
            <a:round/>
            <a:headEnd/>
            <a:tailEnd/>
          </a:ln>
          <a:effectLst/>
        </p:spPr>
        <p:txBody>
          <a:bodyPr/>
          <a:lstStyle/>
          <a:p>
            <a:endParaRPr lang="en-US"/>
          </a:p>
        </p:txBody>
      </p:sp>
      <p:sp>
        <p:nvSpPr>
          <p:cNvPr id="151580" name="Line 28"/>
          <p:cNvSpPr>
            <a:spLocks noChangeShapeType="1"/>
          </p:cNvSpPr>
          <p:nvPr/>
        </p:nvSpPr>
        <p:spPr bwMode="auto">
          <a:xfrm>
            <a:off x="3657600" y="3048000"/>
            <a:ext cx="381000" cy="228600"/>
          </a:xfrm>
          <a:prstGeom prst="line">
            <a:avLst/>
          </a:prstGeom>
          <a:noFill/>
          <a:ln w="12700">
            <a:solidFill>
              <a:schemeClr val="tx1"/>
            </a:solidFill>
            <a:round/>
            <a:headEnd/>
            <a:tailEnd/>
          </a:ln>
          <a:effectLst/>
        </p:spPr>
        <p:txBody>
          <a:bodyPr/>
          <a:lstStyle/>
          <a:p>
            <a:endParaRPr lang="en-US"/>
          </a:p>
        </p:txBody>
      </p:sp>
      <p:sp>
        <p:nvSpPr>
          <p:cNvPr id="151581" name="Line 29"/>
          <p:cNvSpPr>
            <a:spLocks noChangeShapeType="1"/>
          </p:cNvSpPr>
          <p:nvPr/>
        </p:nvSpPr>
        <p:spPr bwMode="auto">
          <a:xfrm>
            <a:off x="5105400" y="4343400"/>
            <a:ext cx="381000" cy="228600"/>
          </a:xfrm>
          <a:prstGeom prst="line">
            <a:avLst/>
          </a:prstGeom>
          <a:noFill/>
          <a:ln w="12700">
            <a:solidFill>
              <a:schemeClr val="tx1"/>
            </a:solidFill>
            <a:round/>
            <a:headEnd/>
            <a:tailEnd/>
          </a:ln>
          <a:effectLst/>
        </p:spPr>
        <p:txBody>
          <a:bodyPr/>
          <a:lstStyle/>
          <a:p>
            <a:endParaRPr lang="en-US"/>
          </a:p>
        </p:txBody>
      </p:sp>
      <p:sp>
        <p:nvSpPr>
          <p:cNvPr id="151582" name="Line 30"/>
          <p:cNvSpPr>
            <a:spLocks noChangeShapeType="1"/>
          </p:cNvSpPr>
          <p:nvPr/>
        </p:nvSpPr>
        <p:spPr bwMode="auto">
          <a:xfrm flipV="1">
            <a:off x="5486400" y="4267200"/>
            <a:ext cx="152400" cy="304800"/>
          </a:xfrm>
          <a:prstGeom prst="line">
            <a:avLst/>
          </a:prstGeom>
          <a:noFill/>
          <a:ln w="12700">
            <a:solidFill>
              <a:schemeClr val="tx1"/>
            </a:solidFill>
            <a:round/>
            <a:headEnd/>
            <a:tailEnd/>
          </a:ln>
          <a:effectLst/>
        </p:spPr>
        <p:txBody>
          <a:bodyPr/>
          <a:lstStyle/>
          <a:p>
            <a:endParaRPr lang="en-US"/>
          </a:p>
        </p:txBody>
      </p:sp>
      <p:sp>
        <p:nvSpPr>
          <p:cNvPr id="151583" name="Line 31"/>
          <p:cNvSpPr>
            <a:spLocks noChangeShapeType="1"/>
          </p:cNvSpPr>
          <p:nvPr/>
        </p:nvSpPr>
        <p:spPr bwMode="auto">
          <a:xfrm flipV="1">
            <a:off x="5105400" y="4038600"/>
            <a:ext cx="152400" cy="304800"/>
          </a:xfrm>
          <a:prstGeom prst="line">
            <a:avLst/>
          </a:prstGeom>
          <a:noFill/>
          <a:ln w="12700">
            <a:solidFill>
              <a:schemeClr val="tx1"/>
            </a:solidFill>
            <a:round/>
            <a:headEnd/>
            <a:tailEnd/>
          </a:ln>
          <a:effectLst/>
        </p:spPr>
        <p:txBody>
          <a:bodyPr/>
          <a:lstStyle/>
          <a:p>
            <a:endParaRPr lang="en-US"/>
          </a:p>
        </p:txBody>
      </p:sp>
      <p:sp>
        <p:nvSpPr>
          <p:cNvPr id="151584" name="Line 32"/>
          <p:cNvSpPr>
            <a:spLocks noChangeShapeType="1"/>
          </p:cNvSpPr>
          <p:nvPr/>
        </p:nvSpPr>
        <p:spPr bwMode="auto">
          <a:xfrm>
            <a:off x="5257800" y="4038600"/>
            <a:ext cx="381000" cy="228600"/>
          </a:xfrm>
          <a:prstGeom prst="line">
            <a:avLst/>
          </a:prstGeom>
          <a:noFill/>
          <a:ln w="12700">
            <a:solidFill>
              <a:schemeClr val="tx1"/>
            </a:solidFill>
            <a:round/>
            <a:headEnd/>
            <a:tailEnd/>
          </a:ln>
          <a:effectLst/>
        </p:spPr>
        <p:txBody>
          <a:bodyPr/>
          <a:lstStyle/>
          <a:p>
            <a:endParaRPr lang="en-US"/>
          </a:p>
        </p:txBody>
      </p:sp>
      <p:sp>
        <p:nvSpPr>
          <p:cNvPr id="151585" name="Rectangle 33"/>
          <p:cNvSpPr>
            <a:spLocks noChangeArrowheads="1"/>
          </p:cNvSpPr>
          <p:nvPr/>
        </p:nvSpPr>
        <p:spPr bwMode="auto">
          <a:xfrm>
            <a:off x="3490913" y="3033713"/>
            <a:ext cx="434975"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0</a:t>
            </a:r>
          </a:p>
        </p:txBody>
      </p:sp>
      <p:sp>
        <p:nvSpPr>
          <p:cNvPr id="151586" name="Rectangle 34"/>
          <p:cNvSpPr>
            <a:spLocks noChangeArrowheads="1"/>
          </p:cNvSpPr>
          <p:nvPr/>
        </p:nvSpPr>
        <p:spPr bwMode="auto">
          <a:xfrm>
            <a:off x="5167313" y="4024313"/>
            <a:ext cx="401637" cy="454025"/>
          </a:xfrm>
          <a:prstGeom prst="rect">
            <a:avLst/>
          </a:prstGeom>
          <a:noFill/>
          <a:ln w="12700">
            <a:noFill/>
            <a:miter lim="800000"/>
            <a:headEnd/>
            <a:tailEnd/>
          </a:ln>
          <a:effectLst/>
        </p:spPr>
        <p:txBody>
          <a:bodyPr wrap="none" lIns="90488" tIns="44450" rIns="90488" bIns="44450">
            <a:spAutoFit/>
          </a:bodyPr>
          <a:lstStyle/>
          <a:p>
            <a:r>
              <a:rPr lang="en-US" sz="2400"/>
              <a:t>g</a:t>
            </a:r>
            <a:r>
              <a:rPr lang="en-US" sz="2400" baseline="-25000"/>
              <a:t>f</a:t>
            </a:r>
          </a:p>
        </p:txBody>
      </p:sp>
      <p:sp>
        <p:nvSpPr>
          <p:cNvPr id="151587" name="Line 35"/>
          <p:cNvSpPr>
            <a:spLocks noChangeShapeType="1"/>
          </p:cNvSpPr>
          <p:nvPr/>
        </p:nvSpPr>
        <p:spPr bwMode="auto">
          <a:xfrm>
            <a:off x="4495800" y="3505200"/>
            <a:ext cx="990600" cy="609600"/>
          </a:xfrm>
          <a:prstGeom prst="line">
            <a:avLst/>
          </a:prstGeom>
          <a:noFill/>
          <a:ln w="12700">
            <a:solidFill>
              <a:schemeClr val="tx1"/>
            </a:solidFill>
            <a:round/>
            <a:headEnd/>
            <a:tailEnd type="triangle" w="med" len="med"/>
          </a:ln>
          <a:effectLst/>
        </p:spPr>
        <p:txBody>
          <a:bodyPr/>
          <a:lstStyle/>
          <a:p>
            <a:endParaRPr lang="en-US"/>
          </a:p>
        </p:txBody>
      </p:sp>
      <p:sp>
        <p:nvSpPr>
          <p:cNvPr id="151588" name="Line 36"/>
          <p:cNvSpPr>
            <a:spLocks noChangeShapeType="1"/>
          </p:cNvSpPr>
          <p:nvPr/>
        </p:nvSpPr>
        <p:spPr bwMode="auto">
          <a:xfrm>
            <a:off x="4495800" y="4495800"/>
            <a:ext cx="0" cy="228600"/>
          </a:xfrm>
          <a:prstGeom prst="line">
            <a:avLst/>
          </a:prstGeom>
          <a:noFill/>
          <a:ln w="25400">
            <a:solidFill>
              <a:schemeClr val="tx1"/>
            </a:solidFill>
            <a:round/>
            <a:headEnd/>
            <a:tailEnd type="triangle" w="med" len="med"/>
          </a:ln>
          <a:effectLst/>
        </p:spPr>
        <p:txBody>
          <a:bodyPr/>
          <a:lstStyle/>
          <a:p>
            <a:endParaRPr lang="en-US"/>
          </a:p>
        </p:txBody>
      </p:sp>
      <p:sp>
        <p:nvSpPr>
          <p:cNvPr id="151589" name="Line 37"/>
          <p:cNvSpPr>
            <a:spLocks noChangeShapeType="1"/>
          </p:cNvSpPr>
          <p:nvPr/>
        </p:nvSpPr>
        <p:spPr bwMode="auto">
          <a:xfrm flipV="1">
            <a:off x="4495800" y="5410200"/>
            <a:ext cx="0" cy="228600"/>
          </a:xfrm>
          <a:prstGeom prst="line">
            <a:avLst/>
          </a:prstGeom>
          <a:noFill/>
          <a:ln w="25400">
            <a:solidFill>
              <a:schemeClr val="tx1"/>
            </a:solidFill>
            <a:round/>
            <a:headEnd/>
            <a:tailEnd type="triangle" w="med" len="med"/>
          </a:ln>
          <a:effectLst/>
        </p:spPr>
        <p:txBody>
          <a:bodyPr/>
          <a:lstStyle/>
          <a:p>
            <a:endParaRPr lang="en-US"/>
          </a:p>
        </p:txBody>
      </p:sp>
      <p:sp>
        <p:nvSpPr>
          <p:cNvPr id="151590" name="Rectangle 38"/>
          <p:cNvSpPr>
            <a:spLocks noChangeArrowheads="1"/>
          </p:cNvSpPr>
          <p:nvPr/>
        </p:nvSpPr>
        <p:spPr bwMode="auto">
          <a:xfrm>
            <a:off x="4100513" y="5395913"/>
            <a:ext cx="485775" cy="454025"/>
          </a:xfrm>
          <a:prstGeom prst="rect">
            <a:avLst/>
          </a:prstGeom>
          <a:noFill/>
          <a:ln w="12700">
            <a:noFill/>
            <a:miter lim="800000"/>
            <a:headEnd/>
            <a:tailEnd/>
          </a:ln>
          <a:effectLst/>
        </p:spPr>
        <p:txBody>
          <a:bodyPr wrap="none" lIns="90488" tIns="44450" rIns="90488" bIns="44450">
            <a:spAutoFit/>
          </a:bodyPr>
          <a:lstStyle/>
          <a:p>
            <a:r>
              <a:rPr lang="en-US" sz="2400"/>
              <a:t>F</a:t>
            </a:r>
            <a:r>
              <a:rPr lang="en-US" sz="2400" baseline="-25000"/>
              <a:t>B</a:t>
            </a:r>
          </a:p>
        </p:txBody>
      </p:sp>
      <p:sp>
        <p:nvSpPr>
          <p:cNvPr id="151591" name="Rectangle 39"/>
          <p:cNvSpPr>
            <a:spLocks noChangeArrowheads="1"/>
          </p:cNvSpPr>
          <p:nvPr/>
        </p:nvSpPr>
        <p:spPr bwMode="auto">
          <a:xfrm>
            <a:off x="4481513" y="4329113"/>
            <a:ext cx="366712"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D</a:t>
            </a:r>
          </a:p>
        </p:txBody>
      </p:sp>
      <p:sp>
        <p:nvSpPr>
          <p:cNvPr id="151592" name="Rectangle 40"/>
          <p:cNvSpPr>
            <a:spLocks noChangeArrowheads="1"/>
          </p:cNvSpPr>
          <p:nvPr/>
        </p:nvSpPr>
        <p:spPr bwMode="auto">
          <a:xfrm>
            <a:off x="4191000" y="4114800"/>
            <a:ext cx="414338"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F</a:t>
            </a:r>
          </a:p>
        </p:txBody>
      </p:sp>
      <p:sp>
        <p:nvSpPr>
          <p:cNvPr id="151593" name="Line 41"/>
          <p:cNvSpPr>
            <a:spLocks noChangeShapeType="1"/>
          </p:cNvSpPr>
          <p:nvPr/>
        </p:nvSpPr>
        <p:spPr bwMode="auto">
          <a:xfrm flipV="1">
            <a:off x="3810000" y="2971800"/>
            <a:ext cx="152400" cy="304800"/>
          </a:xfrm>
          <a:prstGeom prst="line">
            <a:avLst/>
          </a:prstGeom>
          <a:noFill/>
          <a:ln w="12700">
            <a:solidFill>
              <a:schemeClr val="tx1"/>
            </a:solidFill>
            <a:prstDash val="dash"/>
            <a:round/>
            <a:headEnd/>
            <a:tailEnd/>
          </a:ln>
          <a:effectLst/>
        </p:spPr>
        <p:txBody>
          <a:bodyPr/>
          <a:lstStyle/>
          <a:p>
            <a:endParaRPr lang="en-US"/>
          </a:p>
        </p:txBody>
      </p:sp>
      <p:sp>
        <p:nvSpPr>
          <p:cNvPr id="151594" name="Line 42"/>
          <p:cNvSpPr>
            <a:spLocks noChangeShapeType="1"/>
          </p:cNvSpPr>
          <p:nvPr/>
        </p:nvSpPr>
        <p:spPr bwMode="auto">
          <a:xfrm flipV="1">
            <a:off x="5410200" y="3962400"/>
            <a:ext cx="152400" cy="304800"/>
          </a:xfrm>
          <a:prstGeom prst="line">
            <a:avLst/>
          </a:prstGeom>
          <a:noFill/>
          <a:ln w="12700">
            <a:solidFill>
              <a:schemeClr val="tx1"/>
            </a:solidFill>
            <a:prstDash val="dash"/>
            <a:round/>
            <a:headEnd/>
            <a:tailEnd/>
          </a:ln>
          <a:effectLst/>
        </p:spPr>
        <p:txBody>
          <a:bodyPr/>
          <a:lstStyle/>
          <a:p>
            <a:endParaRPr lang="en-US"/>
          </a:p>
        </p:txBody>
      </p:sp>
      <p:sp>
        <p:nvSpPr>
          <p:cNvPr id="151595" name="Line 43"/>
          <p:cNvSpPr>
            <a:spLocks noChangeShapeType="1"/>
          </p:cNvSpPr>
          <p:nvPr/>
        </p:nvSpPr>
        <p:spPr bwMode="auto">
          <a:xfrm flipH="1" flipV="1">
            <a:off x="3886200" y="3124200"/>
            <a:ext cx="381000" cy="228600"/>
          </a:xfrm>
          <a:prstGeom prst="line">
            <a:avLst/>
          </a:prstGeom>
          <a:noFill/>
          <a:ln w="12700">
            <a:solidFill>
              <a:schemeClr val="tx1"/>
            </a:solidFill>
            <a:round/>
            <a:headEnd/>
            <a:tailEnd/>
          </a:ln>
          <a:effectLst/>
        </p:spPr>
        <p:txBody>
          <a:bodyPr/>
          <a:lstStyle/>
          <a:p>
            <a:endParaRPr lang="en-US"/>
          </a:p>
        </p:txBody>
      </p:sp>
      <p:sp>
        <p:nvSpPr>
          <p:cNvPr id="151596" name="Rectangle 44"/>
          <p:cNvSpPr>
            <a:spLocks noChangeArrowheads="1"/>
          </p:cNvSpPr>
          <p:nvPr/>
        </p:nvSpPr>
        <p:spPr bwMode="auto">
          <a:xfrm>
            <a:off x="4268788" y="3201988"/>
            <a:ext cx="265112" cy="454025"/>
          </a:xfrm>
          <a:prstGeom prst="rect">
            <a:avLst/>
          </a:prstGeom>
          <a:noFill/>
          <a:ln w="12700">
            <a:noFill/>
            <a:miter lim="800000"/>
            <a:headEnd/>
            <a:tailEnd/>
          </a:ln>
          <a:effectLst/>
        </p:spPr>
        <p:txBody>
          <a:bodyPr wrap="none" lIns="90488" tIns="44450" rIns="90488" bIns="44450">
            <a:spAutoFit/>
          </a:bodyPr>
          <a:lstStyle/>
          <a:p>
            <a:r>
              <a:rPr lang="en-US" sz="2400"/>
              <a:t>t</a:t>
            </a:r>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130" name="Group 2"/>
          <p:cNvGrpSpPr>
            <a:grpSpLocks/>
          </p:cNvGrpSpPr>
          <p:nvPr/>
        </p:nvGrpSpPr>
        <p:grpSpPr bwMode="auto">
          <a:xfrm>
            <a:off x="2895600" y="2320925"/>
            <a:ext cx="5943600" cy="4156075"/>
            <a:chOff x="1104" y="960"/>
            <a:chExt cx="3744" cy="2618"/>
          </a:xfrm>
        </p:grpSpPr>
        <p:sp>
          <p:nvSpPr>
            <p:cNvPr id="48131" name="AutoShape 3"/>
            <p:cNvSpPr>
              <a:spLocks noChangeAspect="1" noChangeArrowheads="1"/>
            </p:cNvSpPr>
            <p:nvPr/>
          </p:nvSpPr>
          <p:spPr bwMode="auto">
            <a:xfrm rot="5400000">
              <a:off x="2152" y="1360"/>
              <a:ext cx="1676" cy="1714"/>
            </a:xfrm>
            <a:prstGeom prst="flowChartDelay">
              <a:avLst/>
            </a:prstGeom>
            <a:noFill/>
            <a:ln w="9525">
              <a:solidFill>
                <a:schemeClr val="tx1"/>
              </a:solidFill>
              <a:miter lim="800000"/>
              <a:headEnd/>
              <a:tailEnd/>
            </a:ln>
            <a:effectLst/>
          </p:spPr>
          <p:txBody>
            <a:bodyPr wrap="none" anchor="ctr"/>
            <a:lstStyle/>
            <a:p>
              <a:endParaRPr lang="en-US"/>
            </a:p>
          </p:txBody>
        </p:sp>
        <p:sp>
          <p:nvSpPr>
            <p:cNvPr id="48132" name="Line 4"/>
            <p:cNvSpPr>
              <a:spLocks noChangeAspect="1" noChangeShapeType="1"/>
            </p:cNvSpPr>
            <p:nvPr/>
          </p:nvSpPr>
          <p:spPr bwMode="auto">
            <a:xfrm>
              <a:off x="1104" y="1760"/>
              <a:ext cx="3696" cy="1"/>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48133" name="Line 5"/>
            <p:cNvSpPr>
              <a:spLocks noChangeAspect="1" noChangeShapeType="1"/>
            </p:cNvSpPr>
            <p:nvPr/>
          </p:nvSpPr>
          <p:spPr bwMode="auto">
            <a:xfrm>
              <a:off x="3009" y="960"/>
              <a:ext cx="1" cy="2324"/>
            </a:xfrm>
            <a:prstGeom prst="line">
              <a:avLst/>
            </a:prstGeom>
            <a:noFill/>
            <a:ln w="9525">
              <a:solidFill>
                <a:schemeClr val="tx1"/>
              </a:solidFill>
              <a:round/>
              <a:headEnd/>
              <a:tailEnd/>
            </a:ln>
            <a:effectLst/>
          </p:spPr>
          <p:txBody>
            <a:bodyPr wrap="none" anchor="ctr"/>
            <a:lstStyle/>
            <a:p>
              <a:endParaRPr lang="en-US"/>
            </a:p>
          </p:txBody>
        </p:sp>
        <p:sp>
          <p:nvSpPr>
            <p:cNvPr id="48134" name="Line 6"/>
            <p:cNvSpPr>
              <a:spLocks noChangeAspect="1" noChangeShapeType="1"/>
            </p:cNvSpPr>
            <p:nvPr/>
          </p:nvSpPr>
          <p:spPr bwMode="auto">
            <a:xfrm>
              <a:off x="1980" y="3055"/>
              <a:ext cx="1982" cy="1"/>
            </a:xfrm>
            <a:prstGeom prst="line">
              <a:avLst/>
            </a:prstGeom>
            <a:noFill/>
            <a:ln w="9525">
              <a:solidFill>
                <a:schemeClr val="tx1"/>
              </a:solidFill>
              <a:round/>
              <a:headEnd/>
              <a:tailEnd/>
            </a:ln>
            <a:effectLst/>
          </p:spPr>
          <p:txBody>
            <a:bodyPr wrap="none" anchor="ctr"/>
            <a:lstStyle/>
            <a:p>
              <a:endParaRPr lang="en-US"/>
            </a:p>
          </p:txBody>
        </p:sp>
        <p:grpSp>
          <p:nvGrpSpPr>
            <p:cNvPr id="48135" name="Group 7"/>
            <p:cNvGrpSpPr>
              <a:grpSpLocks/>
            </p:cNvGrpSpPr>
            <p:nvPr/>
          </p:nvGrpSpPr>
          <p:grpSpPr bwMode="auto">
            <a:xfrm>
              <a:off x="2870" y="3264"/>
              <a:ext cx="442" cy="314"/>
              <a:chOff x="2870" y="3360"/>
              <a:chExt cx="346" cy="237"/>
            </a:xfrm>
          </p:grpSpPr>
          <p:sp>
            <p:nvSpPr>
              <p:cNvPr id="48136" name="Text Box 8"/>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48137" name="Text Box 9"/>
              <p:cNvSpPr txBox="1">
                <a:spLocks noChangeArrowheads="1"/>
              </p:cNvSpPr>
              <p:nvPr/>
            </p:nvSpPr>
            <p:spPr bwMode="auto">
              <a:xfrm>
                <a:off x="2928" y="3408"/>
                <a:ext cx="288" cy="189"/>
              </a:xfrm>
              <a:prstGeom prst="rect">
                <a:avLst/>
              </a:prstGeom>
              <a:noFill/>
              <a:ln w="9525">
                <a:noFill/>
                <a:miter lim="800000"/>
                <a:headEnd/>
                <a:tailEnd/>
              </a:ln>
              <a:effectLst/>
            </p:spPr>
            <p:txBody>
              <a:bodyPr>
                <a:spAutoFit/>
              </a:bodyPr>
              <a:lstStyle/>
              <a:p>
                <a:r>
                  <a:rPr lang="en-US" sz="2000" b="1"/>
                  <a:t>L</a:t>
                </a:r>
              </a:p>
            </p:txBody>
          </p:sp>
        </p:grpSp>
        <p:grpSp>
          <p:nvGrpSpPr>
            <p:cNvPr id="48138" name="Group 10"/>
            <p:cNvGrpSpPr>
              <a:grpSpLocks/>
            </p:cNvGrpSpPr>
            <p:nvPr/>
          </p:nvGrpSpPr>
          <p:grpSpPr bwMode="auto">
            <a:xfrm>
              <a:off x="3936" y="2928"/>
              <a:ext cx="271" cy="298"/>
              <a:chOff x="3936" y="2928"/>
              <a:chExt cx="271" cy="298"/>
            </a:xfrm>
          </p:grpSpPr>
          <p:sp>
            <p:nvSpPr>
              <p:cNvPr id="48139" name="Text Box 11"/>
              <p:cNvSpPr txBox="1">
                <a:spLocks noChangeArrowheads="1"/>
              </p:cNvSpPr>
              <p:nvPr/>
            </p:nvSpPr>
            <p:spPr bwMode="auto">
              <a:xfrm>
                <a:off x="3936" y="2928"/>
                <a:ext cx="223" cy="250"/>
              </a:xfrm>
              <a:prstGeom prst="rect">
                <a:avLst/>
              </a:prstGeom>
              <a:noFill/>
              <a:ln w="9525">
                <a:noFill/>
                <a:miter lim="800000"/>
                <a:headEnd/>
                <a:tailEnd/>
              </a:ln>
              <a:effectLst/>
            </p:spPr>
            <p:txBody>
              <a:bodyPr wrap="none">
                <a:spAutoFit/>
              </a:bodyPr>
              <a:lstStyle/>
              <a:p>
                <a:r>
                  <a:rPr lang="en-US" sz="2000" b="1"/>
                  <a:t>B</a:t>
                </a:r>
              </a:p>
            </p:txBody>
          </p:sp>
          <p:sp>
            <p:nvSpPr>
              <p:cNvPr id="48140" name="Text Box 12"/>
              <p:cNvSpPr txBox="1">
                <a:spLocks noChangeArrowheads="1"/>
              </p:cNvSpPr>
              <p:nvPr/>
            </p:nvSpPr>
            <p:spPr bwMode="auto">
              <a:xfrm>
                <a:off x="3984" y="2976"/>
                <a:ext cx="223" cy="250"/>
              </a:xfrm>
              <a:prstGeom prst="rect">
                <a:avLst/>
              </a:prstGeom>
              <a:noFill/>
              <a:ln w="9525">
                <a:noFill/>
                <a:miter lim="800000"/>
                <a:headEnd/>
                <a:tailEnd/>
              </a:ln>
              <a:effectLst/>
            </p:spPr>
            <p:txBody>
              <a:bodyPr wrap="none">
                <a:spAutoFit/>
              </a:bodyPr>
              <a:lstStyle/>
              <a:p>
                <a:r>
                  <a:rPr lang="en-US" sz="2000" b="1"/>
                  <a:t>L</a:t>
                </a:r>
              </a:p>
            </p:txBody>
          </p:sp>
        </p:grpSp>
        <p:grpSp>
          <p:nvGrpSpPr>
            <p:cNvPr id="48141" name="Group 13"/>
            <p:cNvGrpSpPr>
              <a:grpSpLocks/>
            </p:cNvGrpSpPr>
            <p:nvPr/>
          </p:nvGrpSpPr>
          <p:grpSpPr bwMode="auto">
            <a:xfrm>
              <a:off x="4656" y="1680"/>
              <a:ext cx="192" cy="240"/>
              <a:chOff x="4656" y="1680"/>
              <a:chExt cx="192" cy="240"/>
            </a:xfrm>
          </p:grpSpPr>
          <p:sp>
            <p:nvSpPr>
              <p:cNvPr id="48142" name="AutoShape 14"/>
              <p:cNvSpPr>
                <a:spLocks noChangeArrowheads="1"/>
              </p:cNvSpPr>
              <p:nvPr/>
            </p:nvSpPr>
            <p:spPr bwMode="auto">
              <a:xfrm rot="10800000">
                <a:off x="4656" y="1680"/>
                <a:ext cx="144" cy="96"/>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48143" name="Line 15"/>
              <p:cNvSpPr>
                <a:spLocks noChangeShapeType="1"/>
              </p:cNvSpPr>
              <p:nvPr/>
            </p:nvSpPr>
            <p:spPr bwMode="auto">
              <a:xfrm>
                <a:off x="4656" y="1824"/>
                <a:ext cx="192" cy="0"/>
              </a:xfrm>
              <a:prstGeom prst="line">
                <a:avLst/>
              </a:prstGeom>
              <a:noFill/>
              <a:ln w="9525">
                <a:solidFill>
                  <a:schemeClr val="accent2"/>
                </a:solidFill>
                <a:round/>
                <a:headEnd/>
                <a:tailEnd/>
              </a:ln>
              <a:effectLst/>
            </p:spPr>
            <p:txBody>
              <a:bodyPr wrap="none" anchor="ctr"/>
              <a:lstStyle/>
              <a:p>
                <a:endParaRPr lang="en-US"/>
              </a:p>
            </p:txBody>
          </p:sp>
          <p:sp>
            <p:nvSpPr>
              <p:cNvPr id="48144" name="Line 16"/>
              <p:cNvSpPr>
                <a:spLocks noChangeShapeType="1"/>
              </p:cNvSpPr>
              <p:nvPr/>
            </p:nvSpPr>
            <p:spPr bwMode="auto">
              <a:xfrm>
                <a:off x="4704" y="1872"/>
                <a:ext cx="96" cy="0"/>
              </a:xfrm>
              <a:prstGeom prst="line">
                <a:avLst/>
              </a:prstGeom>
              <a:noFill/>
              <a:ln w="9525">
                <a:solidFill>
                  <a:schemeClr val="accent2"/>
                </a:solidFill>
                <a:round/>
                <a:headEnd/>
                <a:tailEnd/>
              </a:ln>
              <a:effectLst/>
            </p:spPr>
            <p:txBody>
              <a:bodyPr wrap="none" anchor="ctr"/>
              <a:lstStyle/>
              <a:p>
                <a:endParaRPr lang="en-US"/>
              </a:p>
            </p:txBody>
          </p:sp>
          <p:sp>
            <p:nvSpPr>
              <p:cNvPr id="48145" name="Line 17"/>
              <p:cNvSpPr>
                <a:spLocks noChangeShapeType="1"/>
              </p:cNvSpPr>
              <p:nvPr/>
            </p:nvSpPr>
            <p:spPr bwMode="auto">
              <a:xfrm>
                <a:off x="4704" y="1920"/>
                <a:ext cx="96" cy="0"/>
              </a:xfrm>
              <a:prstGeom prst="line">
                <a:avLst/>
              </a:prstGeom>
              <a:noFill/>
              <a:ln w="9525">
                <a:solidFill>
                  <a:schemeClr val="accent2"/>
                </a:solidFill>
                <a:round/>
                <a:headEnd/>
                <a:tailEnd/>
              </a:ln>
              <a:effectLst/>
            </p:spPr>
            <p:txBody>
              <a:bodyPr wrap="none" anchor="ctr"/>
              <a:lstStyle/>
              <a:p>
                <a:endParaRPr lang="en-US"/>
              </a:p>
            </p:txBody>
          </p:sp>
        </p:grpSp>
        <p:sp>
          <p:nvSpPr>
            <p:cNvPr id="48146" name="Text Box 18"/>
            <p:cNvSpPr txBox="1">
              <a:spLocks noChangeArrowheads="1"/>
            </p:cNvSpPr>
            <p:nvPr/>
          </p:nvSpPr>
          <p:spPr bwMode="auto">
            <a:xfrm>
              <a:off x="3014" y="1881"/>
              <a:ext cx="284" cy="250"/>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48147" name="Text Box 19"/>
            <p:cNvSpPr txBox="1">
              <a:spLocks noChangeArrowheads="1"/>
            </p:cNvSpPr>
            <p:nvPr/>
          </p:nvSpPr>
          <p:spPr bwMode="auto">
            <a:xfrm>
              <a:off x="3028" y="2246"/>
              <a:ext cx="275" cy="250"/>
            </a:xfrm>
            <a:prstGeom prst="rect">
              <a:avLst/>
            </a:prstGeom>
            <a:noFill/>
            <a:ln w="9525">
              <a:noFill/>
              <a:miter lim="800000"/>
              <a:headEnd/>
              <a:tailEnd/>
            </a:ln>
            <a:effectLst/>
          </p:spPr>
          <p:txBody>
            <a:bodyPr wrap="none">
              <a:spAutoFit/>
            </a:bodyPr>
            <a:lstStyle/>
            <a:p>
              <a:r>
                <a:rPr lang="en-US" sz="2000"/>
                <a:t>B</a:t>
              </a:r>
              <a:r>
                <a:rPr lang="en-US" sz="2000" i="1" baseline="-25000"/>
                <a:t>o</a:t>
              </a:r>
              <a:endParaRPr lang="en-US" sz="2000"/>
            </a:p>
          </p:txBody>
        </p:sp>
        <p:sp>
          <p:nvSpPr>
            <p:cNvPr id="48148" name="Text Box 20"/>
            <p:cNvSpPr txBox="1">
              <a:spLocks noChangeArrowheads="1"/>
            </p:cNvSpPr>
            <p:nvPr/>
          </p:nvSpPr>
          <p:spPr bwMode="auto">
            <a:xfrm>
              <a:off x="2976" y="3014"/>
              <a:ext cx="232" cy="250"/>
            </a:xfrm>
            <a:prstGeom prst="rect">
              <a:avLst/>
            </a:prstGeom>
            <a:noFill/>
            <a:ln w="9525">
              <a:noFill/>
              <a:miter lim="800000"/>
              <a:headEnd/>
              <a:tailEnd/>
            </a:ln>
            <a:effectLst/>
          </p:spPr>
          <p:txBody>
            <a:bodyPr wrap="none">
              <a:spAutoFit/>
            </a:bodyPr>
            <a:lstStyle/>
            <a:p>
              <a:r>
                <a:rPr lang="en-US" sz="2000"/>
                <a:t>K</a:t>
              </a:r>
            </a:p>
          </p:txBody>
        </p:sp>
        <p:sp>
          <p:nvSpPr>
            <p:cNvPr id="48149" name="AutoShape 21"/>
            <p:cNvSpPr>
              <a:spLocks noChangeArrowheads="1"/>
            </p:cNvSpPr>
            <p:nvPr/>
          </p:nvSpPr>
          <p:spPr bwMode="auto">
            <a:xfrm>
              <a:off x="2976" y="3024"/>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8150" name="AutoShape 22"/>
            <p:cNvSpPr>
              <a:spLocks noChangeArrowheads="1"/>
            </p:cNvSpPr>
            <p:nvPr/>
          </p:nvSpPr>
          <p:spPr bwMode="auto">
            <a:xfrm>
              <a:off x="2976" y="2352"/>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8151" name="AutoShape 23"/>
            <p:cNvSpPr>
              <a:spLocks noChangeArrowheads="1"/>
            </p:cNvSpPr>
            <p:nvPr/>
          </p:nvSpPr>
          <p:spPr bwMode="auto">
            <a:xfrm>
              <a:off x="2976" y="2016"/>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
        <p:nvSpPr>
          <p:cNvPr id="48152" name="Text Box 24"/>
          <p:cNvSpPr txBox="1">
            <a:spLocks noChangeArrowheads="1"/>
          </p:cNvSpPr>
          <p:nvPr/>
        </p:nvSpPr>
        <p:spPr bwMode="auto">
          <a:xfrm>
            <a:off x="593725" y="422275"/>
            <a:ext cx="7881938" cy="2346325"/>
          </a:xfrm>
          <a:prstGeom prst="rect">
            <a:avLst/>
          </a:prstGeom>
          <a:noFill/>
          <a:ln w="9525">
            <a:noFill/>
            <a:miter lim="800000"/>
            <a:headEnd/>
            <a:tailEnd/>
          </a:ln>
          <a:effectLst/>
        </p:spPr>
        <p:txBody>
          <a:bodyPr wrap="none">
            <a:spAutoFit/>
          </a:bodyPr>
          <a:lstStyle/>
          <a:p>
            <a:r>
              <a:rPr lang="en-US" sz="2400" b="1"/>
              <a:t>Up to now we’ve considered ship’s floating on an even keel </a:t>
            </a:r>
          </a:p>
          <a:p>
            <a:r>
              <a:rPr lang="en-US" sz="2400" b="1"/>
              <a:t>…(no list or trim). </a:t>
            </a:r>
          </a:p>
          <a:p>
            <a:r>
              <a:rPr lang="en-US" sz="2000"/>
              <a:t> </a:t>
            </a:r>
          </a:p>
          <a:p>
            <a:r>
              <a:rPr lang="en-US" sz="2000"/>
              <a:t>The following points are noted:</a:t>
            </a:r>
          </a:p>
          <a:p>
            <a:pPr lvl="1">
              <a:buFontTx/>
              <a:buChar char="•"/>
            </a:pPr>
            <a:r>
              <a:rPr lang="en-US" sz="2000"/>
              <a:t> K, keel</a:t>
            </a:r>
          </a:p>
          <a:p>
            <a:pPr lvl="1">
              <a:buFontTx/>
              <a:buChar char="•"/>
            </a:pPr>
            <a:r>
              <a:rPr lang="en-US" sz="2000"/>
              <a:t> B, center of buoyancy</a:t>
            </a:r>
          </a:p>
          <a:p>
            <a:pPr lvl="1">
              <a:buFontTx/>
              <a:buChar char="•"/>
            </a:pPr>
            <a:r>
              <a:rPr lang="en-US" sz="2000"/>
              <a:t> G, center of gravity</a:t>
            </a:r>
          </a:p>
        </p:txBody>
      </p:sp>
      <p:sp>
        <p:nvSpPr>
          <p:cNvPr id="48153" name="Text Box 25"/>
          <p:cNvSpPr txBox="1">
            <a:spLocks noChangeArrowheads="1"/>
          </p:cNvSpPr>
          <p:nvPr/>
        </p:nvSpPr>
        <p:spPr bwMode="auto">
          <a:xfrm>
            <a:off x="381000" y="2743200"/>
            <a:ext cx="4183063" cy="396875"/>
          </a:xfrm>
          <a:prstGeom prst="rect">
            <a:avLst/>
          </a:prstGeom>
          <a:noFill/>
          <a:ln w="9525">
            <a:noFill/>
            <a:miter lim="800000"/>
            <a:headEnd/>
            <a:tailEnd/>
          </a:ln>
          <a:effectLst/>
        </p:spPr>
        <p:txBody>
          <a:bodyPr wrap="none">
            <a:spAutoFit/>
          </a:bodyPr>
          <a:lstStyle/>
          <a:p>
            <a:r>
              <a:rPr lang="en-US" sz="2000"/>
              <a:t>One point of particular note remains….</a:t>
            </a:r>
          </a:p>
        </p:txBody>
      </p:sp>
      <p:sp>
        <p:nvSpPr>
          <p:cNvPr id="48154" name="Text Box 26"/>
          <p:cNvSpPr txBox="1">
            <a:spLocks noChangeArrowheads="1"/>
          </p:cNvSpPr>
          <p:nvPr/>
        </p:nvSpPr>
        <p:spPr bwMode="auto">
          <a:xfrm>
            <a:off x="381000" y="6019800"/>
            <a:ext cx="4587875" cy="457200"/>
          </a:xfrm>
          <a:prstGeom prst="rect">
            <a:avLst/>
          </a:prstGeom>
          <a:noFill/>
          <a:ln w="9525">
            <a:noFill/>
            <a:miter lim="800000"/>
            <a:headEnd/>
            <a:tailEnd/>
          </a:ln>
          <a:effectLst/>
        </p:spPr>
        <p:txBody>
          <a:bodyPr>
            <a:spAutoFit/>
          </a:bodyPr>
          <a:lstStyle/>
          <a:p>
            <a:r>
              <a:rPr lang="en-US" sz="2400" i="1">
                <a:solidFill>
                  <a:schemeClr val="accent2"/>
                </a:solidFill>
              </a:rPr>
              <a:t>…M</a:t>
            </a:r>
            <a:r>
              <a:rPr lang="en-US" sz="2400" i="1" baseline="-25000">
                <a:solidFill>
                  <a:schemeClr val="accent2"/>
                </a:solidFill>
              </a:rPr>
              <a:t>T</a:t>
            </a:r>
            <a:r>
              <a:rPr lang="en-US" sz="2400" i="1">
                <a:solidFill>
                  <a:schemeClr val="accent2"/>
                </a:solidFill>
              </a:rPr>
              <a:t>, or the Transverse Metacenter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154" name="Group 2"/>
          <p:cNvGrpSpPr>
            <a:grpSpLocks/>
          </p:cNvGrpSpPr>
          <p:nvPr/>
        </p:nvGrpSpPr>
        <p:grpSpPr bwMode="auto">
          <a:xfrm>
            <a:off x="1447800" y="1371600"/>
            <a:ext cx="5943600" cy="4800600"/>
            <a:chOff x="912" y="864"/>
            <a:chExt cx="3744" cy="3024"/>
          </a:xfrm>
        </p:grpSpPr>
        <p:sp>
          <p:nvSpPr>
            <p:cNvPr id="49155" name="AutoShape 3"/>
            <p:cNvSpPr>
              <a:spLocks noChangeAspect="1" noChangeArrowheads="1"/>
            </p:cNvSpPr>
            <p:nvPr/>
          </p:nvSpPr>
          <p:spPr bwMode="auto">
            <a:xfrm rot="5400000">
              <a:off x="1960" y="1670"/>
              <a:ext cx="1676" cy="1714"/>
            </a:xfrm>
            <a:prstGeom prst="flowChartDelay">
              <a:avLst/>
            </a:prstGeom>
            <a:noFill/>
            <a:ln w="9525">
              <a:solidFill>
                <a:schemeClr val="tx1"/>
              </a:solidFill>
              <a:miter lim="800000"/>
              <a:headEnd/>
              <a:tailEnd/>
            </a:ln>
            <a:effectLst/>
          </p:spPr>
          <p:txBody>
            <a:bodyPr wrap="none" anchor="ctr"/>
            <a:lstStyle/>
            <a:p>
              <a:endParaRPr lang="en-US"/>
            </a:p>
          </p:txBody>
        </p:sp>
        <p:sp>
          <p:nvSpPr>
            <p:cNvPr id="49156" name="Line 4"/>
            <p:cNvSpPr>
              <a:spLocks noChangeAspect="1" noChangeShapeType="1"/>
            </p:cNvSpPr>
            <p:nvPr/>
          </p:nvSpPr>
          <p:spPr bwMode="auto">
            <a:xfrm>
              <a:off x="912" y="2070"/>
              <a:ext cx="3696" cy="1"/>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49157" name="Line 5"/>
            <p:cNvSpPr>
              <a:spLocks noChangeAspect="1" noChangeShapeType="1"/>
            </p:cNvSpPr>
            <p:nvPr/>
          </p:nvSpPr>
          <p:spPr bwMode="auto">
            <a:xfrm>
              <a:off x="2817" y="864"/>
              <a:ext cx="1" cy="2730"/>
            </a:xfrm>
            <a:prstGeom prst="line">
              <a:avLst/>
            </a:prstGeom>
            <a:noFill/>
            <a:ln w="9525">
              <a:solidFill>
                <a:schemeClr val="tx1"/>
              </a:solidFill>
              <a:prstDash val="sysDot"/>
              <a:round/>
              <a:headEnd/>
              <a:tailEnd/>
            </a:ln>
            <a:effectLst/>
          </p:spPr>
          <p:txBody>
            <a:bodyPr wrap="none" anchor="ctr"/>
            <a:lstStyle/>
            <a:p>
              <a:endParaRPr lang="en-US"/>
            </a:p>
          </p:txBody>
        </p:sp>
        <p:sp>
          <p:nvSpPr>
            <p:cNvPr id="49158" name="Line 6"/>
            <p:cNvSpPr>
              <a:spLocks noChangeAspect="1" noChangeShapeType="1"/>
            </p:cNvSpPr>
            <p:nvPr/>
          </p:nvSpPr>
          <p:spPr bwMode="auto">
            <a:xfrm>
              <a:off x="1788" y="3365"/>
              <a:ext cx="1982" cy="1"/>
            </a:xfrm>
            <a:prstGeom prst="line">
              <a:avLst/>
            </a:prstGeom>
            <a:noFill/>
            <a:ln w="9525">
              <a:solidFill>
                <a:schemeClr val="tx1"/>
              </a:solidFill>
              <a:round/>
              <a:headEnd/>
              <a:tailEnd/>
            </a:ln>
            <a:effectLst/>
          </p:spPr>
          <p:txBody>
            <a:bodyPr wrap="none" anchor="ctr"/>
            <a:lstStyle/>
            <a:p>
              <a:endParaRPr lang="en-US"/>
            </a:p>
          </p:txBody>
        </p:sp>
        <p:grpSp>
          <p:nvGrpSpPr>
            <p:cNvPr id="49159" name="Group 7"/>
            <p:cNvGrpSpPr>
              <a:grpSpLocks/>
            </p:cNvGrpSpPr>
            <p:nvPr/>
          </p:nvGrpSpPr>
          <p:grpSpPr bwMode="auto">
            <a:xfrm>
              <a:off x="2678" y="3574"/>
              <a:ext cx="442" cy="314"/>
              <a:chOff x="2870" y="3360"/>
              <a:chExt cx="346" cy="237"/>
            </a:xfrm>
          </p:grpSpPr>
          <p:sp>
            <p:nvSpPr>
              <p:cNvPr id="49160" name="Text Box 8"/>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49161" name="Text Box 9"/>
              <p:cNvSpPr txBox="1">
                <a:spLocks noChangeArrowheads="1"/>
              </p:cNvSpPr>
              <p:nvPr/>
            </p:nvSpPr>
            <p:spPr bwMode="auto">
              <a:xfrm>
                <a:off x="2928" y="3408"/>
                <a:ext cx="288" cy="189"/>
              </a:xfrm>
              <a:prstGeom prst="rect">
                <a:avLst/>
              </a:prstGeom>
              <a:noFill/>
              <a:ln w="9525">
                <a:noFill/>
                <a:miter lim="800000"/>
                <a:headEnd/>
                <a:tailEnd/>
              </a:ln>
              <a:effectLst/>
            </p:spPr>
            <p:txBody>
              <a:bodyPr>
                <a:spAutoFit/>
              </a:bodyPr>
              <a:lstStyle/>
              <a:p>
                <a:r>
                  <a:rPr lang="en-US" sz="2000" b="1"/>
                  <a:t>L</a:t>
                </a:r>
              </a:p>
            </p:txBody>
          </p:sp>
        </p:grpSp>
        <p:grpSp>
          <p:nvGrpSpPr>
            <p:cNvPr id="49162" name="Group 10"/>
            <p:cNvGrpSpPr>
              <a:grpSpLocks/>
            </p:cNvGrpSpPr>
            <p:nvPr/>
          </p:nvGrpSpPr>
          <p:grpSpPr bwMode="auto">
            <a:xfrm>
              <a:off x="3744" y="3238"/>
              <a:ext cx="271" cy="298"/>
              <a:chOff x="3936" y="2928"/>
              <a:chExt cx="271" cy="298"/>
            </a:xfrm>
          </p:grpSpPr>
          <p:sp>
            <p:nvSpPr>
              <p:cNvPr id="49163" name="Text Box 11"/>
              <p:cNvSpPr txBox="1">
                <a:spLocks noChangeArrowheads="1"/>
              </p:cNvSpPr>
              <p:nvPr/>
            </p:nvSpPr>
            <p:spPr bwMode="auto">
              <a:xfrm>
                <a:off x="3936" y="2928"/>
                <a:ext cx="223" cy="250"/>
              </a:xfrm>
              <a:prstGeom prst="rect">
                <a:avLst/>
              </a:prstGeom>
              <a:noFill/>
              <a:ln w="9525">
                <a:noFill/>
                <a:miter lim="800000"/>
                <a:headEnd/>
                <a:tailEnd/>
              </a:ln>
              <a:effectLst/>
            </p:spPr>
            <p:txBody>
              <a:bodyPr wrap="none">
                <a:spAutoFit/>
              </a:bodyPr>
              <a:lstStyle/>
              <a:p>
                <a:r>
                  <a:rPr lang="en-US" sz="2000" b="1"/>
                  <a:t>B</a:t>
                </a:r>
              </a:p>
            </p:txBody>
          </p:sp>
          <p:sp>
            <p:nvSpPr>
              <p:cNvPr id="49164" name="Text Box 12"/>
              <p:cNvSpPr txBox="1">
                <a:spLocks noChangeArrowheads="1"/>
              </p:cNvSpPr>
              <p:nvPr/>
            </p:nvSpPr>
            <p:spPr bwMode="auto">
              <a:xfrm>
                <a:off x="3984" y="2976"/>
                <a:ext cx="223" cy="250"/>
              </a:xfrm>
              <a:prstGeom prst="rect">
                <a:avLst/>
              </a:prstGeom>
              <a:noFill/>
              <a:ln w="9525">
                <a:noFill/>
                <a:miter lim="800000"/>
                <a:headEnd/>
                <a:tailEnd/>
              </a:ln>
              <a:effectLst/>
            </p:spPr>
            <p:txBody>
              <a:bodyPr wrap="none">
                <a:spAutoFit/>
              </a:bodyPr>
              <a:lstStyle/>
              <a:p>
                <a:r>
                  <a:rPr lang="en-US" sz="2000" b="1"/>
                  <a:t>L</a:t>
                </a:r>
              </a:p>
            </p:txBody>
          </p:sp>
        </p:grpSp>
        <p:grpSp>
          <p:nvGrpSpPr>
            <p:cNvPr id="49165" name="Group 13"/>
            <p:cNvGrpSpPr>
              <a:grpSpLocks/>
            </p:cNvGrpSpPr>
            <p:nvPr/>
          </p:nvGrpSpPr>
          <p:grpSpPr bwMode="auto">
            <a:xfrm>
              <a:off x="4464" y="1990"/>
              <a:ext cx="192" cy="240"/>
              <a:chOff x="4656" y="1680"/>
              <a:chExt cx="192" cy="240"/>
            </a:xfrm>
          </p:grpSpPr>
          <p:sp>
            <p:nvSpPr>
              <p:cNvPr id="49166" name="AutoShape 14"/>
              <p:cNvSpPr>
                <a:spLocks noChangeArrowheads="1"/>
              </p:cNvSpPr>
              <p:nvPr/>
            </p:nvSpPr>
            <p:spPr bwMode="auto">
              <a:xfrm rot="10800000">
                <a:off x="4656" y="1680"/>
                <a:ext cx="144" cy="96"/>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49167" name="Line 15"/>
              <p:cNvSpPr>
                <a:spLocks noChangeShapeType="1"/>
              </p:cNvSpPr>
              <p:nvPr/>
            </p:nvSpPr>
            <p:spPr bwMode="auto">
              <a:xfrm>
                <a:off x="4656" y="1824"/>
                <a:ext cx="192" cy="0"/>
              </a:xfrm>
              <a:prstGeom prst="line">
                <a:avLst/>
              </a:prstGeom>
              <a:noFill/>
              <a:ln w="9525">
                <a:solidFill>
                  <a:schemeClr val="accent2"/>
                </a:solidFill>
                <a:round/>
                <a:headEnd/>
                <a:tailEnd/>
              </a:ln>
              <a:effectLst/>
            </p:spPr>
            <p:txBody>
              <a:bodyPr wrap="none" anchor="ctr"/>
              <a:lstStyle/>
              <a:p>
                <a:endParaRPr lang="en-US"/>
              </a:p>
            </p:txBody>
          </p:sp>
          <p:sp>
            <p:nvSpPr>
              <p:cNvPr id="49168" name="Line 16"/>
              <p:cNvSpPr>
                <a:spLocks noChangeShapeType="1"/>
              </p:cNvSpPr>
              <p:nvPr/>
            </p:nvSpPr>
            <p:spPr bwMode="auto">
              <a:xfrm>
                <a:off x="4704" y="1872"/>
                <a:ext cx="96" cy="0"/>
              </a:xfrm>
              <a:prstGeom prst="line">
                <a:avLst/>
              </a:prstGeom>
              <a:noFill/>
              <a:ln w="9525">
                <a:solidFill>
                  <a:schemeClr val="accent2"/>
                </a:solidFill>
                <a:round/>
                <a:headEnd/>
                <a:tailEnd/>
              </a:ln>
              <a:effectLst/>
            </p:spPr>
            <p:txBody>
              <a:bodyPr wrap="none" anchor="ctr"/>
              <a:lstStyle/>
              <a:p>
                <a:endParaRPr lang="en-US"/>
              </a:p>
            </p:txBody>
          </p:sp>
          <p:sp>
            <p:nvSpPr>
              <p:cNvPr id="49169" name="Line 17"/>
              <p:cNvSpPr>
                <a:spLocks noChangeShapeType="1"/>
              </p:cNvSpPr>
              <p:nvPr/>
            </p:nvSpPr>
            <p:spPr bwMode="auto">
              <a:xfrm>
                <a:off x="4704" y="1920"/>
                <a:ext cx="96" cy="0"/>
              </a:xfrm>
              <a:prstGeom prst="line">
                <a:avLst/>
              </a:prstGeom>
              <a:noFill/>
              <a:ln w="9525">
                <a:solidFill>
                  <a:schemeClr val="accent2"/>
                </a:solidFill>
                <a:round/>
                <a:headEnd/>
                <a:tailEnd/>
              </a:ln>
              <a:effectLst/>
            </p:spPr>
            <p:txBody>
              <a:bodyPr wrap="none" anchor="ctr"/>
              <a:lstStyle/>
              <a:p>
                <a:endParaRPr lang="en-US"/>
              </a:p>
            </p:txBody>
          </p:sp>
        </p:grpSp>
        <p:sp>
          <p:nvSpPr>
            <p:cNvPr id="49170" name="Text Box 18"/>
            <p:cNvSpPr txBox="1">
              <a:spLocks noChangeArrowheads="1"/>
            </p:cNvSpPr>
            <p:nvPr/>
          </p:nvSpPr>
          <p:spPr bwMode="auto">
            <a:xfrm>
              <a:off x="2822" y="2191"/>
              <a:ext cx="284" cy="250"/>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49171" name="Text Box 19"/>
            <p:cNvSpPr txBox="1">
              <a:spLocks noChangeArrowheads="1"/>
            </p:cNvSpPr>
            <p:nvPr/>
          </p:nvSpPr>
          <p:spPr bwMode="auto">
            <a:xfrm>
              <a:off x="2836" y="2556"/>
              <a:ext cx="275" cy="250"/>
            </a:xfrm>
            <a:prstGeom prst="rect">
              <a:avLst/>
            </a:prstGeom>
            <a:noFill/>
            <a:ln w="9525">
              <a:noFill/>
              <a:miter lim="800000"/>
              <a:headEnd/>
              <a:tailEnd/>
            </a:ln>
            <a:effectLst/>
          </p:spPr>
          <p:txBody>
            <a:bodyPr wrap="none">
              <a:spAutoFit/>
            </a:bodyPr>
            <a:lstStyle/>
            <a:p>
              <a:r>
                <a:rPr lang="en-US" sz="2000"/>
                <a:t>B</a:t>
              </a:r>
              <a:r>
                <a:rPr lang="en-US" sz="2000" i="1" baseline="-25000"/>
                <a:t>o</a:t>
              </a:r>
              <a:endParaRPr lang="en-US" sz="2000"/>
            </a:p>
          </p:txBody>
        </p:sp>
        <p:sp>
          <p:nvSpPr>
            <p:cNvPr id="49172" name="Text Box 20"/>
            <p:cNvSpPr txBox="1">
              <a:spLocks noChangeArrowheads="1"/>
            </p:cNvSpPr>
            <p:nvPr/>
          </p:nvSpPr>
          <p:spPr bwMode="auto">
            <a:xfrm>
              <a:off x="2784" y="3324"/>
              <a:ext cx="232" cy="250"/>
            </a:xfrm>
            <a:prstGeom prst="rect">
              <a:avLst/>
            </a:prstGeom>
            <a:noFill/>
            <a:ln w="9525">
              <a:noFill/>
              <a:miter lim="800000"/>
              <a:headEnd/>
              <a:tailEnd/>
            </a:ln>
            <a:effectLst/>
          </p:spPr>
          <p:txBody>
            <a:bodyPr wrap="none">
              <a:spAutoFit/>
            </a:bodyPr>
            <a:lstStyle/>
            <a:p>
              <a:r>
                <a:rPr lang="en-US" sz="2000"/>
                <a:t>K</a:t>
              </a:r>
            </a:p>
          </p:txBody>
        </p:sp>
        <p:sp>
          <p:nvSpPr>
            <p:cNvPr id="49173" name="AutoShape 21"/>
            <p:cNvSpPr>
              <a:spLocks noChangeArrowheads="1"/>
            </p:cNvSpPr>
            <p:nvPr/>
          </p:nvSpPr>
          <p:spPr bwMode="auto">
            <a:xfrm>
              <a:off x="2784" y="3334"/>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9174" name="AutoShape 22"/>
            <p:cNvSpPr>
              <a:spLocks noChangeArrowheads="1"/>
            </p:cNvSpPr>
            <p:nvPr/>
          </p:nvSpPr>
          <p:spPr bwMode="auto">
            <a:xfrm>
              <a:off x="2784" y="2662"/>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49175" name="AutoShape 23"/>
            <p:cNvSpPr>
              <a:spLocks noChangeArrowheads="1"/>
            </p:cNvSpPr>
            <p:nvPr/>
          </p:nvSpPr>
          <p:spPr bwMode="auto">
            <a:xfrm>
              <a:off x="2784" y="2326"/>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
        <p:nvSpPr>
          <p:cNvPr id="49176" name="Text Box 24"/>
          <p:cNvSpPr txBox="1">
            <a:spLocks noChangeArrowheads="1"/>
          </p:cNvSpPr>
          <p:nvPr/>
        </p:nvSpPr>
        <p:spPr bwMode="auto">
          <a:xfrm>
            <a:off x="288925" y="193675"/>
            <a:ext cx="8829675" cy="762000"/>
          </a:xfrm>
          <a:prstGeom prst="rect">
            <a:avLst/>
          </a:prstGeom>
          <a:noFill/>
          <a:ln w="9525">
            <a:noFill/>
            <a:miter lim="800000"/>
            <a:headEnd/>
            <a:tailEnd/>
          </a:ln>
          <a:effectLst/>
        </p:spPr>
        <p:txBody>
          <a:bodyPr wrap="none">
            <a:spAutoFit/>
          </a:bodyPr>
          <a:lstStyle/>
          <a:p>
            <a:r>
              <a:rPr lang="en-US" sz="2000"/>
              <a:t>The </a:t>
            </a:r>
            <a:r>
              <a:rPr lang="en-US" sz="2400">
                <a:solidFill>
                  <a:schemeClr val="accent2"/>
                </a:solidFill>
              </a:rPr>
              <a:t>Transverse Metacenter (M</a:t>
            </a:r>
            <a:r>
              <a:rPr lang="en-US" sz="2400" baseline="-25000">
                <a:solidFill>
                  <a:schemeClr val="accent2"/>
                </a:solidFill>
              </a:rPr>
              <a:t>T</a:t>
            </a:r>
            <a:r>
              <a:rPr lang="en-US" sz="2400">
                <a:solidFill>
                  <a:schemeClr val="accent2"/>
                </a:solidFill>
              </a:rPr>
              <a:t>)</a:t>
            </a:r>
            <a:r>
              <a:rPr lang="en-US" sz="2000"/>
              <a:t> represents a convenient point of reference for </a:t>
            </a:r>
          </a:p>
          <a:p>
            <a:r>
              <a:rPr lang="en-US" sz="2000"/>
              <a:t>small changes in the angle of inclination, </a:t>
            </a:r>
            <a:r>
              <a:rPr lang="en-US" sz="2000">
                <a:latin typeface="Symbol" pitchFamily="18" charset="2"/>
              </a:rPr>
              <a:t>F</a:t>
            </a:r>
            <a:r>
              <a:rPr lang="en-US" sz="2000"/>
              <a:t>, (less than 10</a:t>
            </a:r>
            <a:r>
              <a:rPr lang="en-US" sz="2000" baseline="30000"/>
              <a:t>o</a:t>
            </a:r>
            <a:r>
              <a:rPr lang="en-US" sz="2000"/>
              <a:t>) </a:t>
            </a:r>
          </a:p>
        </p:txBody>
      </p:sp>
      <p:sp>
        <p:nvSpPr>
          <p:cNvPr id="49177" name="Text Box 25"/>
          <p:cNvSpPr txBox="1">
            <a:spLocks noChangeArrowheads="1"/>
          </p:cNvSpPr>
          <p:nvPr/>
        </p:nvSpPr>
        <p:spPr bwMode="auto">
          <a:xfrm>
            <a:off x="4479925" y="1600200"/>
            <a:ext cx="511175" cy="396875"/>
          </a:xfrm>
          <a:prstGeom prst="rect">
            <a:avLst/>
          </a:prstGeom>
          <a:noFill/>
          <a:ln w="9525">
            <a:noFill/>
            <a:miter lim="800000"/>
            <a:headEnd/>
            <a:tailEnd/>
          </a:ln>
          <a:effectLst/>
        </p:spPr>
        <p:txBody>
          <a:bodyPr wrap="none">
            <a:spAutoFit/>
          </a:bodyPr>
          <a:lstStyle/>
          <a:p>
            <a:r>
              <a:rPr lang="en-US" sz="2000"/>
              <a:t>M</a:t>
            </a:r>
            <a:r>
              <a:rPr lang="en-US" sz="2000" baseline="-25000"/>
              <a:t>T</a:t>
            </a:r>
            <a:endParaRPr lang="en-US" sz="2000"/>
          </a:p>
        </p:txBody>
      </p:sp>
      <p:sp>
        <p:nvSpPr>
          <p:cNvPr id="49178" name="AutoShape 26"/>
          <p:cNvSpPr>
            <a:spLocks noChangeArrowheads="1"/>
          </p:cNvSpPr>
          <p:nvPr/>
        </p:nvSpPr>
        <p:spPr bwMode="auto">
          <a:xfrm>
            <a:off x="4419600" y="1814513"/>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Line 2"/>
          <p:cNvSpPr>
            <a:spLocks noChangeAspect="1" noChangeShapeType="1"/>
          </p:cNvSpPr>
          <p:nvPr/>
        </p:nvSpPr>
        <p:spPr bwMode="auto">
          <a:xfrm>
            <a:off x="1447800" y="3286125"/>
            <a:ext cx="5867400" cy="1588"/>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50179" name="Line 3"/>
          <p:cNvSpPr>
            <a:spLocks noChangeAspect="1" noChangeShapeType="1"/>
          </p:cNvSpPr>
          <p:nvPr/>
        </p:nvSpPr>
        <p:spPr bwMode="auto">
          <a:xfrm>
            <a:off x="4471988" y="1371600"/>
            <a:ext cx="1587" cy="4333875"/>
          </a:xfrm>
          <a:prstGeom prst="line">
            <a:avLst/>
          </a:prstGeom>
          <a:noFill/>
          <a:ln w="9525">
            <a:solidFill>
              <a:srgbClr val="FF3300"/>
            </a:solidFill>
            <a:prstDash val="sysDot"/>
            <a:round/>
            <a:headEnd/>
            <a:tailEnd/>
          </a:ln>
          <a:effectLst/>
        </p:spPr>
        <p:txBody>
          <a:bodyPr wrap="none" anchor="ctr"/>
          <a:lstStyle/>
          <a:p>
            <a:endParaRPr lang="en-US"/>
          </a:p>
        </p:txBody>
      </p:sp>
      <p:grpSp>
        <p:nvGrpSpPr>
          <p:cNvPr id="50180" name="Group 4"/>
          <p:cNvGrpSpPr>
            <a:grpSpLocks/>
          </p:cNvGrpSpPr>
          <p:nvPr/>
        </p:nvGrpSpPr>
        <p:grpSpPr bwMode="auto">
          <a:xfrm>
            <a:off x="7086600" y="3159125"/>
            <a:ext cx="304800" cy="381000"/>
            <a:chOff x="4656" y="1680"/>
            <a:chExt cx="192" cy="240"/>
          </a:xfrm>
        </p:grpSpPr>
        <p:sp>
          <p:nvSpPr>
            <p:cNvPr id="50181" name="AutoShape 5"/>
            <p:cNvSpPr>
              <a:spLocks noChangeArrowheads="1"/>
            </p:cNvSpPr>
            <p:nvPr/>
          </p:nvSpPr>
          <p:spPr bwMode="auto">
            <a:xfrm rot="10800000">
              <a:off x="4656" y="1680"/>
              <a:ext cx="144" cy="96"/>
            </a:xfrm>
            <a:prstGeom prst="triangle">
              <a:avLst>
                <a:gd name="adj" fmla="val 50000"/>
              </a:avLst>
            </a:prstGeom>
            <a:solidFill>
              <a:schemeClr val="accent2"/>
            </a:solidFill>
            <a:ln w="9525">
              <a:solidFill>
                <a:schemeClr val="accent2"/>
              </a:solidFill>
              <a:miter lim="800000"/>
              <a:headEnd/>
              <a:tailEnd/>
            </a:ln>
            <a:effectLst/>
          </p:spPr>
          <p:txBody>
            <a:bodyPr wrap="none" anchor="ctr"/>
            <a:lstStyle/>
            <a:p>
              <a:endParaRPr lang="en-US"/>
            </a:p>
          </p:txBody>
        </p:sp>
        <p:sp>
          <p:nvSpPr>
            <p:cNvPr id="50182" name="Line 6"/>
            <p:cNvSpPr>
              <a:spLocks noChangeShapeType="1"/>
            </p:cNvSpPr>
            <p:nvPr/>
          </p:nvSpPr>
          <p:spPr bwMode="auto">
            <a:xfrm>
              <a:off x="4656" y="1824"/>
              <a:ext cx="192" cy="0"/>
            </a:xfrm>
            <a:prstGeom prst="line">
              <a:avLst/>
            </a:prstGeom>
            <a:noFill/>
            <a:ln w="9525">
              <a:solidFill>
                <a:schemeClr val="accent2"/>
              </a:solidFill>
              <a:round/>
              <a:headEnd/>
              <a:tailEnd/>
            </a:ln>
            <a:effectLst/>
          </p:spPr>
          <p:txBody>
            <a:bodyPr wrap="none" anchor="ctr"/>
            <a:lstStyle/>
            <a:p>
              <a:endParaRPr lang="en-US"/>
            </a:p>
          </p:txBody>
        </p:sp>
        <p:sp>
          <p:nvSpPr>
            <p:cNvPr id="50183" name="Line 7"/>
            <p:cNvSpPr>
              <a:spLocks noChangeShapeType="1"/>
            </p:cNvSpPr>
            <p:nvPr/>
          </p:nvSpPr>
          <p:spPr bwMode="auto">
            <a:xfrm>
              <a:off x="4704" y="1872"/>
              <a:ext cx="96" cy="0"/>
            </a:xfrm>
            <a:prstGeom prst="line">
              <a:avLst/>
            </a:prstGeom>
            <a:noFill/>
            <a:ln w="9525">
              <a:solidFill>
                <a:schemeClr val="accent2"/>
              </a:solidFill>
              <a:round/>
              <a:headEnd/>
              <a:tailEnd/>
            </a:ln>
            <a:effectLst/>
          </p:spPr>
          <p:txBody>
            <a:bodyPr wrap="none" anchor="ctr"/>
            <a:lstStyle/>
            <a:p>
              <a:endParaRPr lang="en-US"/>
            </a:p>
          </p:txBody>
        </p:sp>
        <p:sp>
          <p:nvSpPr>
            <p:cNvPr id="50184" name="Line 8"/>
            <p:cNvSpPr>
              <a:spLocks noChangeShapeType="1"/>
            </p:cNvSpPr>
            <p:nvPr/>
          </p:nvSpPr>
          <p:spPr bwMode="auto">
            <a:xfrm>
              <a:off x="4704" y="1920"/>
              <a:ext cx="96" cy="0"/>
            </a:xfrm>
            <a:prstGeom prst="line">
              <a:avLst/>
            </a:prstGeom>
            <a:noFill/>
            <a:ln w="9525">
              <a:solidFill>
                <a:schemeClr val="accent2"/>
              </a:solidFill>
              <a:round/>
              <a:headEnd/>
              <a:tailEnd/>
            </a:ln>
            <a:effectLst/>
          </p:spPr>
          <p:txBody>
            <a:bodyPr wrap="none" anchor="ctr"/>
            <a:lstStyle/>
            <a:p>
              <a:endParaRPr lang="en-US"/>
            </a:p>
          </p:txBody>
        </p:sp>
      </p:grpSp>
      <p:sp>
        <p:nvSpPr>
          <p:cNvPr id="50185" name="AutoShape 9"/>
          <p:cNvSpPr>
            <a:spLocks noChangeAspect="1" noChangeArrowheads="1"/>
          </p:cNvSpPr>
          <p:nvPr/>
        </p:nvSpPr>
        <p:spPr bwMode="auto">
          <a:xfrm rot="6000000">
            <a:off x="2709863" y="2627312"/>
            <a:ext cx="2660650" cy="2720975"/>
          </a:xfrm>
          <a:prstGeom prst="flowChartDelay">
            <a:avLst/>
          </a:prstGeom>
          <a:noFill/>
          <a:ln w="9525">
            <a:solidFill>
              <a:schemeClr val="tx1"/>
            </a:solidFill>
            <a:miter lim="800000"/>
            <a:headEnd/>
            <a:tailEnd/>
          </a:ln>
          <a:effectLst/>
        </p:spPr>
        <p:txBody>
          <a:bodyPr wrap="none" anchor="ctr"/>
          <a:lstStyle/>
          <a:p>
            <a:endParaRPr lang="en-US"/>
          </a:p>
        </p:txBody>
      </p:sp>
      <p:sp>
        <p:nvSpPr>
          <p:cNvPr id="50186" name="Line 10"/>
          <p:cNvSpPr>
            <a:spLocks noChangeAspect="1" noChangeShapeType="1"/>
          </p:cNvSpPr>
          <p:nvPr/>
        </p:nvSpPr>
        <p:spPr bwMode="auto">
          <a:xfrm rot="600000">
            <a:off x="2205038" y="5292725"/>
            <a:ext cx="3146425" cy="1588"/>
          </a:xfrm>
          <a:prstGeom prst="line">
            <a:avLst/>
          </a:prstGeom>
          <a:noFill/>
          <a:ln w="9525">
            <a:solidFill>
              <a:schemeClr val="tx1"/>
            </a:solidFill>
            <a:round/>
            <a:headEnd/>
            <a:tailEnd/>
          </a:ln>
          <a:effectLst/>
        </p:spPr>
        <p:txBody>
          <a:bodyPr wrap="none" anchor="ctr"/>
          <a:lstStyle/>
          <a:p>
            <a:endParaRPr lang="en-US"/>
          </a:p>
        </p:txBody>
      </p:sp>
      <p:grpSp>
        <p:nvGrpSpPr>
          <p:cNvPr id="50187" name="Group 11"/>
          <p:cNvGrpSpPr>
            <a:grpSpLocks/>
          </p:cNvGrpSpPr>
          <p:nvPr/>
        </p:nvGrpSpPr>
        <p:grpSpPr bwMode="auto">
          <a:xfrm rot="600000">
            <a:off x="3514725" y="5649913"/>
            <a:ext cx="701675" cy="498475"/>
            <a:chOff x="2870" y="3360"/>
            <a:chExt cx="346" cy="237"/>
          </a:xfrm>
        </p:grpSpPr>
        <p:sp>
          <p:nvSpPr>
            <p:cNvPr id="50188" name="Text Box 12"/>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50189" name="Text Box 13"/>
            <p:cNvSpPr txBox="1">
              <a:spLocks noChangeArrowheads="1"/>
            </p:cNvSpPr>
            <p:nvPr/>
          </p:nvSpPr>
          <p:spPr bwMode="auto">
            <a:xfrm>
              <a:off x="2928" y="3408"/>
              <a:ext cx="288" cy="189"/>
            </a:xfrm>
            <a:prstGeom prst="rect">
              <a:avLst/>
            </a:prstGeom>
            <a:noFill/>
            <a:ln w="9525">
              <a:noFill/>
              <a:miter lim="800000"/>
              <a:headEnd/>
              <a:tailEnd/>
            </a:ln>
            <a:effectLst/>
          </p:spPr>
          <p:txBody>
            <a:bodyPr>
              <a:spAutoFit/>
            </a:bodyPr>
            <a:lstStyle/>
            <a:p>
              <a:r>
                <a:rPr lang="en-US" sz="2000" b="1"/>
                <a:t>L</a:t>
              </a:r>
            </a:p>
          </p:txBody>
        </p:sp>
      </p:grpSp>
      <p:grpSp>
        <p:nvGrpSpPr>
          <p:cNvPr id="50190" name="Group 14"/>
          <p:cNvGrpSpPr>
            <a:grpSpLocks/>
          </p:cNvGrpSpPr>
          <p:nvPr/>
        </p:nvGrpSpPr>
        <p:grpSpPr bwMode="auto">
          <a:xfrm rot="600000">
            <a:off x="5278438" y="5394325"/>
            <a:ext cx="430212" cy="473075"/>
            <a:chOff x="3936" y="2928"/>
            <a:chExt cx="271" cy="298"/>
          </a:xfrm>
        </p:grpSpPr>
        <p:sp>
          <p:nvSpPr>
            <p:cNvPr id="50191" name="Text Box 15"/>
            <p:cNvSpPr txBox="1">
              <a:spLocks noChangeArrowheads="1"/>
            </p:cNvSpPr>
            <p:nvPr/>
          </p:nvSpPr>
          <p:spPr bwMode="auto">
            <a:xfrm>
              <a:off x="3936" y="2928"/>
              <a:ext cx="223" cy="250"/>
            </a:xfrm>
            <a:prstGeom prst="rect">
              <a:avLst/>
            </a:prstGeom>
            <a:noFill/>
            <a:ln w="9525">
              <a:noFill/>
              <a:miter lim="800000"/>
              <a:headEnd/>
              <a:tailEnd/>
            </a:ln>
            <a:effectLst/>
          </p:spPr>
          <p:txBody>
            <a:bodyPr wrap="none">
              <a:spAutoFit/>
            </a:bodyPr>
            <a:lstStyle/>
            <a:p>
              <a:r>
                <a:rPr lang="en-US" sz="2000" b="1"/>
                <a:t>B</a:t>
              </a:r>
            </a:p>
          </p:txBody>
        </p:sp>
        <p:sp>
          <p:nvSpPr>
            <p:cNvPr id="50192" name="Text Box 16"/>
            <p:cNvSpPr txBox="1">
              <a:spLocks noChangeArrowheads="1"/>
            </p:cNvSpPr>
            <p:nvPr/>
          </p:nvSpPr>
          <p:spPr bwMode="auto">
            <a:xfrm>
              <a:off x="3984" y="2976"/>
              <a:ext cx="223" cy="250"/>
            </a:xfrm>
            <a:prstGeom prst="rect">
              <a:avLst/>
            </a:prstGeom>
            <a:noFill/>
            <a:ln w="9525">
              <a:noFill/>
              <a:miter lim="800000"/>
              <a:headEnd/>
              <a:tailEnd/>
            </a:ln>
            <a:effectLst/>
          </p:spPr>
          <p:txBody>
            <a:bodyPr wrap="none">
              <a:spAutoFit/>
            </a:bodyPr>
            <a:lstStyle/>
            <a:p>
              <a:r>
                <a:rPr lang="en-US" sz="2000" b="1"/>
                <a:t>L</a:t>
              </a:r>
            </a:p>
          </p:txBody>
        </p:sp>
      </p:grpSp>
      <p:sp>
        <p:nvSpPr>
          <p:cNvPr id="50193" name="Text Box 17"/>
          <p:cNvSpPr txBox="1">
            <a:spLocks noChangeArrowheads="1"/>
          </p:cNvSpPr>
          <p:nvPr/>
        </p:nvSpPr>
        <p:spPr bwMode="auto">
          <a:xfrm rot="600000">
            <a:off x="4132263" y="3505200"/>
            <a:ext cx="450850" cy="396875"/>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50194" name="Text Box 18"/>
          <p:cNvSpPr txBox="1">
            <a:spLocks noChangeArrowheads="1"/>
          </p:cNvSpPr>
          <p:nvPr/>
        </p:nvSpPr>
        <p:spPr bwMode="auto">
          <a:xfrm rot="600000">
            <a:off x="4052888" y="4079875"/>
            <a:ext cx="436562" cy="396875"/>
          </a:xfrm>
          <a:prstGeom prst="rect">
            <a:avLst/>
          </a:prstGeom>
          <a:noFill/>
          <a:ln w="9525">
            <a:noFill/>
            <a:miter lim="800000"/>
            <a:headEnd/>
            <a:tailEnd/>
          </a:ln>
          <a:effectLst/>
        </p:spPr>
        <p:txBody>
          <a:bodyPr wrap="none">
            <a:spAutoFit/>
          </a:bodyPr>
          <a:lstStyle/>
          <a:p>
            <a:r>
              <a:rPr lang="en-US" sz="2000"/>
              <a:t>B</a:t>
            </a:r>
            <a:r>
              <a:rPr lang="en-US" sz="2000" i="1" baseline="-25000"/>
              <a:t>o</a:t>
            </a:r>
            <a:endParaRPr lang="en-US" sz="2000"/>
          </a:p>
        </p:txBody>
      </p:sp>
      <p:sp>
        <p:nvSpPr>
          <p:cNvPr id="50195" name="Text Box 19"/>
          <p:cNvSpPr txBox="1">
            <a:spLocks noChangeArrowheads="1"/>
          </p:cNvSpPr>
          <p:nvPr/>
        </p:nvSpPr>
        <p:spPr bwMode="auto">
          <a:xfrm rot="600000">
            <a:off x="3760788" y="5259388"/>
            <a:ext cx="368300" cy="396875"/>
          </a:xfrm>
          <a:prstGeom prst="rect">
            <a:avLst/>
          </a:prstGeom>
          <a:noFill/>
          <a:ln w="9525">
            <a:noFill/>
            <a:miter lim="800000"/>
            <a:headEnd/>
            <a:tailEnd/>
          </a:ln>
          <a:effectLst/>
        </p:spPr>
        <p:txBody>
          <a:bodyPr wrap="none">
            <a:spAutoFit/>
          </a:bodyPr>
          <a:lstStyle/>
          <a:p>
            <a:r>
              <a:rPr lang="en-US" sz="2000"/>
              <a:t>K</a:t>
            </a:r>
          </a:p>
        </p:txBody>
      </p:sp>
      <p:sp>
        <p:nvSpPr>
          <p:cNvPr id="50196" name="AutoShape 20"/>
          <p:cNvSpPr>
            <a:spLocks noChangeArrowheads="1"/>
          </p:cNvSpPr>
          <p:nvPr/>
        </p:nvSpPr>
        <p:spPr bwMode="auto">
          <a:xfrm rot="600000">
            <a:off x="3787775" y="5253038"/>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0197" name="AutoShape 21"/>
          <p:cNvSpPr>
            <a:spLocks noChangeArrowheads="1"/>
          </p:cNvSpPr>
          <p:nvPr/>
        </p:nvSpPr>
        <p:spPr bwMode="auto">
          <a:xfrm rot="600000">
            <a:off x="3973513" y="4202113"/>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0198" name="AutoShape 22"/>
          <p:cNvSpPr>
            <a:spLocks noChangeArrowheads="1"/>
          </p:cNvSpPr>
          <p:nvPr/>
        </p:nvSpPr>
        <p:spPr bwMode="auto">
          <a:xfrm rot="600000">
            <a:off x="4065588" y="3676650"/>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0199" name="Text Box 23"/>
          <p:cNvSpPr txBox="1">
            <a:spLocks noChangeArrowheads="1"/>
          </p:cNvSpPr>
          <p:nvPr/>
        </p:nvSpPr>
        <p:spPr bwMode="auto">
          <a:xfrm>
            <a:off x="288925" y="242888"/>
            <a:ext cx="7853363" cy="701675"/>
          </a:xfrm>
          <a:prstGeom prst="rect">
            <a:avLst/>
          </a:prstGeom>
          <a:noFill/>
          <a:ln w="9525">
            <a:noFill/>
            <a:miter lim="800000"/>
            <a:headEnd/>
            <a:tailEnd/>
          </a:ln>
          <a:effectLst/>
        </p:spPr>
        <p:txBody>
          <a:bodyPr wrap="none">
            <a:spAutoFit/>
          </a:bodyPr>
          <a:lstStyle/>
          <a:p>
            <a:r>
              <a:rPr lang="en-US" sz="2000"/>
              <a:t>For small changes in inclination, the point M</a:t>
            </a:r>
            <a:r>
              <a:rPr lang="en-US" sz="2000" baseline="-25000"/>
              <a:t>T</a:t>
            </a:r>
            <a:r>
              <a:rPr lang="en-US" sz="2000"/>
              <a:t> is where the ship is assumed </a:t>
            </a:r>
          </a:p>
          <a:p>
            <a:r>
              <a:rPr lang="en-US" sz="2000"/>
              <a:t>to rotate. </a:t>
            </a:r>
          </a:p>
        </p:txBody>
      </p:sp>
      <p:sp>
        <p:nvSpPr>
          <p:cNvPr id="50200" name="Text Box 24"/>
          <p:cNvSpPr txBox="1">
            <a:spLocks noChangeArrowheads="1"/>
          </p:cNvSpPr>
          <p:nvPr/>
        </p:nvSpPr>
        <p:spPr bwMode="auto">
          <a:xfrm>
            <a:off x="4479925" y="1600200"/>
            <a:ext cx="511175" cy="396875"/>
          </a:xfrm>
          <a:prstGeom prst="rect">
            <a:avLst/>
          </a:prstGeom>
          <a:noFill/>
          <a:ln w="9525">
            <a:noFill/>
            <a:miter lim="800000"/>
            <a:headEnd/>
            <a:tailEnd/>
          </a:ln>
          <a:effectLst/>
        </p:spPr>
        <p:txBody>
          <a:bodyPr wrap="none">
            <a:spAutoFit/>
          </a:bodyPr>
          <a:lstStyle/>
          <a:p>
            <a:r>
              <a:rPr lang="en-US" sz="2000"/>
              <a:t>M</a:t>
            </a:r>
            <a:r>
              <a:rPr lang="en-US" sz="2000" baseline="-25000"/>
              <a:t>T</a:t>
            </a:r>
            <a:endParaRPr lang="en-US" sz="2000"/>
          </a:p>
        </p:txBody>
      </p:sp>
      <p:sp>
        <p:nvSpPr>
          <p:cNvPr id="50201" name="AutoShape 25"/>
          <p:cNvSpPr>
            <a:spLocks noChangeArrowheads="1"/>
          </p:cNvSpPr>
          <p:nvPr/>
        </p:nvSpPr>
        <p:spPr bwMode="auto">
          <a:xfrm>
            <a:off x="4419600" y="1814513"/>
            <a:ext cx="76200" cy="7620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0202" name="Line 26"/>
          <p:cNvSpPr>
            <a:spLocks noChangeShapeType="1"/>
          </p:cNvSpPr>
          <p:nvPr/>
        </p:nvSpPr>
        <p:spPr bwMode="auto">
          <a:xfrm flipH="1">
            <a:off x="3733800" y="1828800"/>
            <a:ext cx="762000" cy="3886200"/>
          </a:xfrm>
          <a:prstGeom prst="line">
            <a:avLst/>
          </a:prstGeom>
          <a:noFill/>
          <a:ln w="9525">
            <a:solidFill>
              <a:schemeClr val="tx1"/>
            </a:solidFill>
            <a:prstDash val="dash"/>
            <a:round/>
            <a:headEnd/>
            <a:tailEnd/>
          </a:ln>
          <a:effectLst/>
        </p:spPr>
        <p:txBody>
          <a:bodyPr wrap="none" anchor="ctr"/>
          <a:lstStyle/>
          <a:p>
            <a:endParaRPr lang="en-US"/>
          </a:p>
        </p:txBody>
      </p:sp>
      <p:sp>
        <p:nvSpPr>
          <p:cNvPr id="50203" name="Text Box 27"/>
          <p:cNvSpPr txBox="1">
            <a:spLocks noChangeArrowheads="1"/>
          </p:cNvSpPr>
          <p:nvPr/>
        </p:nvSpPr>
        <p:spPr bwMode="auto">
          <a:xfrm>
            <a:off x="3429000" y="6262688"/>
            <a:ext cx="5418138" cy="396875"/>
          </a:xfrm>
          <a:prstGeom prst="rect">
            <a:avLst/>
          </a:prstGeom>
          <a:noFill/>
          <a:ln w="9525">
            <a:noFill/>
            <a:miter lim="800000"/>
            <a:headEnd/>
            <a:tailEnd/>
          </a:ln>
          <a:effectLst/>
        </p:spPr>
        <p:txBody>
          <a:bodyPr wrap="none">
            <a:spAutoFit/>
          </a:bodyPr>
          <a:lstStyle/>
          <a:p>
            <a:r>
              <a:rPr lang="en-US" sz="2000"/>
              <a:t>...The MT is generally about 10-30ft above the keel</a:t>
            </a:r>
          </a:p>
        </p:txBody>
      </p:sp>
      <p:sp>
        <p:nvSpPr>
          <p:cNvPr id="50204" name="Line 28"/>
          <p:cNvSpPr>
            <a:spLocks noChangeShapeType="1"/>
          </p:cNvSpPr>
          <p:nvPr/>
        </p:nvSpPr>
        <p:spPr bwMode="auto">
          <a:xfrm>
            <a:off x="3733800" y="2438400"/>
            <a:ext cx="609600" cy="76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50205" name="Line 29"/>
          <p:cNvSpPr>
            <a:spLocks noChangeShapeType="1"/>
          </p:cNvSpPr>
          <p:nvPr/>
        </p:nvSpPr>
        <p:spPr bwMode="auto">
          <a:xfrm flipH="1">
            <a:off x="4495800" y="2362200"/>
            <a:ext cx="609600" cy="152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50206" name="Text Box 30"/>
          <p:cNvSpPr txBox="1">
            <a:spLocks noChangeArrowheads="1"/>
          </p:cNvSpPr>
          <p:nvPr/>
        </p:nvSpPr>
        <p:spPr bwMode="auto">
          <a:xfrm>
            <a:off x="5089525" y="1939925"/>
            <a:ext cx="417513" cy="457200"/>
          </a:xfrm>
          <a:prstGeom prst="rect">
            <a:avLst/>
          </a:prstGeom>
          <a:noFill/>
          <a:ln w="9525">
            <a:noFill/>
            <a:miter lim="800000"/>
            <a:headEnd/>
            <a:tailEnd/>
          </a:ln>
          <a:effectLst/>
        </p:spPr>
        <p:txBody>
          <a:bodyPr wrap="none">
            <a:spAutoFit/>
          </a:bodyPr>
          <a:lstStyle/>
          <a:p>
            <a:r>
              <a:rPr lang="en-US" sz="2400">
                <a:latin typeface="Symbol" pitchFamily="18" charset="2"/>
              </a:rPr>
              <a:t>F</a:t>
            </a:r>
            <a:endParaRPr lang="en-US" sz="2400"/>
          </a:p>
        </p:txBody>
      </p:sp>
      <p:grpSp>
        <p:nvGrpSpPr>
          <p:cNvPr id="50207" name="Group 31"/>
          <p:cNvGrpSpPr>
            <a:grpSpLocks/>
          </p:cNvGrpSpPr>
          <p:nvPr/>
        </p:nvGrpSpPr>
        <p:grpSpPr bwMode="auto">
          <a:xfrm>
            <a:off x="4437063" y="4175125"/>
            <a:ext cx="515937" cy="396875"/>
            <a:chOff x="2843" y="2666"/>
            <a:chExt cx="325" cy="250"/>
          </a:xfrm>
        </p:grpSpPr>
        <p:sp>
          <p:nvSpPr>
            <p:cNvPr id="50208" name="Text Box 32"/>
            <p:cNvSpPr txBox="1">
              <a:spLocks noChangeArrowheads="1"/>
            </p:cNvSpPr>
            <p:nvPr/>
          </p:nvSpPr>
          <p:spPr bwMode="auto">
            <a:xfrm>
              <a:off x="2893" y="2666"/>
              <a:ext cx="275" cy="250"/>
            </a:xfrm>
            <a:prstGeom prst="rect">
              <a:avLst/>
            </a:prstGeom>
            <a:noFill/>
            <a:ln w="9525">
              <a:noFill/>
              <a:miter lim="800000"/>
              <a:headEnd/>
              <a:tailEnd/>
            </a:ln>
            <a:effectLst/>
          </p:spPr>
          <p:txBody>
            <a:bodyPr wrap="none">
              <a:spAutoFit/>
            </a:bodyPr>
            <a:lstStyle/>
            <a:p>
              <a:r>
                <a:rPr lang="en-US" sz="2000"/>
                <a:t>B</a:t>
              </a:r>
              <a:r>
                <a:rPr lang="en-US" sz="2000" baseline="-25000"/>
                <a:t>1</a:t>
              </a:r>
              <a:endParaRPr lang="en-US" sz="2000"/>
            </a:p>
          </p:txBody>
        </p:sp>
        <p:sp>
          <p:nvSpPr>
            <p:cNvPr id="50209" name="AutoShape 33"/>
            <p:cNvSpPr>
              <a:spLocks noChangeArrowheads="1"/>
            </p:cNvSpPr>
            <p:nvPr/>
          </p:nvSpPr>
          <p:spPr bwMode="auto">
            <a:xfrm>
              <a:off x="2843" y="2676"/>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36525" y="90488"/>
            <a:ext cx="5151438" cy="396875"/>
          </a:xfrm>
          <a:prstGeom prst="rect">
            <a:avLst/>
          </a:prstGeom>
          <a:noFill/>
          <a:ln w="9525">
            <a:noFill/>
            <a:miter lim="800000"/>
            <a:headEnd/>
            <a:tailEnd/>
          </a:ln>
          <a:effectLst/>
        </p:spPr>
        <p:txBody>
          <a:bodyPr wrap="none">
            <a:spAutoFit/>
          </a:bodyPr>
          <a:lstStyle/>
          <a:p>
            <a:r>
              <a:rPr lang="en-US" sz="2000"/>
              <a:t>There is also a Longitudinal Metacenter, or M</a:t>
            </a:r>
            <a:r>
              <a:rPr lang="en-US" sz="2000" baseline="-25000"/>
              <a:t>L</a:t>
            </a:r>
            <a:r>
              <a:rPr lang="en-US" sz="2000"/>
              <a:t>...</a:t>
            </a:r>
          </a:p>
        </p:txBody>
      </p:sp>
      <p:sp>
        <p:nvSpPr>
          <p:cNvPr id="51203" name="Freeform 3"/>
          <p:cNvSpPr>
            <a:spLocks/>
          </p:cNvSpPr>
          <p:nvPr/>
        </p:nvSpPr>
        <p:spPr bwMode="auto">
          <a:xfrm rot="21300000">
            <a:off x="919163" y="3748088"/>
            <a:ext cx="7313612" cy="862012"/>
          </a:xfrm>
          <a:custGeom>
            <a:avLst/>
            <a:gdLst/>
            <a:ahLst/>
            <a:cxnLst>
              <a:cxn ang="0">
                <a:pos x="539" y="449"/>
              </a:cxn>
              <a:cxn ang="0">
                <a:pos x="3789" y="480"/>
              </a:cxn>
              <a:cxn ang="0">
                <a:pos x="4552" y="68"/>
              </a:cxn>
              <a:cxn ang="0">
                <a:pos x="4120" y="68"/>
              </a:cxn>
              <a:cxn ang="0">
                <a:pos x="2392" y="116"/>
              </a:cxn>
              <a:cxn ang="0">
                <a:pos x="952" y="116"/>
              </a:cxn>
              <a:cxn ang="0">
                <a:pos x="136" y="68"/>
              </a:cxn>
              <a:cxn ang="0">
                <a:pos x="136" y="212"/>
              </a:cxn>
              <a:cxn ang="0">
                <a:pos x="280" y="308"/>
              </a:cxn>
              <a:cxn ang="0">
                <a:pos x="485" y="356"/>
              </a:cxn>
              <a:cxn ang="0">
                <a:pos x="520" y="452"/>
              </a:cxn>
            </a:cxnLst>
            <a:rect l="0" t="0" r="r" b="b"/>
            <a:pathLst>
              <a:path w="4607" h="543">
                <a:moveTo>
                  <a:pt x="539" y="449"/>
                </a:moveTo>
                <a:cubicBezTo>
                  <a:pt x="1081" y="454"/>
                  <a:pt x="3120" y="543"/>
                  <a:pt x="3789" y="480"/>
                </a:cubicBezTo>
                <a:cubicBezTo>
                  <a:pt x="4458" y="417"/>
                  <a:pt x="4497" y="136"/>
                  <a:pt x="4552" y="68"/>
                </a:cubicBezTo>
                <a:cubicBezTo>
                  <a:pt x="4607" y="0"/>
                  <a:pt x="4480" y="60"/>
                  <a:pt x="4120" y="68"/>
                </a:cubicBezTo>
                <a:cubicBezTo>
                  <a:pt x="3760" y="76"/>
                  <a:pt x="2920" y="108"/>
                  <a:pt x="2392" y="116"/>
                </a:cubicBezTo>
                <a:cubicBezTo>
                  <a:pt x="1864" y="124"/>
                  <a:pt x="1328" y="124"/>
                  <a:pt x="952" y="116"/>
                </a:cubicBezTo>
                <a:cubicBezTo>
                  <a:pt x="576" y="108"/>
                  <a:pt x="272" y="52"/>
                  <a:pt x="136" y="68"/>
                </a:cubicBezTo>
                <a:cubicBezTo>
                  <a:pt x="0" y="84"/>
                  <a:pt x="112" y="172"/>
                  <a:pt x="136" y="212"/>
                </a:cubicBezTo>
                <a:cubicBezTo>
                  <a:pt x="160" y="252"/>
                  <a:pt x="222" y="284"/>
                  <a:pt x="280" y="308"/>
                </a:cubicBezTo>
                <a:cubicBezTo>
                  <a:pt x="338" y="332"/>
                  <a:pt x="445" y="332"/>
                  <a:pt x="485" y="356"/>
                </a:cubicBezTo>
                <a:cubicBezTo>
                  <a:pt x="525" y="380"/>
                  <a:pt x="513" y="432"/>
                  <a:pt x="520" y="452"/>
                </a:cubicBezTo>
              </a:path>
            </a:pathLst>
          </a:custGeom>
          <a:noFill/>
          <a:ln w="9525">
            <a:solidFill>
              <a:schemeClr val="tx1"/>
            </a:solidFill>
            <a:round/>
            <a:headEnd/>
            <a:tailEnd/>
          </a:ln>
          <a:effectLst/>
        </p:spPr>
        <p:txBody>
          <a:bodyPr wrap="none" anchor="ctr"/>
          <a:lstStyle/>
          <a:p>
            <a:endParaRPr lang="en-US"/>
          </a:p>
        </p:txBody>
      </p:sp>
      <p:sp>
        <p:nvSpPr>
          <p:cNvPr id="51204" name="Line 4"/>
          <p:cNvSpPr>
            <a:spLocks noChangeShapeType="1"/>
          </p:cNvSpPr>
          <p:nvPr/>
        </p:nvSpPr>
        <p:spPr bwMode="auto">
          <a:xfrm rot="21300000" flipV="1">
            <a:off x="4475163" y="1295400"/>
            <a:ext cx="0" cy="3733800"/>
          </a:xfrm>
          <a:prstGeom prst="line">
            <a:avLst/>
          </a:prstGeom>
          <a:noFill/>
          <a:ln w="9525">
            <a:solidFill>
              <a:schemeClr val="tx1"/>
            </a:solidFill>
            <a:prstDash val="dash"/>
            <a:round/>
            <a:headEnd/>
            <a:tailEnd/>
          </a:ln>
          <a:effectLst/>
        </p:spPr>
        <p:txBody>
          <a:bodyPr wrap="none" anchor="ctr"/>
          <a:lstStyle/>
          <a:p>
            <a:endParaRPr lang="en-US"/>
          </a:p>
        </p:txBody>
      </p:sp>
      <p:grpSp>
        <p:nvGrpSpPr>
          <p:cNvPr id="51205" name="Group 5"/>
          <p:cNvGrpSpPr>
            <a:grpSpLocks/>
          </p:cNvGrpSpPr>
          <p:nvPr/>
        </p:nvGrpSpPr>
        <p:grpSpPr bwMode="auto">
          <a:xfrm rot="21300000">
            <a:off x="4441825" y="4959350"/>
            <a:ext cx="441325" cy="519113"/>
            <a:chOff x="2438" y="3210"/>
            <a:chExt cx="278" cy="327"/>
          </a:xfrm>
        </p:grpSpPr>
        <p:sp>
          <p:nvSpPr>
            <p:cNvPr id="51206" name="Text Box 6"/>
            <p:cNvSpPr txBox="1">
              <a:spLocks noChangeArrowheads="1"/>
            </p:cNvSpPr>
            <p:nvPr/>
          </p:nvSpPr>
          <p:spPr bwMode="auto">
            <a:xfrm>
              <a:off x="2508" y="3216"/>
              <a:ext cx="180" cy="288"/>
            </a:xfrm>
            <a:prstGeom prst="rect">
              <a:avLst/>
            </a:prstGeom>
            <a:noFill/>
            <a:ln w="9525">
              <a:noFill/>
              <a:miter lim="800000"/>
              <a:headEnd/>
              <a:tailEnd/>
            </a:ln>
            <a:effectLst/>
          </p:spPr>
          <p:txBody>
            <a:bodyPr wrap="none">
              <a:spAutoFit/>
            </a:bodyPr>
            <a:lstStyle/>
            <a:p>
              <a:r>
                <a:rPr lang="en-US" sz="2400"/>
                <a:t>(</a:t>
              </a:r>
            </a:p>
          </p:txBody>
        </p:sp>
        <p:sp>
          <p:nvSpPr>
            <p:cNvPr id="51207" name="Text Box 7"/>
            <p:cNvSpPr txBox="1">
              <a:spLocks noChangeArrowheads="1"/>
            </p:cNvSpPr>
            <p:nvPr/>
          </p:nvSpPr>
          <p:spPr bwMode="auto">
            <a:xfrm>
              <a:off x="2438" y="3210"/>
              <a:ext cx="278" cy="327"/>
            </a:xfrm>
            <a:prstGeom prst="rect">
              <a:avLst/>
            </a:prstGeom>
            <a:noFill/>
            <a:ln w="9525">
              <a:noFill/>
              <a:miter lim="800000"/>
              <a:headEnd/>
              <a:tailEnd/>
            </a:ln>
            <a:effectLst/>
          </p:spPr>
          <p:txBody>
            <a:bodyPr wrap="none">
              <a:spAutoFit/>
            </a:bodyPr>
            <a:lstStyle/>
            <a:p>
              <a:r>
                <a:rPr lang="en-US" sz="2800"/>
                <a:t>O</a:t>
              </a:r>
            </a:p>
          </p:txBody>
        </p:sp>
        <p:sp>
          <p:nvSpPr>
            <p:cNvPr id="51208" name="Text Box 8"/>
            <p:cNvSpPr txBox="1">
              <a:spLocks noChangeArrowheads="1"/>
            </p:cNvSpPr>
            <p:nvPr/>
          </p:nvSpPr>
          <p:spPr bwMode="auto">
            <a:xfrm>
              <a:off x="2448" y="3216"/>
              <a:ext cx="180" cy="288"/>
            </a:xfrm>
            <a:prstGeom prst="rect">
              <a:avLst/>
            </a:prstGeom>
            <a:noFill/>
            <a:ln w="9525">
              <a:noFill/>
              <a:miter lim="800000"/>
              <a:headEnd/>
              <a:tailEnd/>
            </a:ln>
            <a:effectLst/>
          </p:spPr>
          <p:txBody>
            <a:bodyPr wrap="none">
              <a:spAutoFit/>
            </a:bodyPr>
            <a:lstStyle/>
            <a:p>
              <a:r>
                <a:rPr lang="en-US" sz="2400"/>
                <a:t>)</a:t>
              </a:r>
            </a:p>
          </p:txBody>
        </p:sp>
      </p:grpSp>
      <p:grpSp>
        <p:nvGrpSpPr>
          <p:cNvPr id="51209" name="Group 9"/>
          <p:cNvGrpSpPr>
            <a:grpSpLocks/>
          </p:cNvGrpSpPr>
          <p:nvPr/>
        </p:nvGrpSpPr>
        <p:grpSpPr bwMode="auto">
          <a:xfrm>
            <a:off x="4267200" y="1127125"/>
            <a:ext cx="609600" cy="396875"/>
            <a:chOff x="2736" y="710"/>
            <a:chExt cx="384" cy="250"/>
          </a:xfrm>
        </p:grpSpPr>
        <p:sp>
          <p:nvSpPr>
            <p:cNvPr id="51210" name="Oval 10"/>
            <p:cNvSpPr>
              <a:spLocks noChangeArrowheads="1"/>
            </p:cNvSpPr>
            <p:nvPr/>
          </p:nvSpPr>
          <p:spPr bwMode="auto">
            <a:xfrm>
              <a:off x="2736" y="816"/>
              <a:ext cx="48" cy="48"/>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51211" name="Rectangle 11"/>
            <p:cNvSpPr>
              <a:spLocks noChangeArrowheads="1"/>
            </p:cNvSpPr>
            <p:nvPr/>
          </p:nvSpPr>
          <p:spPr bwMode="auto">
            <a:xfrm>
              <a:off x="2798" y="710"/>
              <a:ext cx="322" cy="250"/>
            </a:xfrm>
            <a:prstGeom prst="rect">
              <a:avLst/>
            </a:prstGeom>
            <a:noFill/>
            <a:ln w="9525">
              <a:noFill/>
              <a:miter lim="800000"/>
              <a:headEnd/>
              <a:tailEnd/>
            </a:ln>
            <a:effectLst/>
          </p:spPr>
          <p:txBody>
            <a:bodyPr wrap="none">
              <a:spAutoFit/>
            </a:bodyPr>
            <a:lstStyle/>
            <a:p>
              <a:r>
                <a:rPr lang="en-US" sz="2000"/>
                <a:t>M</a:t>
              </a:r>
              <a:r>
                <a:rPr lang="en-US" sz="2000" baseline="-25000"/>
                <a:t>L</a:t>
              </a:r>
            </a:p>
          </p:txBody>
        </p:sp>
      </p:grpSp>
      <p:sp>
        <p:nvSpPr>
          <p:cNvPr id="51212" name="Line 12"/>
          <p:cNvSpPr>
            <a:spLocks noChangeShapeType="1"/>
          </p:cNvSpPr>
          <p:nvPr/>
        </p:nvSpPr>
        <p:spPr bwMode="auto">
          <a:xfrm>
            <a:off x="4318570" y="1351052"/>
            <a:ext cx="0" cy="4419600"/>
          </a:xfrm>
          <a:prstGeom prst="line">
            <a:avLst/>
          </a:prstGeom>
          <a:noFill/>
          <a:ln w="9525">
            <a:solidFill>
              <a:schemeClr val="tx1"/>
            </a:solidFill>
            <a:prstDash val="sysDot"/>
            <a:round/>
            <a:headEnd/>
            <a:tailEnd/>
          </a:ln>
          <a:effectLst/>
        </p:spPr>
        <p:txBody>
          <a:bodyPr wrap="none" anchor="ctr"/>
          <a:lstStyle/>
          <a:p>
            <a:endParaRPr lang="en-US"/>
          </a:p>
        </p:txBody>
      </p:sp>
      <p:sp>
        <p:nvSpPr>
          <p:cNvPr id="51213" name="Text Box 13"/>
          <p:cNvSpPr txBox="1">
            <a:spLocks noChangeArrowheads="1"/>
          </p:cNvSpPr>
          <p:nvPr/>
        </p:nvSpPr>
        <p:spPr bwMode="auto">
          <a:xfrm>
            <a:off x="2667000" y="6338888"/>
            <a:ext cx="6170613" cy="396875"/>
          </a:xfrm>
          <a:prstGeom prst="rect">
            <a:avLst/>
          </a:prstGeom>
          <a:noFill/>
          <a:ln w="9525">
            <a:noFill/>
            <a:miter lim="800000"/>
            <a:headEnd/>
            <a:tailEnd/>
          </a:ln>
          <a:effectLst/>
        </p:spPr>
        <p:txBody>
          <a:bodyPr wrap="none">
            <a:spAutoFit/>
          </a:bodyPr>
          <a:lstStyle/>
          <a:p>
            <a:r>
              <a:rPr lang="en-US" sz="2000"/>
              <a:t>…usually in the magnitude of 100 to 1000ft above the keel</a:t>
            </a:r>
          </a:p>
        </p:txBody>
      </p:sp>
      <p:sp>
        <p:nvSpPr>
          <p:cNvPr id="51214" name="Line 14"/>
          <p:cNvSpPr>
            <a:spLocks noChangeShapeType="1"/>
          </p:cNvSpPr>
          <p:nvPr/>
        </p:nvSpPr>
        <p:spPr bwMode="auto">
          <a:xfrm>
            <a:off x="3733800" y="3048000"/>
            <a:ext cx="609600" cy="76200"/>
          </a:xfrm>
          <a:prstGeom prst="line">
            <a:avLst/>
          </a:prstGeom>
          <a:noFill/>
          <a:ln w="9525">
            <a:solidFill>
              <a:schemeClr val="tx1"/>
            </a:solidFill>
            <a:round/>
            <a:headEnd/>
            <a:tailEnd type="triangle" w="med" len="med"/>
          </a:ln>
          <a:effectLst/>
        </p:spPr>
        <p:txBody>
          <a:bodyPr wrap="none" anchor="ctr"/>
          <a:lstStyle/>
          <a:p>
            <a:endParaRPr lang="en-US"/>
          </a:p>
        </p:txBody>
      </p:sp>
      <p:sp>
        <p:nvSpPr>
          <p:cNvPr id="51215" name="Line 15"/>
          <p:cNvSpPr>
            <a:spLocks noChangeShapeType="1"/>
          </p:cNvSpPr>
          <p:nvPr/>
        </p:nvSpPr>
        <p:spPr bwMode="auto">
          <a:xfrm flipH="1">
            <a:off x="4495800" y="2971800"/>
            <a:ext cx="609600" cy="152400"/>
          </a:xfrm>
          <a:prstGeom prst="line">
            <a:avLst/>
          </a:prstGeom>
          <a:noFill/>
          <a:ln w="9525">
            <a:solidFill>
              <a:schemeClr val="tx1"/>
            </a:solidFill>
            <a:round/>
            <a:headEnd/>
            <a:tailEnd type="triangle" w="med" len="med"/>
          </a:ln>
          <a:effectLst/>
        </p:spPr>
        <p:txBody>
          <a:bodyPr wrap="none" anchor="ctr"/>
          <a:lstStyle/>
          <a:p>
            <a:endParaRPr lang="en-US"/>
          </a:p>
        </p:txBody>
      </p:sp>
      <p:sp>
        <p:nvSpPr>
          <p:cNvPr id="51216" name="Text Box 16"/>
          <p:cNvSpPr txBox="1">
            <a:spLocks noChangeArrowheads="1"/>
          </p:cNvSpPr>
          <p:nvPr/>
        </p:nvSpPr>
        <p:spPr bwMode="auto">
          <a:xfrm>
            <a:off x="5089525" y="2549525"/>
            <a:ext cx="356188" cy="461665"/>
          </a:xfrm>
          <a:prstGeom prst="rect">
            <a:avLst/>
          </a:prstGeom>
          <a:noFill/>
          <a:ln w="9525">
            <a:noFill/>
            <a:miter lim="800000"/>
            <a:headEnd/>
            <a:tailEnd/>
          </a:ln>
          <a:effectLst/>
        </p:spPr>
        <p:txBody>
          <a:bodyPr wrap="none">
            <a:spAutoFit/>
          </a:bodyPr>
          <a:lstStyle/>
          <a:p>
            <a:r>
              <a:rPr lang="el-GR" sz="2400" dirty="0" smtClean="0">
                <a:latin typeface="+mn-lt"/>
                <a:cs typeface="GreekC"/>
              </a:rPr>
              <a:t>ϑ</a:t>
            </a:r>
            <a:endParaRPr lang="en-US" sz="2400" dirty="0">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685800" y="-304800"/>
            <a:ext cx="7772400" cy="1143000"/>
          </a:xfrm>
          <a:noFill/>
          <a:ln/>
        </p:spPr>
        <p:txBody>
          <a:bodyPr lIns="90488" tIns="44450" rIns="90488" bIns="44450"/>
          <a:lstStyle/>
          <a:p>
            <a:r>
              <a:rPr lang="en-US"/>
              <a:t>Example Problem</a:t>
            </a:r>
          </a:p>
        </p:txBody>
      </p:sp>
      <p:sp>
        <p:nvSpPr>
          <p:cNvPr id="118787" name="Rectangle 3"/>
          <p:cNvSpPr>
            <a:spLocks noGrp="1" noChangeArrowheads="1"/>
          </p:cNvSpPr>
          <p:nvPr>
            <p:ph type="body" idx="1"/>
          </p:nvPr>
        </p:nvSpPr>
        <p:spPr>
          <a:xfrm>
            <a:off x="152400" y="457200"/>
            <a:ext cx="8991600" cy="4114800"/>
          </a:xfrm>
          <a:noFill/>
          <a:ln/>
        </p:spPr>
        <p:txBody>
          <a:bodyPr lIns="90488" tIns="44450" rIns="90488" bIns="44450"/>
          <a:lstStyle/>
          <a:p>
            <a:pPr>
              <a:lnSpc>
                <a:spcPct val="90000"/>
              </a:lnSpc>
              <a:buFontTx/>
              <a:buNone/>
            </a:pPr>
            <a:r>
              <a:rPr lang="en-US" sz="2400"/>
              <a:t>   </a:t>
            </a:r>
          </a:p>
          <a:p>
            <a:pPr>
              <a:lnSpc>
                <a:spcPct val="90000"/>
              </a:lnSpc>
              <a:buFontTx/>
              <a:buNone/>
            </a:pPr>
            <a:r>
              <a:rPr lang="en-US" sz="2400"/>
              <a:t> A boxed shaped barge 50ft wide, 100ft long, and 15ft deep has 10ft of freeboard in sea water:</a:t>
            </a:r>
          </a:p>
          <a:p>
            <a:pPr>
              <a:lnSpc>
                <a:spcPct val="40000"/>
              </a:lnSpc>
              <a:buFontTx/>
              <a:buNone/>
            </a:pPr>
            <a:endParaRPr lang="en-US" sz="2400"/>
          </a:p>
          <a:p>
            <a:pPr lvl="1">
              <a:lnSpc>
                <a:spcPct val="85000"/>
              </a:lnSpc>
            </a:pPr>
            <a:r>
              <a:rPr lang="en-US" sz="2000"/>
              <a:t>What is its draft?</a:t>
            </a:r>
          </a:p>
          <a:p>
            <a:pPr lvl="1">
              <a:lnSpc>
                <a:spcPct val="85000"/>
              </a:lnSpc>
            </a:pPr>
            <a:endParaRPr lang="en-US" sz="2000"/>
          </a:p>
          <a:p>
            <a:pPr lvl="1">
              <a:lnSpc>
                <a:spcPct val="85000"/>
              </a:lnSpc>
            </a:pPr>
            <a:r>
              <a:rPr lang="en-US" sz="2000"/>
              <a:t>What is the hydrostatic pressure (psi) acting on the barge’s keel?</a:t>
            </a:r>
          </a:p>
          <a:p>
            <a:pPr lvl="1">
              <a:lnSpc>
                <a:spcPct val="85000"/>
              </a:lnSpc>
            </a:pPr>
            <a:endParaRPr lang="en-US" sz="2000"/>
          </a:p>
          <a:p>
            <a:pPr lvl="1">
              <a:lnSpc>
                <a:spcPct val="85000"/>
              </a:lnSpc>
            </a:pPr>
            <a:r>
              <a:rPr lang="en-US" sz="2000"/>
              <a:t>What is the magnitude (LT) of the total hydrostatic force acting on the barge’s keel?</a:t>
            </a:r>
          </a:p>
          <a:p>
            <a:pPr lvl="1">
              <a:lnSpc>
                <a:spcPct val="85000"/>
              </a:lnSpc>
            </a:pPr>
            <a:endParaRPr lang="en-US" sz="2000"/>
          </a:p>
          <a:p>
            <a:pPr lvl="1">
              <a:lnSpc>
                <a:spcPct val="85000"/>
              </a:lnSpc>
            </a:pPr>
            <a:r>
              <a:rPr lang="en-US" sz="2000"/>
              <a:t>What is the weight (LT) of the water displaced by the barge?</a:t>
            </a:r>
          </a:p>
          <a:p>
            <a:pPr lvl="1">
              <a:lnSpc>
                <a:spcPct val="85000"/>
              </a:lnSpc>
            </a:pPr>
            <a:endParaRPr lang="en-US" sz="2000"/>
          </a:p>
          <a:p>
            <a:pPr lvl="1">
              <a:lnSpc>
                <a:spcPct val="85000"/>
              </a:lnSpc>
            </a:pPr>
            <a:r>
              <a:rPr lang="en-US" sz="2000"/>
              <a:t>Assuming that the buoyant force acts through a single point, what is the location of that point in 3 dimensions?</a:t>
            </a:r>
          </a:p>
          <a:p>
            <a:pPr lvl="1">
              <a:lnSpc>
                <a:spcPct val="85000"/>
              </a:lnSpc>
            </a:pPr>
            <a:endParaRPr lang="en-US" sz="2000"/>
          </a:p>
          <a:p>
            <a:pPr lvl="1">
              <a:lnSpc>
                <a:spcPct val="85000"/>
              </a:lnSpc>
            </a:pPr>
            <a:r>
              <a:rPr lang="en-US" sz="2000"/>
              <a:t>Assuming minimum freeboard is 5ft, how many ft³ of coal at 50lb/ft³ can we load on the barge in seawater?</a:t>
            </a:r>
          </a:p>
          <a:p>
            <a:pPr lvl="1">
              <a:lnSpc>
                <a:spcPct val="85000"/>
              </a:lnSpc>
            </a:pPr>
            <a:endParaRPr lang="en-US" sz="2000"/>
          </a:p>
          <a:p>
            <a:pPr lvl="1">
              <a:lnSpc>
                <a:spcPct val="85000"/>
              </a:lnSpc>
            </a:pPr>
            <a:r>
              <a:rPr lang="en-US" sz="2000"/>
              <a:t>If we then take the barge into freshwater, what will the new draft be?</a:t>
            </a:r>
          </a:p>
        </p:txBody>
      </p:sp>
    </p:spTree>
  </p:cSld>
  <p:clrMapOvr>
    <a:masterClrMapping/>
  </p:clrMapOvr>
  <p:transition spd="slow">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Line 2"/>
          <p:cNvSpPr>
            <a:spLocks noChangeAspect="1" noChangeShapeType="1"/>
          </p:cNvSpPr>
          <p:nvPr/>
        </p:nvSpPr>
        <p:spPr bwMode="auto">
          <a:xfrm>
            <a:off x="3886200" y="2890838"/>
            <a:ext cx="4343400" cy="1587"/>
          </a:xfrm>
          <a:prstGeom prst="line">
            <a:avLst/>
          </a:prstGeom>
          <a:noFill/>
          <a:ln w="9525" cap="rnd">
            <a:solidFill>
              <a:schemeClr val="accent2"/>
            </a:solidFill>
            <a:prstDash val="sysDot"/>
            <a:round/>
            <a:headEnd/>
            <a:tailEnd/>
          </a:ln>
          <a:effectLst/>
        </p:spPr>
        <p:txBody>
          <a:bodyPr wrap="none" anchor="ctr"/>
          <a:lstStyle/>
          <a:p>
            <a:endParaRPr lang="en-US"/>
          </a:p>
        </p:txBody>
      </p:sp>
      <p:sp>
        <p:nvSpPr>
          <p:cNvPr id="52227" name="Line 3"/>
          <p:cNvSpPr>
            <a:spLocks noChangeAspect="1" noChangeShapeType="1"/>
          </p:cNvSpPr>
          <p:nvPr/>
        </p:nvSpPr>
        <p:spPr bwMode="auto">
          <a:xfrm>
            <a:off x="6430963" y="750888"/>
            <a:ext cx="1587" cy="5273675"/>
          </a:xfrm>
          <a:prstGeom prst="line">
            <a:avLst/>
          </a:prstGeom>
          <a:noFill/>
          <a:ln w="9525">
            <a:solidFill>
              <a:srgbClr val="FF3300"/>
            </a:solidFill>
            <a:prstDash val="sysDot"/>
            <a:round/>
            <a:headEnd/>
            <a:tailEnd/>
          </a:ln>
          <a:effectLst/>
        </p:spPr>
        <p:txBody>
          <a:bodyPr wrap="none" anchor="ctr"/>
          <a:lstStyle/>
          <a:p>
            <a:endParaRPr lang="en-US"/>
          </a:p>
        </p:txBody>
      </p:sp>
      <p:sp>
        <p:nvSpPr>
          <p:cNvPr id="52228" name="AutoShape 4"/>
          <p:cNvSpPr>
            <a:spLocks noChangeAspect="1" noChangeArrowheads="1"/>
          </p:cNvSpPr>
          <p:nvPr/>
        </p:nvSpPr>
        <p:spPr bwMode="auto">
          <a:xfrm rot="6000000">
            <a:off x="4148137" y="2038351"/>
            <a:ext cx="3446463" cy="3522662"/>
          </a:xfrm>
          <a:prstGeom prst="flowChartDelay">
            <a:avLst/>
          </a:prstGeom>
          <a:noFill/>
          <a:ln w="9525">
            <a:solidFill>
              <a:schemeClr val="tx1"/>
            </a:solidFill>
            <a:miter lim="800000"/>
            <a:headEnd/>
            <a:tailEnd/>
          </a:ln>
          <a:effectLst/>
        </p:spPr>
        <p:txBody>
          <a:bodyPr wrap="none" anchor="ctr"/>
          <a:lstStyle/>
          <a:p>
            <a:endParaRPr lang="en-US"/>
          </a:p>
        </p:txBody>
      </p:sp>
      <p:sp>
        <p:nvSpPr>
          <p:cNvPr id="52229" name="Line 5"/>
          <p:cNvSpPr>
            <a:spLocks noChangeAspect="1" noChangeShapeType="1"/>
          </p:cNvSpPr>
          <p:nvPr/>
        </p:nvSpPr>
        <p:spPr bwMode="auto">
          <a:xfrm rot="600000">
            <a:off x="3495675" y="5489575"/>
            <a:ext cx="4073525" cy="3175"/>
          </a:xfrm>
          <a:prstGeom prst="line">
            <a:avLst/>
          </a:prstGeom>
          <a:noFill/>
          <a:ln w="9525">
            <a:solidFill>
              <a:schemeClr val="tx1"/>
            </a:solidFill>
            <a:round/>
            <a:headEnd/>
            <a:tailEnd/>
          </a:ln>
          <a:effectLst/>
        </p:spPr>
        <p:txBody>
          <a:bodyPr wrap="none" anchor="ctr"/>
          <a:lstStyle/>
          <a:p>
            <a:endParaRPr lang="en-US"/>
          </a:p>
        </p:txBody>
      </p:sp>
      <p:grpSp>
        <p:nvGrpSpPr>
          <p:cNvPr id="52230" name="Group 6"/>
          <p:cNvGrpSpPr>
            <a:grpSpLocks noChangeAspect="1"/>
          </p:cNvGrpSpPr>
          <p:nvPr/>
        </p:nvGrpSpPr>
        <p:grpSpPr bwMode="auto">
          <a:xfrm rot="600000">
            <a:off x="5200650" y="5949950"/>
            <a:ext cx="906463" cy="527050"/>
            <a:chOff x="2875" y="3359"/>
            <a:chExt cx="345" cy="194"/>
          </a:xfrm>
        </p:grpSpPr>
        <p:sp>
          <p:nvSpPr>
            <p:cNvPr id="52231" name="Text Box 7"/>
            <p:cNvSpPr txBox="1">
              <a:spLocks noChangeAspect="1" noChangeArrowheads="1"/>
            </p:cNvSpPr>
            <p:nvPr/>
          </p:nvSpPr>
          <p:spPr bwMode="auto">
            <a:xfrm>
              <a:off x="2875" y="3359"/>
              <a:ext cx="222" cy="146"/>
            </a:xfrm>
            <a:prstGeom prst="rect">
              <a:avLst/>
            </a:prstGeom>
            <a:noFill/>
            <a:ln w="9525">
              <a:noFill/>
              <a:miter lim="800000"/>
              <a:headEnd/>
              <a:tailEnd/>
            </a:ln>
            <a:effectLst/>
          </p:spPr>
          <p:txBody>
            <a:bodyPr>
              <a:spAutoFit/>
            </a:bodyPr>
            <a:lstStyle/>
            <a:p>
              <a:r>
                <a:rPr lang="en-US" sz="2000" b="1"/>
                <a:t>C</a:t>
              </a:r>
            </a:p>
          </p:txBody>
        </p:sp>
        <p:sp>
          <p:nvSpPr>
            <p:cNvPr id="52232" name="Text Box 8"/>
            <p:cNvSpPr txBox="1">
              <a:spLocks noChangeAspect="1" noChangeArrowheads="1"/>
            </p:cNvSpPr>
            <p:nvPr/>
          </p:nvSpPr>
          <p:spPr bwMode="auto">
            <a:xfrm>
              <a:off x="2934" y="3407"/>
              <a:ext cx="286" cy="146"/>
            </a:xfrm>
            <a:prstGeom prst="rect">
              <a:avLst/>
            </a:prstGeom>
            <a:noFill/>
            <a:ln w="9525">
              <a:noFill/>
              <a:miter lim="800000"/>
              <a:headEnd/>
              <a:tailEnd/>
            </a:ln>
            <a:effectLst/>
          </p:spPr>
          <p:txBody>
            <a:bodyPr>
              <a:spAutoFit/>
            </a:bodyPr>
            <a:lstStyle/>
            <a:p>
              <a:r>
                <a:rPr lang="en-US" sz="2000" b="1"/>
                <a:t>L</a:t>
              </a:r>
            </a:p>
          </p:txBody>
        </p:sp>
      </p:grpSp>
      <p:grpSp>
        <p:nvGrpSpPr>
          <p:cNvPr id="52233" name="Group 9"/>
          <p:cNvGrpSpPr>
            <a:grpSpLocks noChangeAspect="1"/>
          </p:cNvGrpSpPr>
          <p:nvPr/>
        </p:nvGrpSpPr>
        <p:grpSpPr bwMode="auto">
          <a:xfrm rot="600000">
            <a:off x="7483475" y="5608638"/>
            <a:ext cx="452438" cy="493712"/>
            <a:chOff x="3940" y="2922"/>
            <a:chExt cx="220" cy="240"/>
          </a:xfrm>
        </p:grpSpPr>
        <p:sp>
          <p:nvSpPr>
            <p:cNvPr id="52234" name="Text Box 10"/>
            <p:cNvSpPr txBox="1">
              <a:spLocks noChangeAspect="1" noChangeArrowheads="1"/>
            </p:cNvSpPr>
            <p:nvPr/>
          </p:nvSpPr>
          <p:spPr bwMode="auto">
            <a:xfrm>
              <a:off x="3940" y="2922"/>
              <a:ext cx="172" cy="193"/>
            </a:xfrm>
            <a:prstGeom prst="rect">
              <a:avLst/>
            </a:prstGeom>
            <a:noFill/>
            <a:ln w="9525">
              <a:noFill/>
              <a:miter lim="800000"/>
              <a:headEnd/>
              <a:tailEnd/>
            </a:ln>
            <a:effectLst/>
          </p:spPr>
          <p:txBody>
            <a:bodyPr wrap="none">
              <a:spAutoFit/>
            </a:bodyPr>
            <a:lstStyle/>
            <a:p>
              <a:r>
                <a:rPr lang="en-US" sz="2000" b="1"/>
                <a:t>B</a:t>
              </a:r>
            </a:p>
          </p:txBody>
        </p:sp>
        <p:sp>
          <p:nvSpPr>
            <p:cNvPr id="52235" name="Text Box 11"/>
            <p:cNvSpPr txBox="1">
              <a:spLocks noChangeAspect="1" noChangeArrowheads="1"/>
            </p:cNvSpPr>
            <p:nvPr/>
          </p:nvSpPr>
          <p:spPr bwMode="auto">
            <a:xfrm>
              <a:off x="3988" y="2969"/>
              <a:ext cx="172" cy="193"/>
            </a:xfrm>
            <a:prstGeom prst="rect">
              <a:avLst/>
            </a:prstGeom>
            <a:noFill/>
            <a:ln w="9525">
              <a:noFill/>
              <a:miter lim="800000"/>
              <a:headEnd/>
              <a:tailEnd/>
            </a:ln>
            <a:effectLst/>
          </p:spPr>
          <p:txBody>
            <a:bodyPr wrap="none">
              <a:spAutoFit/>
            </a:bodyPr>
            <a:lstStyle/>
            <a:p>
              <a:r>
                <a:rPr lang="en-US" sz="2000" b="1"/>
                <a:t>L</a:t>
              </a:r>
            </a:p>
          </p:txBody>
        </p:sp>
      </p:grpSp>
      <p:sp>
        <p:nvSpPr>
          <p:cNvPr id="52236" name="Text Box 12"/>
          <p:cNvSpPr txBox="1">
            <a:spLocks noChangeAspect="1" noChangeArrowheads="1"/>
          </p:cNvSpPr>
          <p:nvPr/>
        </p:nvSpPr>
        <p:spPr bwMode="auto">
          <a:xfrm rot="600000">
            <a:off x="5486400" y="3162300"/>
            <a:ext cx="450850" cy="396875"/>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52237" name="Text Box 13"/>
          <p:cNvSpPr txBox="1">
            <a:spLocks noChangeAspect="1" noChangeArrowheads="1"/>
          </p:cNvSpPr>
          <p:nvPr/>
        </p:nvSpPr>
        <p:spPr bwMode="auto">
          <a:xfrm rot="600000">
            <a:off x="5902325" y="3906838"/>
            <a:ext cx="436563" cy="396875"/>
          </a:xfrm>
          <a:prstGeom prst="rect">
            <a:avLst/>
          </a:prstGeom>
          <a:noFill/>
          <a:ln w="9525">
            <a:noFill/>
            <a:miter lim="800000"/>
            <a:headEnd/>
            <a:tailEnd/>
          </a:ln>
          <a:effectLst/>
        </p:spPr>
        <p:txBody>
          <a:bodyPr wrap="none">
            <a:spAutoFit/>
          </a:bodyPr>
          <a:lstStyle/>
          <a:p>
            <a:r>
              <a:rPr lang="en-US" sz="2000"/>
              <a:t>B</a:t>
            </a:r>
            <a:r>
              <a:rPr lang="en-US" sz="2000" i="1" baseline="-25000"/>
              <a:t>o</a:t>
            </a:r>
            <a:endParaRPr lang="en-US" sz="2000"/>
          </a:p>
        </p:txBody>
      </p:sp>
      <p:sp>
        <p:nvSpPr>
          <p:cNvPr id="52238" name="AutoShape 14"/>
          <p:cNvSpPr>
            <a:spLocks noChangeAspect="1" noChangeArrowheads="1"/>
          </p:cNvSpPr>
          <p:nvPr/>
        </p:nvSpPr>
        <p:spPr bwMode="auto">
          <a:xfrm rot="600000">
            <a:off x="5784850" y="4076700"/>
            <a:ext cx="98425" cy="100013"/>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2239" name="Text Box 15"/>
          <p:cNvSpPr txBox="1">
            <a:spLocks noChangeAspect="1" noChangeArrowheads="1"/>
          </p:cNvSpPr>
          <p:nvPr/>
        </p:nvSpPr>
        <p:spPr bwMode="auto">
          <a:xfrm>
            <a:off x="6440488" y="708025"/>
            <a:ext cx="511175" cy="396875"/>
          </a:xfrm>
          <a:prstGeom prst="rect">
            <a:avLst/>
          </a:prstGeom>
          <a:noFill/>
          <a:ln w="9525">
            <a:noFill/>
            <a:miter lim="800000"/>
            <a:headEnd/>
            <a:tailEnd/>
          </a:ln>
          <a:effectLst/>
        </p:spPr>
        <p:txBody>
          <a:bodyPr wrap="none">
            <a:spAutoFit/>
          </a:bodyPr>
          <a:lstStyle/>
          <a:p>
            <a:r>
              <a:rPr lang="en-US" sz="2000"/>
              <a:t>M</a:t>
            </a:r>
            <a:r>
              <a:rPr lang="en-US" sz="2000" baseline="-25000"/>
              <a:t>T</a:t>
            </a:r>
            <a:endParaRPr lang="en-US" sz="2000"/>
          </a:p>
        </p:txBody>
      </p:sp>
      <p:sp>
        <p:nvSpPr>
          <p:cNvPr id="52240" name="AutoShape 16"/>
          <p:cNvSpPr>
            <a:spLocks noChangeAspect="1" noChangeArrowheads="1"/>
          </p:cNvSpPr>
          <p:nvPr/>
        </p:nvSpPr>
        <p:spPr bwMode="auto">
          <a:xfrm>
            <a:off x="6362700" y="984250"/>
            <a:ext cx="98425" cy="100013"/>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2241" name="Line 17"/>
          <p:cNvSpPr>
            <a:spLocks noChangeAspect="1" noChangeShapeType="1"/>
          </p:cNvSpPr>
          <p:nvPr/>
        </p:nvSpPr>
        <p:spPr bwMode="auto">
          <a:xfrm flipH="1">
            <a:off x="5475288" y="1003300"/>
            <a:ext cx="985837" cy="5033963"/>
          </a:xfrm>
          <a:prstGeom prst="line">
            <a:avLst/>
          </a:prstGeom>
          <a:noFill/>
          <a:ln w="9525">
            <a:solidFill>
              <a:schemeClr val="tx1"/>
            </a:solidFill>
            <a:prstDash val="dash"/>
            <a:round/>
            <a:headEnd/>
            <a:tailEnd/>
          </a:ln>
          <a:effectLst/>
        </p:spPr>
        <p:txBody>
          <a:bodyPr wrap="none" anchor="ctr"/>
          <a:lstStyle/>
          <a:p>
            <a:endParaRPr lang="en-US"/>
          </a:p>
        </p:txBody>
      </p:sp>
      <p:sp>
        <p:nvSpPr>
          <p:cNvPr id="52242" name="Line 18"/>
          <p:cNvSpPr>
            <a:spLocks noChangeAspect="1" noChangeShapeType="1"/>
          </p:cNvSpPr>
          <p:nvPr/>
        </p:nvSpPr>
        <p:spPr bwMode="auto">
          <a:xfrm>
            <a:off x="5475288" y="1792288"/>
            <a:ext cx="788987" cy="100012"/>
          </a:xfrm>
          <a:prstGeom prst="line">
            <a:avLst/>
          </a:prstGeom>
          <a:noFill/>
          <a:ln w="9525">
            <a:solidFill>
              <a:schemeClr val="tx1"/>
            </a:solidFill>
            <a:round/>
            <a:headEnd/>
            <a:tailEnd type="triangle" w="med" len="med"/>
          </a:ln>
          <a:effectLst/>
        </p:spPr>
        <p:txBody>
          <a:bodyPr wrap="none" anchor="ctr"/>
          <a:lstStyle/>
          <a:p>
            <a:endParaRPr lang="en-US"/>
          </a:p>
        </p:txBody>
      </p:sp>
      <p:sp>
        <p:nvSpPr>
          <p:cNvPr id="52243" name="Line 19"/>
          <p:cNvSpPr>
            <a:spLocks noChangeAspect="1" noChangeShapeType="1"/>
          </p:cNvSpPr>
          <p:nvPr/>
        </p:nvSpPr>
        <p:spPr bwMode="auto">
          <a:xfrm flipH="1">
            <a:off x="6461125" y="1693863"/>
            <a:ext cx="788988" cy="198437"/>
          </a:xfrm>
          <a:prstGeom prst="line">
            <a:avLst/>
          </a:prstGeom>
          <a:noFill/>
          <a:ln w="9525">
            <a:solidFill>
              <a:schemeClr val="tx1"/>
            </a:solidFill>
            <a:round/>
            <a:headEnd/>
            <a:tailEnd type="triangle" w="med" len="med"/>
          </a:ln>
          <a:effectLst/>
        </p:spPr>
        <p:txBody>
          <a:bodyPr wrap="none" anchor="ctr"/>
          <a:lstStyle/>
          <a:p>
            <a:endParaRPr lang="en-US"/>
          </a:p>
        </p:txBody>
      </p:sp>
      <p:sp>
        <p:nvSpPr>
          <p:cNvPr id="52244" name="Text Box 20"/>
          <p:cNvSpPr txBox="1">
            <a:spLocks noChangeAspect="1" noChangeArrowheads="1"/>
          </p:cNvSpPr>
          <p:nvPr/>
        </p:nvSpPr>
        <p:spPr bwMode="auto">
          <a:xfrm>
            <a:off x="7229475" y="1147763"/>
            <a:ext cx="417513" cy="457200"/>
          </a:xfrm>
          <a:prstGeom prst="rect">
            <a:avLst/>
          </a:prstGeom>
          <a:noFill/>
          <a:ln w="9525">
            <a:noFill/>
            <a:miter lim="800000"/>
            <a:headEnd/>
            <a:tailEnd/>
          </a:ln>
          <a:effectLst/>
        </p:spPr>
        <p:txBody>
          <a:bodyPr wrap="none">
            <a:spAutoFit/>
          </a:bodyPr>
          <a:lstStyle/>
          <a:p>
            <a:r>
              <a:rPr lang="en-US" sz="2400">
                <a:latin typeface="Symbol" pitchFamily="18" charset="2"/>
              </a:rPr>
              <a:t>F</a:t>
            </a:r>
            <a:endParaRPr lang="en-US" sz="2400"/>
          </a:p>
        </p:txBody>
      </p:sp>
      <p:grpSp>
        <p:nvGrpSpPr>
          <p:cNvPr id="52245" name="Group 21"/>
          <p:cNvGrpSpPr>
            <a:grpSpLocks/>
          </p:cNvGrpSpPr>
          <p:nvPr/>
        </p:nvGrpSpPr>
        <p:grpSpPr bwMode="auto">
          <a:xfrm>
            <a:off x="304800" y="319088"/>
            <a:ext cx="6111875" cy="3186112"/>
            <a:chOff x="230" y="201"/>
            <a:chExt cx="3850" cy="2007"/>
          </a:xfrm>
        </p:grpSpPr>
        <p:sp>
          <p:nvSpPr>
            <p:cNvPr id="52246" name="Line 22"/>
            <p:cNvSpPr>
              <a:spLocks noChangeShapeType="1"/>
            </p:cNvSpPr>
            <p:nvPr/>
          </p:nvSpPr>
          <p:spPr bwMode="auto">
            <a:xfrm>
              <a:off x="4080" y="672"/>
              <a:ext cx="0" cy="1536"/>
            </a:xfrm>
            <a:prstGeom prst="line">
              <a:avLst/>
            </a:prstGeom>
            <a:noFill/>
            <a:ln w="38100">
              <a:solidFill>
                <a:srgbClr val="FF3300"/>
              </a:solidFill>
              <a:round/>
              <a:headEnd/>
              <a:tailEnd type="triangle" w="med" len="med"/>
            </a:ln>
            <a:effectLst/>
          </p:spPr>
          <p:txBody>
            <a:bodyPr wrap="none" anchor="ctr"/>
            <a:lstStyle/>
            <a:p>
              <a:endParaRPr lang="en-US"/>
            </a:p>
          </p:txBody>
        </p:sp>
        <p:sp>
          <p:nvSpPr>
            <p:cNvPr id="52247" name="Text Box 23"/>
            <p:cNvSpPr txBox="1">
              <a:spLocks noChangeArrowheads="1"/>
            </p:cNvSpPr>
            <p:nvPr/>
          </p:nvSpPr>
          <p:spPr bwMode="auto">
            <a:xfrm>
              <a:off x="230" y="201"/>
              <a:ext cx="3274" cy="442"/>
            </a:xfrm>
            <a:prstGeom prst="rect">
              <a:avLst/>
            </a:prstGeom>
            <a:noFill/>
            <a:ln w="9525">
              <a:noFill/>
              <a:miter lim="800000"/>
              <a:headEnd/>
              <a:tailEnd/>
            </a:ln>
            <a:effectLst/>
          </p:spPr>
          <p:txBody>
            <a:bodyPr wrap="none">
              <a:spAutoFit/>
            </a:bodyPr>
            <a:lstStyle/>
            <a:p>
              <a:r>
                <a:rPr lang="en-US" sz="2000"/>
                <a:t>When the ship reacts to an off-center load (which</a:t>
              </a:r>
            </a:p>
            <a:p>
              <a:r>
                <a:rPr lang="en-US" sz="2000"/>
                <a:t>will change the ship’s CG),... </a:t>
              </a:r>
            </a:p>
          </p:txBody>
        </p:sp>
      </p:grpSp>
      <p:grpSp>
        <p:nvGrpSpPr>
          <p:cNvPr id="52248" name="Group 24"/>
          <p:cNvGrpSpPr>
            <a:grpSpLocks/>
          </p:cNvGrpSpPr>
          <p:nvPr/>
        </p:nvGrpSpPr>
        <p:grpSpPr bwMode="auto">
          <a:xfrm>
            <a:off x="228600" y="2514600"/>
            <a:ext cx="6696075" cy="3927475"/>
            <a:chOff x="144" y="1584"/>
            <a:chExt cx="4218" cy="2474"/>
          </a:xfrm>
        </p:grpSpPr>
        <p:sp>
          <p:nvSpPr>
            <p:cNvPr id="52249" name="Text Box 25"/>
            <p:cNvSpPr txBox="1">
              <a:spLocks noChangeArrowheads="1"/>
            </p:cNvSpPr>
            <p:nvPr/>
          </p:nvSpPr>
          <p:spPr bwMode="auto">
            <a:xfrm>
              <a:off x="3926" y="3770"/>
              <a:ext cx="308" cy="288"/>
            </a:xfrm>
            <a:prstGeom prst="rect">
              <a:avLst/>
            </a:prstGeom>
            <a:noFill/>
            <a:ln w="9525">
              <a:noFill/>
              <a:miter lim="800000"/>
              <a:headEnd/>
              <a:tailEnd/>
            </a:ln>
            <a:effectLst/>
          </p:spPr>
          <p:txBody>
            <a:bodyPr wrap="none">
              <a:spAutoFit/>
            </a:bodyPr>
            <a:lstStyle/>
            <a:p>
              <a:r>
                <a:rPr lang="en-US" sz="2400"/>
                <a:t>F</a:t>
              </a:r>
              <a:r>
                <a:rPr lang="en-US" sz="2400" baseline="-25000"/>
                <a:t>B</a:t>
              </a:r>
              <a:endParaRPr lang="en-US" sz="2400"/>
            </a:p>
          </p:txBody>
        </p:sp>
        <p:grpSp>
          <p:nvGrpSpPr>
            <p:cNvPr id="52250" name="Group 26"/>
            <p:cNvGrpSpPr>
              <a:grpSpLocks/>
            </p:cNvGrpSpPr>
            <p:nvPr/>
          </p:nvGrpSpPr>
          <p:grpSpPr bwMode="auto">
            <a:xfrm>
              <a:off x="144" y="1584"/>
              <a:ext cx="4218" cy="2160"/>
              <a:chOff x="144" y="1584"/>
              <a:chExt cx="4218" cy="2160"/>
            </a:xfrm>
          </p:grpSpPr>
          <p:grpSp>
            <p:nvGrpSpPr>
              <p:cNvPr id="52251" name="Group 27"/>
              <p:cNvGrpSpPr>
                <a:grpSpLocks noChangeAspect="1"/>
              </p:cNvGrpSpPr>
              <p:nvPr/>
            </p:nvGrpSpPr>
            <p:grpSpPr bwMode="auto">
              <a:xfrm>
                <a:off x="4022" y="2546"/>
                <a:ext cx="340" cy="250"/>
                <a:chOff x="2843" y="2666"/>
                <a:chExt cx="262" cy="193"/>
              </a:xfrm>
            </p:grpSpPr>
            <p:sp>
              <p:nvSpPr>
                <p:cNvPr id="52252" name="Text Box 28"/>
                <p:cNvSpPr txBox="1">
                  <a:spLocks noChangeAspect="1" noChangeArrowheads="1"/>
                </p:cNvSpPr>
                <p:nvPr/>
              </p:nvSpPr>
              <p:spPr bwMode="auto">
                <a:xfrm>
                  <a:off x="2893" y="2666"/>
                  <a:ext cx="212" cy="193"/>
                </a:xfrm>
                <a:prstGeom prst="rect">
                  <a:avLst/>
                </a:prstGeom>
                <a:noFill/>
                <a:ln w="9525">
                  <a:noFill/>
                  <a:miter lim="800000"/>
                  <a:headEnd/>
                  <a:tailEnd/>
                </a:ln>
                <a:effectLst/>
              </p:spPr>
              <p:txBody>
                <a:bodyPr wrap="none">
                  <a:spAutoFit/>
                </a:bodyPr>
                <a:lstStyle/>
                <a:p>
                  <a:r>
                    <a:rPr lang="en-US" sz="2000"/>
                    <a:t>B</a:t>
                  </a:r>
                  <a:r>
                    <a:rPr lang="en-US" sz="2000" baseline="-25000"/>
                    <a:t>1</a:t>
                  </a:r>
                  <a:endParaRPr lang="en-US" sz="2000"/>
                </a:p>
              </p:txBody>
            </p:sp>
            <p:sp>
              <p:nvSpPr>
                <p:cNvPr id="52253" name="AutoShape 29"/>
                <p:cNvSpPr>
                  <a:spLocks noChangeAspect="1" noChangeArrowheads="1"/>
                </p:cNvSpPr>
                <p:nvPr/>
              </p:nvSpPr>
              <p:spPr bwMode="auto">
                <a:xfrm>
                  <a:off x="2843" y="2743"/>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sp>
            <p:nvSpPr>
              <p:cNvPr id="52254" name="AutoShape 30"/>
              <p:cNvSpPr>
                <a:spLocks noChangeArrowheads="1"/>
              </p:cNvSpPr>
              <p:nvPr/>
            </p:nvSpPr>
            <p:spPr bwMode="auto">
              <a:xfrm>
                <a:off x="4032" y="2688"/>
                <a:ext cx="48" cy="1056"/>
              </a:xfrm>
              <a:prstGeom prst="upArrow">
                <a:avLst>
                  <a:gd name="adj1" fmla="val 50000"/>
                  <a:gd name="adj2" fmla="val 550000"/>
                </a:avLst>
              </a:prstGeom>
              <a:solidFill>
                <a:schemeClr val="accent2"/>
              </a:solidFill>
              <a:ln w="9525">
                <a:solidFill>
                  <a:schemeClr val="tx1"/>
                </a:solidFill>
                <a:miter lim="800000"/>
                <a:headEnd/>
                <a:tailEnd/>
              </a:ln>
              <a:effectLst/>
            </p:spPr>
            <p:txBody>
              <a:bodyPr wrap="none" anchor="ctr"/>
              <a:lstStyle/>
              <a:p>
                <a:endParaRPr lang="en-US"/>
              </a:p>
            </p:txBody>
          </p:sp>
          <p:sp>
            <p:nvSpPr>
              <p:cNvPr id="52255" name="Rectangle 31"/>
              <p:cNvSpPr>
                <a:spLocks noChangeArrowheads="1"/>
              </p:cNvSpPr>
              <p:nvPr/>
            </p:nvSpPr>
            <p:spPr bwMode="auto">
              <a:xfrm>
                <a:off x="144" y="1584"/>
                <a:ext cx="2307" cy="634"/>
              </a:xfrm>
              <a:prstGeom prst="rect">
                <a:avLst/>
              </a:prstGeom>
              <a:noFill/>
              <a:ln w="9525">
                <a:noFill/>
                <a:miter lim="800000"/>
                <a:headEnd/>
                <a:tailEnd/>
              </a:ln>
              <a:effectLst/>
            </p:spPr>
            <p:txBody>
              <a:bodyPr wrap="none">
                <a:spAutoFit/>
              </a:bodyPr>
              <a:lstStyle/>
              <a:p>
                <a:r>
                  <a:rPr lang="en-US" sz="2000"/>
                  <a:t>...the center of buoyancy will shift</a:t>
                </a:r>
              </a:p>
              <a:p>
                <a:r>
                  <a:rPr lang="en-US" sz="2000"/>
                  <a:t> until it is vertically aligned </a:t>
                </a:r>
              </a:p>
              <a:p>
                <a:r>
                  <a:rPr lang="en-US" sz="2000"/>
                  <a:t>with the new CG...</a:t>
                </a:r>
              </a:p>
            </p:txBody>
          </p:sp>
        </p:grpSp>
      </p:grpSp>
      <p:sp>
        <p:nvSpPr>
          <p:cNvPr id="52256" name="Text Box 32"/>
          <p:cNvSpPr txBox="1">
            <a:spLocks noChangeArrowheads="1"/>
          </p:cNvSpPr>
          <p:nvPr/>
        </p:nvSpPr>
        <p:spPr bwMode="auto">
          <a:xfrm>
            <a:off x="762000" y="6019800"/>
            <a:ext cx="3549650" cy="701675"/>
          </a:xfrm>
          <a:prstGeom prst="rect">
            <a:avLst/>
          </a:prstGeom>
          <a:noFill/>
          <a:ln w="9525">
            <a:noFill/>
            <a:miter lim="800000"/>
            <a:headEnd/>
            <a:tailEnd/>
          </a:ln>
          <a:effectLst/>
        </p:spPr>
        <p:txBody>
          <a:bodyPr wrap="none">
            <a:spAutoFit/>
          </a:bodyPr>
          <a:lstStyle/>
          <a:p>
            <a:r>
              <a:rPr lang="en-US" sz="2000" i="1">
                <a:solidFill>
                  <a:schemeClr val="accent2"/>
                </a:solidFill>
              </a:rPr>
              <a:t>Remember, this is only for listing</a:t>
            </a:r>
          </a:p>
          <a:p>
            <a:r>
              <a:rPr lang="en-US" sz="2000" i="1">
                <a:solidFill>
                  <a:schemeClr val="accent2"/>
                </a:solidFill>
              </a:rPr>
              <a:t>of 10</a:t>
            </a:r>
            <a:r>
              <a:rPr lang="en-US" sz="2000" i="1" baseline="30000">
                <a:solidFill>
                  <a:schemeClr val="accent2"/>
                </a:solidFill>
              </a:rPr>
              <a:t>o</a:t>
            </a:r>
            <a:r>
              <a:rPr lang="en-US" sz="2000" i="1">
                <a:solidFill>
                  <a:schemeClr val="accent2"/>
                </a:solidFill>
              </a:rPr>
              <a:t> or less</a:t>
            </a:r>
          </a:p>
        </p:txBody>
      </p:sp>
      <p:grpSp>
        <p:nvGrpSpPr>
          <p:cNvPr id="52257" name="Group 33"/>
          <p:cNvGrpSpPr>
            <a:grpSpLocks/>
          </p:cNvGrpSpPr>
          <p:nvPr/>
        </p:nvGrpSpPr>
        <p:grpSpPr bwMode="auto">
          <a:xfrm>
            <a:off x="288925" y="3276600"/>
            <a:ext cx="6638925" cy="1554163"/>
            <a:chOff x="182" y="2064"/>
            <a:chExt cx="4182" cy="979"/>
          </a:xfrm>
        </p:grpSpPr>
        <p:sp>
          <p:nvSpPr>
            <p:cNvPr id="52258" name="AutoShape 34"/>
            <p:cNvSpPr>
              <a:spLocks noChangeAspect="1" noChangeArrowheads="1"/>
            </p:cNvSpPr>
            <p:nvPr/>
          </p:nvSpPr>
          <p:spPr bwMode="auto">
            <a:xfrm rot="600000">
              <a:off x="3719" y="2140"/>
              <a:ext cx="62" cy="62"/>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2259" name="Line 35"/>
            <p:cNvSpPr>
              <a:spLocks noChangeShapeType="1"/>
            </p:cNvSpPr>
            <p:nvPr/>
          </p:nvSpPr>
          <p:spPr bwMode="auto">
            <a:xfrm>
              <a:off x="3792" y="2160"/>
              <a:ext cx="288" cy="48"/>
            </a:xfrm>
            <a:prstGeom prst="line">
              <a:avLst/>
            </a:prstGeom>
            <a:noFill/>
            <a:ln w="38100">
              <a:solidFill>
                <a:schemeClr val="tx1"/>
              </a:solidFill>
              <a:round/>
              <a:headEnd/>
              <a:tailEnd/>
            </a:ln>
            <a:effectLst/>
          </p:spPr>
          <p:txBody>
            <a:bodyPr wrap="none" anchor="ctr"/>
            <a:lstStyle/>
            <a:p>
              <a:endParaRPr lang="en-US"/>
            </a:p>
          </p:txBody>
        </p:sp>
        <p:sp>
          <p:nvSpPr>
            <p:cNvPr id="52260" name="Rectangle 36"/>
            <p:cNvSpPr>
              <a:spLocks noChangeArrowheads="1"/>
            </p:cNvSpPr>
            <p:nvPr/>
          </p:nvSpPr>
          <p:spPr bwMode="auto">
            <a:xfrm rot="600000">
              <a:off x="3792" y="2064"/>
              <a:ext cx="96" cy="96"/>
            </a:xfrm>
            <a:prstGeom prst="rect">
              <a:avLst/>
            </a:prstGeom>
            <a:noFill/>
            <a:ln w="9525">
              <a:solidFill>
                <a:schemeClr val="tx1"/>
              </a:solidFill>
              <a:miter lim="800000"/>
              <a:headEnd/>
              <a:tailEnd/>
            </a:ln>
            <a:effectLst/>
          </p:spPr>
          <p:txBody>
            <a:bodyPr wrap="none" anchor="ctr"/>
            <a:lstStyle/>
            <a:p>
              <a:endParaRPr lang="en-US"/>
            </a:p>
          </p:txBody>
        </p:sp>
        <p:sp>
          <p:nvSpPr>
            <p:cNvPr id="52261" name="Text Box 37"/>
            <p:cNvSpPr txBox="1">
              <a:spLocks noChangeAspect="1" noChangeArrowheads="1"/>
            </p:cNvSpPr>
            <p:nvPr/>
          </p:nvSpPr>
          <p:spPr bwMode="auto">
            <a:xfrm>
              <a:off x="4080" y="2088"/>
              <a:ext cx="284" cy="250"/>
            </a:xfrm>
            <a:prstGeom prst="rect">
              <a:avLst/>
            </a:prstGeom>
            <a:noFill/>
            <a:ln w="9525">
              <a:noFill/>
              <a:miter lim="800000"/>
              <a:headEnd/>
              <a:tailEnd/>
            </a:ln>
            <a:effectLst/>
          </p:spPr>
          <p:txBody>
            <a:bodyPr wrap="none">
              <a:spAutoFit/>
            </a:bodyPr>
            <a:lstStyle/>
            <a:p>
              <a:r>
                <a:rPr lang="en-US" sz="2000"/>
                <a:t>G</a:t>
              </a:r>
              <a:r>
                <a:rPr lang="en-US" sz="2000" baseline="-25000"/>
                <a:t>1</a:t>
              </a:r>
              <a:endParaRPr lang="en-US" sz="2000"/>
            </a:p>
          </p:txBody>
        </p:sp>
        <p:sp>
          <p:nvSpPr>
            <p:cNvPr id="52262" name="AutoShape 38"/>
            <p:cNvSpPr>
              <a:spLocks noChangeAspect="1" noChangeArrowheads="1"/>
            </p:cNvSpPr>
            <p:nvPr/>
          </p:nvSpPr>
          <p:spPr bwMode="auto">
            <a:xfrm rot="600000">
              <a:off x="4032" y="2193"/>
              <a:ext cx="62" cy="63"/>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2263" name="Text Box 39"/>
            <p:cNvSpPr txBox="1">
              <a:spLocks noChangeArrowheads="1"/>
            </p:cNvSpPr>
            <p:nvPr/>
          </p:nvSpPr>
          <p:spPr bwMode="auto">
            <a:xfrm>
              <a:off x="182" y="2601"/>
              <a:ext cx="2256" cy="442"/>
            </a:xfrm>
            <a:prstGeom prst="rect">
              <a:avLst/>
            </a:prstGeom>
            <a:noFill/>
            <a:ln w="9525">
              <a:noFill/>
              <a:miter lim="800000"/>
              <a:headEnd/>
              <a:tailEnd/>
            </a:ln>
            <a:effectLst/>
          </p:spPr>
          <p:txBody>
            <a:bodyPr wrap="none">
              <a:spAutoFit/>
            </a:bodyPr>
            <a:lstStyle/>
            <a:p>
              <a:r>
                <a:rPr lang="en-US" sz="2000"/>
                <a:t>…G</a:t>
              </a:r>
              <a:r>
                <a:rPr lang="en-US" sz="2000" baseline="-25000"/>
                <a:t>1</a:t>
              </a:r>
              <a:r>
                <a:rPr lang="en-US" sz="2000"/>
                <a:t> can be assumed to move</a:t>
              </a:r>
            </a:p>
            <a:p>
              <a:r>
                <a:rPr lang="en-US" sz="2000"/>
                <a:t>PERPENDICULAR from the CL</a:t>
              </a:r>
            </a:p>
          </p:txBody>
        </p:sp>
      </p:gr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Line 2"/>
          <p:cNvSpPr>
            <a:spLocks noChangeAspect="1" noChangeShapeType="1"/>
          </p:cNvSpPr>
          <p:nvPr/>
        </p:nvSpPr>
        <p:spPr bwMode="auto">
          <a:xfrm>
            <a:off x="6354763" y="63500"/>
            <a:ext cx="3175" cy="6132513"/>
          </a:xfrm>
          <a:prstGeom prst="line">
            <a:avLst/>
          </a:prstGeom>
          <a:noFill/>
          <a:ln w="9525">
            <a:solidFill>
              <a:srgbClr val="FF3300"/>
            </a:solidFill>
            <a:prstDash val="sysDot"/>
            <a:round/>
            <a:headEnd/>
            <a:tailEnd/>
          </a:ln>
          <a:effectLst/>
        </p:spPr>
        <p:txBody>
          <a:bodyPr wrap="none" anchor="ctr"/>
          <a:lstStyle/>
          <a:p>
            <a:endParaRPr lang="en-US"/>
          </a:p>
        </p:txBody>
      </p:sp>
      <p:sp>
        <p:nvSpPr>
          <p:cNvPr id="53251" name="Text Box 3"/>
          <p:cNvSpPr txBox="1">
            <a:spLocks noChangeAspect="1" noChangeArrowheads="1"/>
          </p:cNvSpPr>
          <p:nvPr/>
        </p:nvSpPr>
        <p:spPr bwMode="auto">
          <a:xfrm rot="600000">
            <a:off x="5010150" y="5748338"/>
            <a:ext cx="863600" cy="396875"/>
          </a:xfrm>
          <a:prstGeom prst="rect">
            <a:avLst/>
          </a:prstGeom>
          <a:noFill/>
          <a:ln w="9525">
            <a:noFill/>
            <a:miter lim="800000"/>
            <a:headEnd/>
            <a:tailEnd/>
          </a:ln>
          <a:effectLst/>
        </p:spPr>
        <p:txBody>
          <a:bodyPr>
            <a:spAutoFit/>
          </a:bodyPr>
          <a:lstStyle/>
          <a:p>
            <a:r>
              <a:rPr lang="en-US" sz="2000" b="1"/>
              <a:t>C</a:t>
            </a:r>
          </a:p>
        </p:txBody>
      </p:sp>
      <p:sp>
        <p:nvSpPr>
          <p:cNvPr id="53252" name="Text Box 4"/>
          <p:cNvSpPr txBox="1">
            <a:spLocks noChangeAspect="1" noChangeArrowheads="1"/>
          </p:cNvSpPr>
          <p:nvPr/>
        </p:nvSpPr>
        <p:spPr bwMode="auto">
          <a:xfrm rot="600000">
            <a:off x="5097463" y="5875338"/>
            <a:ext cx="1116012" cy="396875"/>
          </a:xfrm>
          <a:prstGeom prst="rect">
            <a:avLst/>
          </a:prstGeom>
          <a:noFill/>
          <a:ln w="9525">
            <a:noFill/>
            <a:miter lim="800000"/>
            <a:headEnd/>
            <a:tailEnd/>
          </a:ln>
          <a:effectLst/>
        </p:spPr>
        <p:txBody>
          <a:bodyPr>
            <a:spAutoFit/>
          </a:bodyPr>
          <a:lstStyle/>
          <a:p>
            <a:r>
              <a:rPr lang="en-US" sz="2000" b="1"/>
              <a:t>L</a:t>
            </a:r>
          </a:p>
        </p:txBody>
      </p:sp>
      <p:sp>
        <p:nvSpPr>
          <p:cNvPr id="53253" name="Text Box 5"/>
          <p:cNvSpPr txBox="1">
            <a:spLocks noChangeAspect="1" noChangeArrowheads="1"/>
          </p:cNvSpPr>
          <p:nvPr/>
        </p:nvSpPr>
        <p:spPr bwMode="auto">
          <a:xfrm rot="600000">
            <a:off x="4968875" y="3629025"/>
            <a:ext cx="450850" cy="396875"/>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53254" name="Text Box 6"/>
          <p:cNvSpPr txBox="1">
            <a:spLocks noChangeAspect="1" noChangeArrowheads="1"/>
          </p:cNvSpPr>
          <p:nvPr/>
        </p:nvSpPr>
        <p:spPr bwMode="auto">
          <a:xfrm rot="600000">
            <a:off x="5584825" y="4738688"/>
            <a:ext cx="436563" cy="396875"/>
          </a:xfrm>
          <a:prstGeom prst="rect">
            <a:avLst/>
          </a:prstGeom>
          <a:noFill/>
          <a:ln w="9525">
            <a:noFill/>
            <a:miter lim="800000"/>
            <a:headEnd/>
            <a:tailEnd/>
          </a:ln>
          <a:effectLst/>
        </p:spPr>
        <p:txBody>
          <a:bodyPr wrap="none">
            <a:spAutoFit/>
          </a:bodyPr>
          <a:lstStyle/>
          <a:p>
            <a:r>
              <a:rPr lang="en-US" sz="2000"/>
              <a:t>B</a:t>
            </a:r>
            <a:r>
              <a:rPr lang="en-US" sz="2000" i="1" baseline="-25000"/>
              <a:t>o</a:t>
            </a:r>
            <a:endParaRPr lang="en-US" sz="2000"/>
          </a:p>
        </p:txBody>
      </p:sp>
      <p:sp>
        <p:nvSpPr>
          <p:cNvPr id="53255" name="AutoShape 7"/>
          <p:cNvSpPr>
            <a:spLocks noChangeAspect="1" noChangeArrowheads="1"/>
          </p:cNvSpPr>
          <p:nvPr/>
        </p:nvSpPr>
        <p:spPr bwMode="auto">
          <a:xfrm rot="600000">
            <a:off x="5394325" y="5006975"/>
            <a:ext cx="146050" cy="149225"/>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3256" name="Text Box 8"/>
          <p:cNvSpPr txBox="1">
            <a:spLocks noChangeAspect="1" noChangeArrowheads="1"/>
          </p:cNvSpPr>
          <p:nvPr/>
        </p:nvSpPr>
        <p:spPr bwMode="auto">
          <a:xfrm>
            <a:off x="6369050" y="0"/>
            <a:ext cx="511175" cy="396875"/>
          </a:xfrm>
          <a:prstGeom prst="rect">
            <a:avLst/>
          </a:prstGeom>
          <a:noFill/>
          <a:ln w="9525">
            <a:noFill/>
            <a:miter lim="800000"/>
            <a:headEnd/>
            <a:tailEnd/>
          </a:ln>
          <a:effectLst/>
        </p:spPr>
        <p:txBody>
          <a:bodyPr wrap="none">
            <a:spAutoFit/>
          </a:bodyPr>
          <a:lstStyle/>
          <a:p>
            <a:r>
              <a:rPr lang="en-US" sz="2000"/>
              <a:t>M</a:t>
            </a:r>
            <a:r>
              <a:rPr lang="en-US" sz="2000" baseline="-25000"/>
              <a:t>T</a:t>
            </a:r>
            <a:endParaRPr lang="en-US" sz="2000"/>
          </a:p>
        </p:txBody>
      </p:sp>
      <p:sp>
        <p:nvSpPr>
          <p:cNvPr id="53257" name="AutoShape 9"/>
          <p:cNvSpPr>
            <a:spLocks noChangeAspect="1" noChangeArrowheads="1"/>
          </p:cNvSpPr>
          <p:nvPr/>
        </p:nvSpPr>
        <p:spPr bwMode="auto">
          <a:xfrm>
            <a:off x="6330950" y="411163"/>
            <a:ext cx="146050" cy="14763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3258" name="Line 10"/>
          <p:cNvSpPr>
            <a:spLocks noChangeAspect="1" noChangeShapeType="1"/>
          </p:cNvSpPr>
          <p:nvPr/>
        </p:nvSpPr>
        <p:spPr bwMode="auto">
          <a:xfrm flipH="1">
            <a:off x="5337175" y="438150"/>
            <a:ext cx="1062038" cy="5418138"/>
          </a:xfrm>
          <a:prstGeom prst="line">
            <a:avLst/>
          </a:prstGeom>
          <a:noFill/>
          <a:ln w="9525">
            <a:solidFill>
              <a:schemeClr val="tx1"/>
            </a:solidFill>
            <a:prstDash val="dash"/>
            <a:round/>
            <a:headEnd/>
            <a:tailEnd/>
          </a:ln>
          <a:effectLst/>
        </p:spPr>
        <p:txBody>
          <a:bodyPr wrap="none" anchor="ctr"/>
          <a:lstStyle/>
          <a:p>
            <a:endParaRPr lang="en-US"/>
          </a:p>
        </p:txBody>
      </p:sp>
      <p:sp>
        <p:nvSpPr>
          <p:cNvPr id="53259" name="Line 11"/>
          <p:cNvSpPr>
            <a:spLocks noChangeAspect="1" noChangeShapeType="1"/>
          </p:cNvSpPr>
          <p:nvPr/>
        </p:nvSpPr>
        <p:spPr bwMode="auto">
          <a:xfrm>
            <a:off x="4933950" y="1611313"/>
            <a:ext cx="1173163" cy="149225"/>
          </a:xfrm>
          <a:prstGeom prst="line">
            <a:avLst/>
          </a:prstGeom>
          <a:noFill/>
          <a:ln w="9525">
            <a:solidFill>
              <a:schemeClr val="tx1"/>
            </a:solidFill>
            <a:round/>
            <a:headEnd/>
            <a:tailEnd type="triangle" w="med" len="med"/>
          </a:ln>
          <a:effectLst/>
        </p:spPr>
        <p:txBody>
          <a:bodyPr wrap="none" anchor="ctr"/>
          <a:lstStyle/>
          <a:p>
            <a:endParaRPr lang="en-US"/>
          </a:p>
        </p:txBody>
      </p:sp>
      <p:sp>
        <p:nvSpPr>
          <p:cNvPr id="53260" name="Line 12"/>
          <p:cNvSpPr>
            <a:spLocks noChangeAspect="1" noChangeShapeType="1"/>
          </p:cNvSpPr>
          <p:nvPr/>
        </p:nvSpPr>
        <p:spPr bwMode="auto">
          <a:xfrm flipH="1">
            <a:off x="6399213" y="1465263"/>
            <a:ext cx="1173162" cy="295275"/>
          </a:xfrm>
          <a:prstGeom prst="line">
            <a:avLst/>
          </a:prstGeom>
          <a:noFill/>
          <a:ln w="9525">
            <a:solidFill>
              <a:schemeClr val="tx1"/>
            </a:solidFill>
            <a:round/>
            <a:headEnd/>
            <a:tailEnd type="triangle" w="med" len="med"/>
          </a:ln>
          <a:effectLst/>
        </p:spPr>
        <p:txBody>
          <a:bodyPr wrap="none" anchor="ctr"/>
          <a:lstStyle/>
          <a:p>
            <a:endParaRPr lang="en-US"/>
          </a:p>
        </p:txBody>
      </p:sp>
      <p:sp>
        <p:nvSpPr>
          <p:cNvPr id="53261" name="Text Box 13"/>
          <p:cNvSpPr txBox="1">
            <a:spLocks noChangeAspect="1" noChangeArrowheads="1"/>
          </p:cNvSpPr>
          <p:nvPr/>
        </p:nvSpPr>
        <p:spPr bwMode="auto">
          <a:xfrm>
            <a:off x="7542213" y="654050"/>
            <a:ext cx="417512" cy="457200"/>
          </a:xfrm>
          <a:prstGeom prst="rect">
            <a:avLst/>
          </a:prstGeom>
          <a:noFill/>
          <a:ln w="9525">
            <a:noFill/>
            <a:miter lim="800000"/>
            <a:headEnd/>
            <a:tailEnd/>
          </a:ln>
          <a:effectLst/>
        </p:spPr>
        <p:txBody>
          <a:bodyPr wrap="none">
            <a:spAutoFit/>
          </a:bodyPr>
          <a:lstStyle/>
          <a:p>
            <a:r>
              <a:rPr lang="en-US" sz="2400">
                <a:latin typeface="Symbol" pitchFamily="18" charset="2"/>
              </a:rPr>
              <a:t>F</a:t>
            </a:r>
            <a:endParaRPr lang="en-US" sz="2400"/>
          </a:p>
        </p:txBody>
      </p:sp>
      <p:sp>
        <p:nvSpPr>
          <p:cNvPr id="53262" name="Text Box 14"/>
          <p:cNvSpPr txBox="1">
            <a:spLocks noChangeAspect="1" noChangeArrowheads="1"/>
          </p:cNvSpPr>
          <p:nvPr/>
        </p:nvSpPr>
        <p:spPr bwMode="auto">
          <a:xfrm>
            <a:off x="6059488" y="6196013"/>
            <a:ext cx="488950" cy="457200"/>
          </a:xfrm>
          <a:prstGeom prst="rect">
            <a:avLst/>
          </a:prstGeom>
          <a:noFill/>
          <a:ln w="9525">
            <a:noFill/>
            <a:miter lim="800000"/>
            <a:headEnd/>
            <a:tailEnd/>
          </a:ln>
          <a:effectLst/>
        </p:spPr>
        <p:txBody>
          <a:bodyPr wrap="none">
            <a:spAutoFit/>
          </a:bodyPr>
          <a:lstStyle/>
          <a:p>
            <a:r>
              <a:rPr lang="en-US" sz="2400"/>
              <a:t>F</a:t>
            </a:r>
            <a:r>
              <a:rPr lang="en-US" sz="2400" baseline="-25000"/>
              <a:t>B</a:t>
            </a:r>
            <a:endParaRPr lang="en-US" sz="2400"/>
          </a:p>
        </p:txBody>
      </p:sp>
      <p:sp>
        <p:nvSpPr>
          <p:cNvPr id="53263" name="Text Box 15"/>
          <p:cNvSpPr txBox="1">
            <a:spLocks noChangeAspect="1" noChangeArrowheads="1"/>
          </p:cNvSpPr>
          <p:nvPr/>
        </p:nvSpPr>
        <p:spPr bwMode="auto">
          <a:xfrm>
            <a:off x="6440488" y="4954588"/>
            <a:ext cx="436562" cy="396875"/>
          </a:xfrm>
          <a:prstGeom prst="rect">
            <a:avLst/>
          </a:prstGeom>
          <a:noFill/>
          <a:ln w="9525">
            <a:noFill/>
            <a:miter lim="800000"/>
            <a:headEnd/>
            <a:tailEnd/>
          </a:ln>
          <a:effectLst/>
        </p:spPr>
        <p:txBody>
          <a:bodyPr wrap="none">
            <a:spAutoFit/>
          </a:bodyPr>
          <a:lstStyle/>
          <a:p>
            <a:r>
              <a:rPr lang="en-US" sz="2000"/>
              <a:t>B</a:t>
            </a:r>
            <a:r>
              <a:rPr lang="en-US" sz="2000" baseline="-25000"/>
              <a:t>1</a:t>
            </a:r>
            <a:endParaRPr lang="en-US" sz="2000"/>
          </a:p>
        </p:txBody>
      </p:sp>
      <p:sp>
        <p:nvSpPr>
          <p:cNvPr id="53264" name="AutoShape 16"/>
          <p:cNvSpPr>
            <a:spLocks noChangeAspect="1" noChangeArrowheads="1"/>
          </p:cNvSpPr>
          <p:nvPr/>
        </p:nvSpPr>
        <p:spPr bwMode="auto">
          <a:xfrm>
            <a:off x="6286500" y="5191125"/>
            <a:ext cx="146050" cy="14605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3265" name="AutoShape 17"/>
          <p:cNvSpPr>
            <a:spLocks noChangeAspect="1" noChangeArrowheads="1"/>
          </p:cNvSpPr>
          <p:nvPr/>
        </p:nvSpPr>
        <p:spPr bwMode="auto">
          <a:xfrm>
            <a:off x="6310313" y="5289550"/>
            <a:ext cx="112712" cy="1019175"/>
          </a:xfrm>
          <a:prstGeom prst="upArrow">
            <a:avLst>
              <a:gd name="adj1" fmla="val 50000"/>
              <a:gd name="adj2" fmla="val 226057"/>
            </a:avLst>
          </a:prstGeom>
          <a:solidFill>
            <a:schemeClr val="accent2"/>
          </a:solidFill>
          <a:ln w="9525">
            <a:solidFill>
              <a:schemeClr val="tx1"/>
            </a:solidFill>
            <a:miter lim="800000"/>
            <a:headEnd/>
            <a:tailEnd/>
          </a:ln>
          <a:effectLst/>
        </p:spPr>
        <p:txBody>
          <a:bodyPr wrap="none" anchor="ctr"/>
          <a:lstStyle/>
          <a:p>
            <a:endParaRPr lang="en-US"/>
          </a:p>
        </p:txBody>
      </p:sp>
      <p:sp>
        <p:nvSpPr>
          <p:cNvPr id="53266" name="AutoShape 18"/>
          <p:cNvSpPr>
            <a:spLocks noChangeAspect="1" noChangeArrowheads="1"/>
          </p:cNvSpPr>
          <p:nvPr/>
        </p:nvSpPr>
        <p:spPr bwMode="auto">
          <a:xfrm rot="600000">
            <a:off x="5570538" y="3997325"/>
            <a:ext cx="147637" cy="14605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3267" name="Rectangle 19"/>
          <p:cNvSpPr>
            <a:spLocks noChangeAspect="1" noChangeArrowheads="1"/>
          </p:cNvSpPr>
          <p:nvPr/>
        </p:nvSpPr>
        <p:spPr bwMode="auto">
          <a:xfrm rot="600000">
            <a:off x="5743575" y="3817938"/>
            <a:ext cx="227013" cy="227012"/>
          </a:xfrm>
          <a:prstGeom prst="rect">
            <a:avLst/>
          </a:prstGeom>
          <a:noFill/>
          <a:ln w="9525">
            <a:solidFill>
              <a:schemeClr val="tx1"/>
            </a:solidFill>
            <a:miter lim="800000"/>
            <a:headEnd/>
            <a:tailEnd/>
          </a:ln>
          <a:effectLst/>
        </p:spPr>
        <p:txBody>
          <a:bodyPr wrap="none" anchor="ctr"/>
          <a:lstStyle/>
          <a:p>
            <a:endParaRPr lang="en-US"/>
          </a:p>
        </p:txBody>
      </p:sp>
      <p:sp>
        <p:nvSpPr>
          <p:cNvPr id="53268" name="Text Box 20"/>
          <p:cNvSpPr txBox="1">
            <a:spLocks noChangeAspect="1" noChangeArrowheads="1"/>
          </p:cNvSpPr>
          <p:nvPr/>
        </p:nvSpPr>
        <p:spPr bwMode="auto">
          <a:xfrm>
            <a:off x="6423025" y="3875088"/>
            <a:ext cx="450850" cy="396875"/>
          </a:xfrm>
          <a:prstGeom prst="rect">
            <a:avLst/>
          </a:prstGeom>
          <a:noFill/>
          <a:ln w="9525">
            <a:noFill/>
            <a:miter lim="800000"/>
            <a:headEnd/>
            <a:tailEnd/>
          </a:ln>
          <a:effectLst/>
        </p:spPr>
        <p:txBody>
          <a:bodyPr wrap="none">
            <a:spAutoFit/>
          </a:bodyPr>
          <a:lstStyle/>
          <a:p>
            <a:r>
              <a:rPr lang="en-US" sz="2000"/>
              <a:t>G</a:t>
            </a:r>
            <a:r>
              <a:rPr lang="en-US" sz="2000" baseline="-25000"/>
              <a:t>1</a:t>
            </a:r>
            <a:endParaRPr lang="en-US" sz="2000"/>
          </a:p>
        </p:txBody>
      </p:sp>
      <p:sp>
        <p:nvSpPr>
          <p:cNvPr id="53269" name="AutoShape 21"/>
          <p:cNvSpPr>
            <a:spLocks noChangeAspect="1" noChangeArrowheads="1"/>
          </p:cNvSpPr>
          <p:nvPr/>
        </p:nvSpPr>
        <p:spPr bwMode="auto">
          <a:xfrm rot="600000">
            <a:off x="6310313" y="4122738"/>
            <a:ext cx="146050" cy="14763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3270" name="Text Box 22"/>
          <p:cNvSpPr txBox="1">
            <a:spLocks noChangeArrowheads="1"/>
          </p:cNvSpPr>
          <p:nvPr/>
        </p:nvSpPr>
        <p:spPr bwMode="auto">
          <a:xfrm>
            <a:off x="517525" y="471488"/>
            <a:ext cx="4322763" cy="701675"/>
          </a:xfrm>
          <a:prstGeom prst="rect">
            <a:avLst/>
          </a:prstGeom>
          <a:noFill/>
          <a:ln w="9525">
            <a:noFill/>
            <a:miter lim="800000"/>
            <a:headEnd/>
            <a:tailEnd/>
          </a:ln>
          <a:effectLst/>
        </p:spPr>
        <p:txBody>
          <a:bodyPr wrap="none">
            <a:spAutoFit/>
          </a:bodyPr>
          <a:lstStyle/>
          <a:p>
            <a:r>
              <a:rPr lang="en-US" sz="2000"/>
              <a:t>Look at the right triangle formed by this </a:t>
            </a:r>
          </a:p>
          <a:p>
            <a:r>
              <a:rPr lang="en-US" sz="2000"/>
              <a:t>shifting…</a:t>
            </a:r>
          </a:p>
        </p:txBody>
      </p:sp>
      <p:grpSp>
        <p:nvGrpSpPr>
          <p:cNvPr id="53271" name="Group 23"/>
          <p:cNvGrpSpPr>
            <a:grpSpLocks/>
          </p:cNvGrpSpPr>
          <p:nvPr/>
        </p:nvGrpSpPr>
        <p:grpSpPr bwMode="auto">
          <a:xfrm>
            <a:off x="517525" y="533400"/>
            <a:ext cx="5883275" cy="3505200"/>
            <a:chOff x="326" y="336"/>
            <a:chExt cx="3706" cy="2208"/>
          </a:xfrm>
        </p:grpSpPr>
        <p:sp>
          <p:nvSpPr>
            <p:cNvPr id="53272" name="Line 24"/>
            <p:cNvSpPr>
              <a:spLocks noChangeShapeType="1"/>
            </p:cNvSpPr>
            <p:nvPr/>
          </p:nvSpPr>
          <p:spPr bwMode="auto">
            <a:xfrm flipH="1">
              <a:off x="3600" y="336"/>
              <a:ext cx="432" cy="2208"/>
            </a:xfrm>
            <a:prstGeom prst="line">
              <a:avLst/>
            </a:prstGeom>
            <a:noFill/>
            <a:ln w="38100">
              <a:solidFill>
                <a:schemeClr val="tx1"/>
              </a:solidFill>
              <a:round/>
              <a:headEnd/>
              <a:tailEnd/>
            </a:ln>
            <a:effectLst/>
          </p:spPr>
          <p:txBody>
            <a:bodyPr wrap="none" anchor="ctr"/>
            <a:lstStyle/>
            <a:p>
              <a:endParaRPr lang="en-US"/>
            </a:p>
          </p:txBody>
        </p:sp>
        <p:sp>
          <p:nvSpPr>
            <p:cNvPr id="53273" name="Text Box 25"/>
            <p:cNvSpPr txBox="1">
              <a:spLocks noChangeArrowheads="1"/>
            </p:cNvSpPr>
            <p:nvPr/>
          </p:nvSpPr>
          <p:spPr bwMode="auto">
            <a:xfrm>
              <a:off x="326" y="1257"/>
              <a:ext cx="1484" cy="250"/>
            </a:xfrm>
            <a:prstGeom prst="rect">
              <a:avLst/>
            </a:prstGeom>
            <a:noFill/>
            <a:ln w="9525">
              <a:noFill/>
              <a:miter lim="800000"/>
              <a:headEnd/>
              <a:tailEnd/>
            </a:ln>
            <a:effectLst/>
          </p:spPr>
          <p:txBody>
            <a:bodyPr wrap="none">
              <a:spAutoFit/>
            </a:bodyPr>
            <a:lstStyle/>
            <a:p>
              <a:r>
                <a:rPr lang="en-US" sz="2000"/>
                <a:t>The long leg is G</a:t>
              </a:r>
              <a:r>
                <a:rPr lang="en-US" sz="2000" baseline="-25000"/>
                <a:t>0</a:t>
              </a:r>
              <a:r>
                <a:rPr lang="en-US" sz="2000"/>
                <a:t>M</a:t>
              </a:r>
              <a:r>
                <a:rPr lang="en-US" sz="2000" baseline="-25000"/>
                <a:t>T</a:t>
              </a:r>
              <a:endParaRPr lang="en-US" sz="2000"/>
            </a:p>
          </p:txBody>
        </p:sp>
      </p:grpSp>
      <p:grpSp>
        <p:nvGrpSpPr>
          <p:cNvPr id="53274" name="Group 26"/>
          <p:cNvGrpSpPr>
            <a:grpSpLocks/>
          </p:cNvGrpSpPr>
          <p:nvPr/>
        </p:nvGrpSpPr>
        <p:grpSpPr bwMode="auto">
          <a:xfrm>
            <a:off x="533400" y="533400"/>
            <a:ext cx="5867400" cy="3624263"/>
            <a:chOff x="336" y="336"/>
            <a:chExt cx="3696" cy="2283"/>
          </a:xfrm>
        </p:grpSpPr>
        <p:sp>
          <p:nvSpPr>
            <p:cNvPr id="53275" name="Line 27"/>
            <p:cNvSpPr>
              <a:spLocks noChangeAspect="1" noChangeShapeType="1"/>
            </p:cNvSpPr>
            <p:nvPr/>
          </p:nvSpPr>
          <p:spPr bwMode="auto">
            <a:xfrm>
              <a:off x="4032" y="336"/>
              <a:ext cx="0" cy="2283"/>
            </a:xfrm>
            <a:prstGeom prst="line">
              <a:avLst/>
            </a:prstGeom>
            <a:noFill/>
            <a:ln w="38100">
              <a:solidFill>
                <a:srgbClr val="FF3300"/>
              </a:solidFill>
              <a:round/>
              <a:headEnd/>
              <a:tailEnd type="triangle" w="med" len="med"/>
            </a:ln>
            <a:effectLst/>
          </p:spPr>
          <p:txBody>
            <a:bodyPr wrap="none" anchor="ctr"/>
            <a:lstStyle/>
            <a:p>
              <a:endParaRPr lang="en-US"/>
            </a:p>
          </p:txBody>
        </p:sp>
        <p:sp>
          <p:nvSpPr>
            <p:cNvPr id="53276" name="Text Box 28"/>
            <p:cNvSpPr txBox="1">
              <a:spLocks noChangeArrowheads="1"/>
            </p:cNvSpPr>
            <p:nvPr/>
          </p:nvSpPr>
          <p:spPr bwMode="auto">
            <a:xfrm>
              <a:off x="336" y="1622"/>
              <a:ext cx="1824" cy="250"/>
            </a:xfrm>
            <a:prstGeom prst="rect">
              <a:avLst/>
            </a:prstGeom>
            <a:noFill/>
            <a:ln w="9525">
              <a:noFill/>
              <a:miter lim="800000"/>
              <a:headEnd/>
              <a:tailEnd/>
            </a:ln>
            <a:effectLst/>
          </p:spPr>
          <p:txBody>
            <a:bodyPr>
              <a:spAutoFit/>
            </a:bodyPr>
            <a:lstStyle/>
            <a:p>
              <a:r>
                <a:rPr lang="en-US" sz="2000"/>
                <a:t>The hypotenuse is G</a:t>
              </a:r>
              <a:r>
                <a:rPr lang="en-US" sz="2000" baseline="-25000"/>
                <a:t>1</a:t>
              </a:r>
              <a:r>
                <a:rPr lang="en-US" sz="2000"/>
                <a:t>M</a:t>
              </a:r>
              <a:r>
                <a:rPr lang="en-US" sz="2000" baseline="-25000"/>
                <a:t>T</a:t>
              </a:r>
              <a:endParaRPr lang="en-US" sz="2000"/>
            </a:p>
          </p:txBody>
        </p:sp>
      </p:grpSp>
      <p:grpSp>
        <p:nvGrpSpPr>
          <p:cNvPr id="53277" name="Group 29"/>
          <p:cNvGrpSpPr>
            <a:grpSpLocks/>
          </p:cNvGrpSpPr>
          <p:nvPr/>
        </p:nvGrpSpPr>
        <p:grpSpPr bwMode="auto">
          <a:xfrm>
            <a:off x="533400" y="4854575"/>
            <a:ext cx="1743075" cy="774700"/>
            <a:chOff x="336" y="3058"/>
            <a:chExt cx="1098" cy="488"/>
          </a:xfrm>
        </p:grpSpPr>
        <p:sp>
          <p:nvSpPr>
            <p:cNvPr id="53278" name="Rectangle 30"/>
            <p:cNvSpPr>
              <a:spLocks noChangeArrowheads="1"/>
            </p:cNvSpPr>
            <p:nvPr/>
          </p:nvSpPr>
          <p:spPr bwMode="auto">
            <a:xfrm>
              <a:off x="336" y="3058"/>
              <a:ext cx="1098" cy="488"/>
            </a:xfrm>
            <a:prstGeom prst="rect">
              <a:avLst/>
            </a:prstGeom>
            <a:solidFill>
              <a:srgbClr val="FFFF00"/>
            </a:solidFill>
            <a:ln w="12700">
              <a:solidFill>
                <a:schemeClr val="tx1"/>
              </a:solidFill>
              <a:miter lim="800000"/>
              <a:headEnd/>
              <a:tailEnd/>
            </a:ln>
            <a:effectLst/>
          </p:spPr>
          <p:txBody>
            <a:bodyPr wrap="none">
              <a:spAutoFit/>
            </a:bodyPr>
            <a:lstStyle/>
            <a:p>
              <a:r>
                <a:rPr lang="en-US" sz="2000"/>
                <a:t>tan </a:t>
              </a:r>
              <a:r>
                <a:rPr lang="en-US" sz="2000">
                  <a:latin typeface="Symbol" pitchFamily="18" charset="2"/>
                </a:rPr>
                <a:t>F</a:t>
              </a:r>
              <a:r>
                <a:rPr lang="en-US" sz="2000"/>
                <a:t> =  G</a:t>
              </a:r>
              <a:r>
                <a:rPr lang="en-US" sz="2000" baseline="-25000"/>
                <a:t>0</a:t>
              </a:r>
              <a:r>
                <a:rPr lang="en-US" sz="2000"/>
                <a:t>G</a:t>
              </a:r>
              <a:r>
                <a:rPr lang="en-US" sz="2000" baseline="-25000"/>
                <a:t>1</a:t>
              </a:r>
              <a:r>
                <a:rPr lang="en-US" sz="2000"/>
                <a:t> </a:t>
              </a:r>
            </a:p>
            <a:p>
              <a:pPr>
                <a:lnSpc>
                  <a:spcPct val="120000"/>
                </a:lnSpc>
              </a:pPr>
              <a:r>
                <a:rPr lang="en-US" sz="2000"/>
                <a:t>               G</a:t>
              </a:r>
              <a:r>
                <a:rPr lang="en-US" sz="2000" baseline="-25000"/>
                <a:t>0</a:t>
              </a:r>
              <a:r>
                <a:rPr lang="en-US" sz="2000"/>
                <a:t>M</a:t>
              </a:r>
              <a:r>
                <a:rPr lang="en-US" sz="2000" baseline="-25000"/>
                <a:t>T</a:t>
              </a:r>
              <a:endParaRPr lang="en-US" sz="2000"/>
            </a:p>
          </p:txBody>
        </p:sp>
        <p:sp>
          <p:nvSpPr>
            <p:cNvPr id="53279" name="Line 31"/>
            <p:cNvSpPr>
              <a:spLocks noChangeShapeType="1"/>
            </p:cNvSpPr>
            <p:nvPr/>
          </p:nvSpPr>
          <p:spPr bwMode="auto">
            <a:xfrm>
              <a:off x="1008" y="3312"/>
              <a:ext cx="336" cy="0"/>
            </a:xfrm>
            <a:prstGeom prst="line">
              <a:avLst/>
            </a:prstGeom>
            <a:noFill/>
            <a:ln w="12700">
              <a:solidFill>
                <a:schemeClr val="tx1"/>
              </a:solidFill>
              <a:round/>
              <a:headEnd/>
              <a:tailEnd/>
            </a:ln>
            <a:effectLst/>
          </p:spPr>
          <p:txBody>
            <a:bodyPr wrap="none" anchor="ctr"/>
            <a:lstStyle/>
            <a:p>
              <a:endParaRPr lang="en-US"/>
            </a:p>
          </p:txBody>
        </p:sp>
      </p:grpSp>
      <p:sp>
        <p:nvSpPr>
          <p:cNvPr id="53280" name="Text Box 32"/>
          <p:cNvSpPr txBox="1">
            <a:spLocks noChangeArrowheads="1"/>
          </p:cNvSpPr>
          <p:nvPr/>
        </p:nvSpPr>
        <p:spPr bwMode="auto">
          <a:xfrm>
            <a:off x="441325" y="4079875"/>
            <a:ext cx="955675" cy="457200"/>
          </a:xfrm>
          <a:prstGeom prst="rect">
            <a:avLst/>
          </a:prstGeom>
          <a:noFill/>
          <a:ln w="9525">
            <a:noFill/>
            <a:miter lim="800000"/>
            <a:headEnd/>
            <a:tailEnd/>
          </a:ln>
          <a:effectLst/>
        </p:spPr>
        <p:txBody>
          <a:bodyPr wrap="none">
            <a:spAutoFit/>
          </a:bodyPr>
          <a:lstStyle/>
          <a:p>
            <a:r>
              <a:rPr lang="en-US" sz="2400" b="1" i="1"/>
              <a:t>SO….</a:t>
            </a:r>
          </a:p>
        </p:txBody>
      </p:sp>
      <p:grpSp>
        <p:nvGrpSpPr>
          <p:cNvPr id="53281" name="Group 33"/>
          <p:cNvGrpSpPr>
            <a:grpSpLocks/>
          </p:cNvGrpSpPr>
          <p:nvPr/>
        </p:nvGrpSpPr>
        <p:grpSpPr bwMode="auto">
          <a:xfrm>
            <a:off x="533400" y="1371600"/>
            <a:ext cx="5889625" cy="2786063"/>
            <a:chOff x="336" y="864"/>
            <a:chExt cx="3710" cy="1755"/>
          </a:xfrm>
        </p:grpSpPr>
        <p:sp>
          <p:nvSpPr>
            <p:cNvPr id="53282" name="Line 34"/>
            <p:cNvSpPr>
              <a:spLocks noChangeAspect="1" noChangeShapeType="1"/>
            </p:cNvSpPr>
            <p:nvPr/>
          </p:nvSpPr>
          <p:spPr bwMode="auto">
            <a:xfrm>
              <a:off x="3618" y="2548"/>
              <a:ext cx="428" cy="71"/>
            </a:xfrm>
            <a:prstGeom prst="line">
              <a:avLst/>
            </a:prstGeom>
            <a:noFill/>
            <a:ln w="38100">
              <a:solidFill>
                <a:schemeClr val="tx1"/>
              </a:solidFill>
              <a:round/>
              <a:headEnd/>
              <a:tailEnd/>
            </a:ln>
            <a:effectLst/>
          </p:spPr>
          <p:txBody>
            <a:bodyPr wrap="none" anchor="ctr"/>
            <a:lstStyle/>
            <a:p>
              <a:endParaRPr lang="en-US"/>
            </a:p>
          </p:txBody>
        </p:sp>
        <p:sp>
          <p:nvSpPr>
            <p:cNvPr id="53283" name="Rectangle 35"/>
            <p:cNvSpPr>
              <a:spLocks noChangeArrowheads="1"/>
            </p:cNvSpPr>
            <p:nvPr/>
          </p:nvSpPr>
          <p:spPr bwMode="auto">
            <a:xfrm>
              <a:off x="336" y="864"/>
              <a:ext cx="1481" cy="250"/>
            </a:xfrm>
            <a:prstGeom prst="rect">
              <a:avLst/>
            </a:prstGeom>
            <a:noFill/>
            <a:ln w="9525">
              <a:noFill/>
              <a:miter lim="800000"/>
              <a:headEnd/>
              <a:tailEnd/>
            </a:ln>
            <a:effectLst/>
          </p:spPr>
          <p:txBody>
            <a:bodyPr wrap="none">
              <a:spAutoFit/>
            </a:bodyPr>
            <a:lstStyle/>
            <a:p>
              <a:r>
                <a:rPr lang="en-US" sz="2000"/>
                <a:t>The short leg is G</a:t>
              </a:r>
              <a:r>
                <a:rPr lang="en-US" sz="2000" baseline="-25000"/>
                <a:t>0</a:t>
              </a:r>
              <a:r>
                <a:rPr lang="en-US" sz="2000"/>
                <a:t>G</a:t>
              </a:r>
              <a:r>
                <a:rPr lang="en-US" sz="2000" baseline="-25000"/>
                <a:t>1</a:t>
              </a:r>
            </a:p>
          </p:txBody>
        </p:sp>
      </p:grpSp>
      <p:sp>
        <p:nvSpPr>
          <p:cNvPr id="53284" name="Line 36"/>
          <p:cNvSpPr>
            <a:spLocks noChangeShapeType="1"/>
          </p:cNvSpPr>
          <p:nvPr/>
        </p:nvSpPr>
        <p:spPr bwMode="auto">
          <a:xfrm>
            <a:off x="5715000" y="4038600"/>
            <a:ext cx="685800" cy="152400"/>
          </a:xfrm>
          <a:prstGeom prst="line">
            <a:avLst/>
          </a:prstGeom>
          <a:noFill/>
          <a:ln w="9525">
            <a:solidFill>
              <a:schemeClr val="tx1"/>
            </a:solidFill>
            <a:prstDash val="sysDot"/>
            <a:round/>
            <a:headEnd/>
            <a:tailEnd/>
          </a:ln>
          <a:effectLst/>
        </p:spPr>
        <p:txBody>
          <a:bodyPr wrap="none" anchor="ctr"/>
          <a:lstStyle/>
          <a:p>
            <a:endParaRPr lang="en-US"/>
          </a:p>
        </p:txBody>
      </p:sp>
      <p:sp>
        <p:nvSpPr>
          <p:cNvPr id="53285" name="Rectangle 37"/>
          <p:cNvSpPr>
            <a:spLocks noChangeArrowheads="1"/>
          </p:cNvSpPr>
          <p:nvPr/>
        </p:nvSpPr>
        <p:spPr bwMode="auto">
          <a:xfrm>
            <a:off x="1143000" y="5969000"/>
            <a:ext cx="3148013" cy="366713"/>
          </a:xfrm>
          <a:prstGeom prst="rect">
            <a:avLst/>
          </a:prstGeom>
          <a:noFill/>
          <a:ln w="9525">
            <a:noFill/>
            <a:miter lim="800000"/>
            <a:headEnd/>
            <a:tailEnd/>
          </a:ln>
          <a:effectLst/>
        </p:spPr>
        <p:txBody>
          <a:bodyPr wrap="none">
            <a:spAutoFit/>
          </a:bodyPr>
          <a:lstStyle/>
          <a:p>
            <a:r>
              <a:rPr lang="en-US">
                <a:solidFill>
                  <a:schemeClr val="accent2"/>
                </a:solidFill>
              </a:rPr>
              <a:t>(tan </a:t>
            </a:r>
            <a:r>
              <a:rPr lang="en-US">
                <a:solidFill>
                  <a:schemeClr val="accent2"/>
                </a:solidFill>
                <a:latin typeface="Symbol" pitchFamily="18" charset="2"/>
              </a:rPr>
              <a:t>F</a:t>
            </a:r>
            <a:r>
              <a:rPr lang="en-US">
                <a:solidFill>
                  <a:schemeClr val="accent2"/>
                </a:solidFill>
              </a:rPr>
              <a:t> =  opp/adj… remember?)</a:t>
            </a:r>
            <a:endParaRPr lang="en-US" baseline="-25000">
              <a:solidFill>
                <a:schemeClr val="accent2"/>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517525" y="547688"/>
            <a:ext cx="7375525" cy="701675"/>
          </a:xfrm>
          <a:prstGeom prst="rect">
            <a:avLst/>
          </a:prstGeom>
          <a:noFill/>
          <a:ln w="9525">
            <a:noFill/>
            <a:miter lim="800000"/>
            <a:headEnd/>
            <a:tailEnd/>
          </a:ln>
          <a:effectLst/>
        </p:spPr>
        <p:txBody>
          <a:bodyPr wrap="none">
            <a:spAutoFit/>
          </a:bodyPr>
          <a:lstStyle/>
          <a:p>
            <a:r>
              <a:rPr lang="en-US" sz="2000" i="1"/>
              <a:t>With that fact understood, we can now determine the ANGLE OF LIST</a:t>
            </a:r>
          </a:p>
          <a:p>
            <a:r>
              <a:rPr lang="en-US" sz="2000" i="1"/>
              <a:t>of a vessel due to a change in loading.</a:t>
            </a:r>
          </a:p>
        </p:txBody>
      </p:sp>
      <p:grpSp>
        <p:nvGrpSpPr>
          <p:cNvPr id="54275" name="Group 3"/>
          <p:cNvGrpSpPr>
            <a:grpSpLocks/>
          </p:cNvGrpSpPr>
          <p:nvPr/>
        </p:nvGrpSpPr>
        <p:grpSpPr bwMode="auto">
          <a:xfrm>
            <a:off x="2895600" y="1905000"/>
            <a:ext cx="2428875" cy="1044575"/>
            <a:chOff x="1824" y="1200"/>
            <a:chExt cx="1530" cy="658"/>
          </a:xfrm>
        </p:grpSpPr>
        <p:sp>
          <p:nvSpPr>
            <p:cNvPr id="54276" name="Rectangle 4"/>
            <p:cNvSpPr>
              <a:spLocks noChangeArrowheads="1"/>
            </p:cNvSpPr>
            <p:nvPr/>
          </p:nvSpPr>
          <p:spPr bwMode="auto">
            <a:xfrm>
              <a:off x="1824" y="1200"/>
              <a:ext cx="1530" cy="658"/>
            </a:xfrm>
            <a:prstGeom prst="rect">
              <a:avLst/>
            </a:prstGeom>
            <a:solidFill>
              <a:srgbClr val="FFFF00"/>
            </a:solidFill>
            <a:ln w="12700">
              <a:solidFill>
                <a:schemeClr val="tx1"/>
              </a:solidFill>
              <a:miter lim="800000"/>
              <a:headEnd/>
              <a:tailEnd/>
            </a:ln>
            <a:effectLst/>
          </p:spPr>
          <p:txBody>
            <a:bodyPr>
              <a:spAutoFit/>
            </a:bodyPr>
            <a:lstStyle/>
            <a:p>
              <a:r>
                <a:rPr lang="en-US" sz="2800"/>
                <a:t>tan </a:t>
              </a:r>
              <a:r>
                <a:rPr lang="en-US" sz="2800">
                  <a:latin typeface="Symbol" pitchFamily="18" charset="2"/>
                </a:rPr>
                <a:t>F</a:t>
              </a:r>
              <a:r>
                <a:rPr lang="en-US" sz="2800"/>
                <a:t> =  G</a:t>
              </a:r>
              <a:r>
                <a:rPr lang="en-US" sz="2800" baseline="-25000"/>
                <a:t>0</a:t>
              </a:r>
              <a:r>
                <a:rPr lang="en-US" sz="2800"/>
                <a:t>G</a:t>
              </a:r>
              <a:r>
                <a:rPr lang="en-US" sz="2800" baseline="-25000"/>
                <a:t>1</a:t>
              </a:r>
              <a:r>
                <a:rPr lang="en-US" sz="2800"/>
                <a:t> </a:t>
              </a:r>
            </a:p>
            <a:p>
              <a:pPr>
                <a:lnSpc>
                  <a:spcPct val="120000"/>
                </a:lnSpc>
              </a:pPr>
              <a:r>
                <a:rPr lang="en-US" sz="2800"/>
                <a:t>              G</a:t>
              </a:r>
              <a:r>
                <a:rPr lang="en-US" sz="2800" baseline="-25000"/>
                <a:t>0</a:t>
              </a:r>
              <a:r>
                <a:rPr lang="en-US" sz="2800"/>
                <a:t>M</a:t>
              </a:r>
              <a:r>
                <a:rPr lang="en-US" sz="2800" baseline="-25000"/>
                <a:t>T</a:t>
              </a:r>
              <a:endParaRPr lang="en-US" sz="2800"/>
            </a:p>
          </p:txBody>
        </p:sp>
        <p:sp>
          <p:nvSpPr>
            <p:cNvPr id="54277" name="Line 5"/>
            <p:cNvSpPr>
              <a:spLocks noChangeShapeType="1"/>
            </p:cNvSpPr>
            <p:nvPr/>
          </p:nvSpPr>
          <p:spPr bwMode="auto">
            <a:xfrm>
              <a:off x="2640" y="1536"/>
              <a:ext cx="528" cy="0"/>
            </a:xfrm>
            <a:prstGeom prst="line">
              <a:avLst/>
            </a:prstGeom>
            <a:noFill/>
            <a:ln w="28575">
              <a:solidFill>
                <a:schemeClr val="tx1"/>
              </a:solidFill>
              <a:round/>
              <a:headEnd/>
              <a:tailEnd/>
            </a:ln>
            <a:effectLst/>
          </p:spPr>
          <p:txBody>
            <a:bodyPr wrap="none" anchor="ctr"/>
            <a:lstStyle/>
            <a:p>
              <a:endParaRPr lang="en-US"/>
            </a:p>
          </p:txBody>
        </p:sp>
      </p:grpSp>
      <p:sp>
        <p:nvSpPr>
          <p:cNvPr id="54278" name="Rectangle 6"/>
          <p:cNvSpPr>
            <a:spLocks noChangeArrowheads="1"/>
          </p:cNvSpPr>
          <p:nvPr/>
        </p:nvSpPr>
        <p:spPr bwMode="auto">
          <a:xfrm>
            <a:off x="609600" y="3443288"/>
            <a:ext cx="6705600" cy="519112"/>
          </a:xfrm>
          <a:prstGeom prst="rect">
            <a:avLst/>
          </a:prstGeom>
          <a:noFill/>
          <a:ln w="9525">
            <a:noFill/>
            <a:miter lim="800000"/>
            <a:headEnd/>
            <a:tailEnd/>
          </a:ln>
          <a:effectLst/>
        </p:spPr>
        <p:txBody>
          <a:bodyPr>
            <a:spAutoFit/>
          </a:bodyPr>
          <a:lstStyle/>
          <a:p>
            <a:pPr>
              <a:buFontTx/>
              <a:buChar char="•"/>
            </a:pPr>
            <a:r>
              <a:rPr lang="en-US" sz="2800"/>
              <a:t>  </a:t>
            </a:r>
            <a:r>
              <a:rPr lang="en-US" sz="2800" b="1"/>
              <a:t>G</a:t>
            </a:r>
            <a:r>
              <a:rPr lang="en-US" sz="2800" b="1" baseline="-25000"/>
              <a:t>0</a:t>
            </a:r>
            <a:r>
              <a:rPr lang="en-US" sz="2800" b="1"/>
              <a:t>G</a:t>
            </a:r>
            <a:r>
              <a:rPr lang="en-US" sz="2800" b="1" baseline="-25000"/>
              <a:t>1</a:t>
            </a:r>
            <a:r>
              <a:rPr lang="en-US" sz="2800" baseline="-25000"/>
              <a:t> </a:t>
            </a:r>
            <a:r>
              <a:rPr lang="en-US" sz="2000"/>
              <a:t>is the change in the transverse Center of Gravity</a:t>
            </a:r>
            <a:endParaRPr lang="en-US" sz="2800" baseline="-25000"/>
          </a:p>
        </p:txBody>
      </p:sp>
      <p:grpSp>
        <p:nvGrpSpPr>
          <p:cNvPr id="54279" name="Group 7"/>
          <p:cNvGrpSpPr>
            <a:grpSpLocks/>
          </p:cNvGrpSpPr>
          <p:nvPr/>
        </p:nvGrpSpPr>
        <p:grpSpPr bwMode="auto">
          <a:xfrm>
            <a:off x="8175625" y="2057400"/>
            <a:ext cx="739775" cy="4800600"/>
            <a:chOff x="4862" y="1056"/>
            <a:chExt cx="466" cy="3024"/>
          </a:xfrm>
        </p:grpSpPr>
        <p:sp>
          <p:nvSpPr>
            <p:cNvPr id="54280" name="Line 8"/>
            <p:cNvSpPr>
              <a:spLocks noChangeAspect="1" noChangeShapeType="1"/>
            </p:cNvSpPr>
            <p:nvPr/>
          </p:nvSpPr>
          <p:spPr bwMode="auto">
            <a:xfrm>
              <a:off x="5001" y="1056"/>
              <a:ext cx="1" cy="2730"/>
            </a:xfrm>
            <a:prstGeom prst="line">
              <a:avLst/>
            </a:prstGeom>
            <a:noFill/>
            <a:ln w="9525">
              <a:solidFill>
                <a:schemeClr val="tx1"/>
              </a:solidFill>
              <a:prstDash val="sysDot"/>
              <a:round/>
              <a:headEnd/>
              <a:tailEnd/>
            </a:ln>
            <a:effectLst/>
          </p:spPr>
          <p:txBody>
            <a:bodyPr wrap="none" anchor="ctr"/>
            <a:lstStyle/>
            <a:p>
              <a:endParaRPr lang="en-US"/>
            </a:p>
          </p:txBody>
        </p:sp>
        <p:grpSp>
          <p:nvGrpSpPr>
            <p:cNvPr id="54281" name="Group 9"/>
            <p:cNvGrpSpPr>
              <a:grpSpLocks/>
            </p:cNvGrpSpPr>
            <p:nvPr/>
          </p:nvGrpSpPr>
          <p:grpSpPr bwMode="auto">
            <a:xfrm>
              <a:off x="4862" y="3766"/>
              <a:ext cx="442" cy="314"/>
              <a:chOff x="2870" y="3360"/>
              <a:chExt cx="346" cy="237"/>
            </a:xfrm>
          </p:grpSpPr>
          <p:sp>
            <p:nvSpPr>
              <p:cNvPr id="54282" name="Text Box 10"/>
              <p:cNvSpPr txBox="1">
                <a:spLocks noChangeArrowheads="1"/>
              </p:cNvSpPr>
              <p:nvPr/>
            </p:nvSpPr>
            <p:spPr bwMode="auto">
              <a:xfrm>
                <a:off x="2870" y="3360"/>
                <a:ext cx="223" cy="189"/>
              </a:xfrm>
              <a:prstGeom prst="rect">
                <a:avLst/>
              </a:prstGeom>
              <a:noFill/>
              <a:ln w="9525">
                <a:noFill/>
                <a:miter lim="800000"/>
                <a:headEnd/>
                <a:tailEnd/>
              </a:ln>
              <a:effectLst/>
            </p:spPr>
            <p:txBody>
              <a:bodyPr>
                <a:spAutoFit/>
              </a:bodyPr>
              <a:lstStyle/>
              <a:p>
                <a:r>
                  <a:rPr lang="en-US" sz="2000" b="1"/>
                  <a:t>C</a:t>
                </a:r>
              </a:p>
            </p:txBody>
          </p:sp>
          <p:sp>
            <p:nvSpPr>
              <p:cNvPr id="54283" name="Text Box 11"/>
              <p:cNvSpPr txBox="1">
                <a:spLocks noChangeArrowheads="1"/>
              </p:cNvSpPr>
              <p:nvPr/>
            </p:nvSpPr>
            <p:spPr bwMode="auto">
              <a:xfrm>
                <a:off x="2928" y="3408"/>
                <a:ext cx="288" cy="189"/>
              </a:xfrm>
              <a:prstGeom prst="rect">
                <a:avLst/>
              </a:prstGeom>
              <a:noFill/>
              <a:ln w="9525">
                <a:noFill/>
                <a:miter lim="800000"/>
                <a:headEnd/>
                <a:tailEnd/>
              </a:ln>
              <a:effectLst/>
            </p:spPr>
            <p:txBody>
              <a:bodyPr>
                <a:spAutoFit/>
              </a:bodyPr>
              <a:lstStyle/>
              <a:p>
                <a:r>
                  <a:rPr lang="en-US" sz="2000" b="1"/>
                  <a:t>L</a:t>
                </a:r>
              </a:p>
            </p:txBody>
          </p:sp>
        </p:grpSp>
        <p:sp>
          <p:nvSpPr>
            <p:cNvPr id="54284" name="Text Box 12"/>
            <p:cNvSpPr txBox="1">
              <a:spLocks noChangeArrowheads="1"/>
            </p:cNvSpPr>
            <p:nvPr/>
          </p:nvSpPr>
          <p:spPr bwMode="auto">
            <a:xfrm>
              <a:off x="5006" y="2383"/>
              <a:ext cx="284" cy="250"/>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54285" name="Text Box 13"/>
            <p:cNvSpPr txBox="1">
              <a:spLocks noChangeArrowheads="1"/>
            </p:cNvSpPr>
            <p:nvPr/>
          </p:nvSpPr>
          <p:spPr bwMode="auto">
            <a:xfrm>
              <a:off x="5020" y="2748"/>
              <a:ext cx="275" cy="250"/>
            </a:xfrm>
            <a:prstGeom prst="rect">
              <a:avLst/>
            </a:prstGeom>
            <a:noFill/>
            <a:ln w="9525">
              <a:noFill/>
              <a:miter lim="800000"/>
              <a:headEnd/>
              <a:tailEnd/>
            </a:ln>
            <a:effectLst/>
          </p:spPr>
          <p:txBody>
            <a:bodyPr wrap="none">
              <a:spAutoFit/>
            </a:bodyPr>
            <a:lstStyle/>
            <a:p>
              <a:r>
                <a:rPr lang="en-US" sz="2000"/>
                <a:t>B</a:t>
              </a:r>
              <a:r>
                <a:rPr lang="en-US" sz="2000" i="1" baseline="-25000"/>
                <a:t>o</a:t>
              </a:r>
              <a:endParaRPr lang="en-US" sz="2000"/>
            </a:p>
          </p:txBody>
        </p:sp>
        <p:sp>
          <p:nvSpPr>
            <p:cNvPr id="54286" name="Text Box 14"/>
            <p:cNvSpPr txBox="1">
              <a:spLocks noChangeArrowheads="1"/>
            </p:cNvSpPr>
            <p:nvPr/>
          </p:nvSpPr>
          <p:spPr bwMode="auto">
            <a:xfrm>
              <a:off x="4968" y="3516"/>
              <a:ext cx="232" cy="250"/>
            </a:xfrm>
            <a:prstGeom prst="rect">
              <a:avLst/>
            </a:prstGeom>
            <a:noFill/>
            <a:ln w="9525">
              <a:noFill/>
              <a:miter lim="800000"/>
              <a:headEnd/>
              <a:tailEnd/>
            </a:ln>
            <a:effectLst/>
          </p:spPr>
          <p:txBody>
            <a:bodyPr wrap="none">
              <a:spAutoFit/>
            </a:bodyPr>
            <a:lstStyle/>
            <a:p>
              <a:r>
                <a:rPr lang="en-US" sz="2000"/>
                <a:t>K</a:t>
              </a:r>
            </a:p>
          </p:txBody>
        </p:sp>
        <p:sp>
          <p:nvSpPr>
            <p:cNvPr id="54287" name="AutoShape 15"/>
            <p:cNvSpPr>
              <a:spLocks noChangeArrowheads="1"/>
            </p:cNvSpPr>
            <p:nvPr/>
          </p:nvSpPr>
          <p:spPr bwMode="auto">
            <a:xfrm>
              <a:off x="4968" y="3526"/>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4288" name="AutoShape 16"/>
            <p:cNvSpPr>
              <a:spLocks noChangeArrowheads="1"/>
            </p:cNvSpPr>
            <p:nvPr/>
          </p:nvSpPr>
          <p:spPr bwMode="auto">
            <a:xfrm>
              <a:off x="4968" y="2854"/>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4289" name="AutoShape 17"/>
            <p:cNvSpPr>
              <a:spLocks noChangeArrowheads="1"/>
            </p:cNvSpPr>
            <p:nvPr/>
          </p:nvSpPr>
          <p:spPr bwMode="auto">
            <a:xfrm>
              <a:off x="4968" y="2518"/>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4290" name="Text Box 18"/>
            <p:cNvSpPr txBox="1">
              <a:spLocks noChangeArrowheads="1"/>
            </p:cNvSpPr>
            <p:nvPr/>
          </p:nvSpPr>
          <p:spPr bwMode="auto">
            <a:xfrm>
              <a:off x="5006" y="1200"/>
              <a:ext cx="322" cy="250"/>
            </a:xfrm>
            <a:prstGeom prst="rect">
              <a:avLst/>
            </a:prstGeom>
            <a:noFill/>
            <a:ln w="9525">
              <a:noFill/>
              <a:miter lim="800000"/>
              <a:headEnd/>
              <a:tailEnd/>
            </a:ln>
            <a:effectLst/>
          </p:spPr>
          <p:txBody>
            <a:bodyPr wrap="none">
              <a:spAutoFit/>
            </a:bodyPr>
            <a:lstStyle/>
            <a:p>
              <a:r>
                <a:rPr lang="en-US" sz="2000"/>
                <a:t>M</a:t>
              </a:r>
              <a:r>
                <a:rPr lang="en-US" sz="2000" baseline="-25000"/>
                <a:t>T</a:t>
              </a:r>
              <a:endParaRPr lang="en-US" sz="2000"/>
            </a:p>
          </p:txBody>
        </p:sp>
        <p:sp>
          <p:nvSpPr>
            <p:cNvPr id="54291" name="AutoShape 19"/>
            <p:cNvSpPr>
              <a:spLocks noChangeArrowheads="1"/>
            </p:cNvSpPr>
            <p:nvPr/>
          </p:nvSpPr>
          <p:spPr bwMode="auto">
            <a:xfrm>
              <a:off x="4968" y="1335"/>
              <a:ext cx="48" cy="48"/>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grpSp>
      <p:grpSp>
        <p:nvGrpSpPr>
          <p:cNvPr id="54292" name="Group 20"/>
          <p:cNvGrpSpPr>
            <a:grpSpLocks/>
          </p:cNvGrpSpPr>
          <p:nvPr/>
        </p:nvGrpSpPr>
        <p:grpSpPr bwMode="auto">
          <a:xfrm>
            <a:off x="803275" y="2514600"/>
            <a:ext cx="7426325" cy="3505200"/>
            <a:chOff x="506" y="1584"/>
            <a:chExt cx="4678" cy="2208"/>
          </a:xfrm>
        </p:grpSpPr>
        <p:sp>
          <p:nvSpPr>
            <p:cNvPr id="54293" name="Rectangle 21"/>
            <p:cNvSpPr>
              <a:spLocks noChangeArrowheads="1"/>
            </p:cNvSpPr>
            <p:nvPr/>
          </p:nvSpPr>
          <p:spPr bwMode="auto">
            <a:xfrm>
              <a:off x="506" y="2703"/>
              <a:ext cx="2984" cy="799"/>
            </a:xfrm>
            <a:prstGeom prst="rect">
              <a:avLst/>
            </a:prstGeom>
            <a:noFill/>
            <a:ln w="9525">
              <a:noFill/>
              <a:miter lim="800000"/>
              <a:headEnd/>
              <a:tailEnd/>
            </a:ln>
            <a:effectLst/>
          </p:spPr>
          <p:txBody>
            <a:bodyPr wrap="none">
              <a:spAutoFit/>
            </a:bodyPr>
            <a:lstStyle/>
            <a:p>
              <a:pPr>
                <a:buFontTx/>
                <a:buChar char="•"/>
              </a:pPr>
              <a:r>
                <a:rPr lang="en-US" sz="2000"/>
                <a:t> From the Curves of Form you can get KM</a:t>
              </a:r>
              <a:r>
                <a:rPr lang="en-US" sz="2000" baseline="-25000"/>
                <a:t>T</a:t>
              </a:r>
            </a:p>
            <a:p>
              <a:pPr>
                <a:lnSpc>
                  <a:spcPct val="130000"/>
                </a:lnSpc>
                <a:buFontTx/>
                <a:buChar char="•"/>
              </a:pPr>
              <a:r>
                <a:rPr lang="en-US" sz="2000"/>
                <a:t> The Vertical Center of Gravity is KG</a:t>
              </a:r>
              <a:r>
                <a:rPr lang="en-US" sz="2000" baseline="-25000"/>
                <a:t>0</a:t>
              </a:r>
              <a:endParaRPr lang="en-US" sz="2000"/>
            </a:p>
            <a:p>
              <a:pPr>
                <a:lnSpc>
                  <a:spcPct val="130000"/>
                </a:lnSpc>
                <a:buFontTx/>
                <a:buChar char="•"/>
              </a:pPr>
              <a:r>
                <a:rPr lang="en-US" sz="2400" b="1"/>
                <a:t> G</a:t>
              </a:r>
              <a:r>
                <a:rPr lang="en-US" sz="2400" b="1" baseline="-25000"/>
                <a:t>0</a:t>
              </a:r>
              <a:r>
                <a:rPr lang="en-US" sz="2400" b="1"/>
                <a:t>M</a:t>
              </a:r>
              <a:r>
                <a:rPr lang="en-US" sz="2400" b="1" baseline="-25000"/>
                <a:t>T  </a:t>
              </a:r>
              <a:r>
                <a:rPr lang="en-US" sz="2400" b="1"/>
                <a:t>=</a:t>
              </a:r>
              <a:r>
                <a:rPr lang="en-US" sz="2400" b="1" baseline="-25000"/>
                <a:t>   </a:t>
              </a:r>
              <a:r>
                <a:rPr lang="en-US" sz="2400" b="1"/>
                <a:t>KM</a:t>
              </a:r>
              <a:r>
                <a:rPr lang="en-US" sz="2400" b="1" baseline="-25000"/>
                <a:t>T</a:t>
              </a:r>
              <a:r>
                <a:rPr lang="en-US" sz="2400" b="1"/>
                <a:t> -  KG</a:t>
              </a:r>
              <a:r>
                <a:rPr lang="en-US" sz="2000" baseline="-25000"/>
                <a:t>0</a:t>
              </a:r>
            </a:p>
          </p:txBody>
        </p:sp>
        <p:sp>
          <p:nvSpPr>
            <p:cNvPr id="54294" name="Line 22"/>
            <p:cNvSpPr>
              <a:spLocks noChangeShapeType="1"/>
            </p:cNvSpPr>
            <p:nvPr/>
          </p:nvSpPr>
          <p:spPr bwMode="auto">
            <a:xfrm flipH="1">
              <a:off x="4608" y="3792"/>
              <a:ext cx="528" cy="0"/>
            </a:xfrm>
            <a:prstGeom prst="line">
              <a:avLst/>
            </a:prstGeom>
            <a:noFill/>
            <a:ln w="9525">
              <a:solidFill>
                <a:schemeClr val="tx1"/>
              </a:solidFill>
              <a:round/>
              <a:headEnd/>
              <a:tailEnd/>
            </a:ln>
            <a:effectLst/>
          </p:spPr>
          <p:txBody>
            <a:bodyPr wrap="none" anchor="ctr"/>
            <a:lstStyle/>
            <a:p>
              <a:endParaRPr lang="en-US"/>
            </a:p>
          </p:txBody>
        </p:sp>
        <p:sp>
          <p:nvSpPr>
            <p:cNvPr id="54295" name="Line 23"/>
            <p:cNvSpPr>
              <a:spLocks noChangeShapeType="1"/>
            </p:cNvSpPr>
            <p:nvPr/>
          </p:nvSpPr>
          <p:spPr bwMode="auto">
            <a:xfrm flipH="1">
              <a:off x="4608" y="1584"/>
              <a:ext cx="576" cy="0"/>
            </a:xfrm>
            <a:prstGeom prst="line">
              <a:avLst/>
            </a:prstGeom>
            <a:noFill/>
            <a:ln w="9525">
              <a:solidFill>
                <a:schemeClr val="tx1"/>
              </a:solidFill>
              <a:round/>
              <a:headEnd/>
              <a:tailEnd/>
            </a:ln>
            <a:effectLst/>
          </p:spPr>
          <p:txBody>
            <a:bodyPr wrap="none" anchor="ctr"/>
            <a:lstStyle/>
            <a:p>
              <a:endParaRPr lang="en-US"/>
            </a:p>
          </p:txBody>
        </p:sp>
        <p:sp>
          <p:nvSpPr>
            <p:cNvPr id="54296" name="Line 24"/>
            <p:cNvSpPr>
              <a:spLocks noChangeShapeType="1"/>
            </p:cNvSpPr>
            <p:nvPr/>
          </p:nvSpPr>
          <p:spPr bwMode="auto">
            <a:xfrm flipH="1">
              <a:off x="4896" y="2784"/>
              <a:ext cx="288" cy="0"/>
            </a:xfrm>
            <a:prstGeom prst="line">
              <a:avLst/>
            </a:prstGeom>
            <a:noFill/>
            <a:ln w="9525">
              <a:solidFill>
                <a:schemeClr val="tx1"/>
              </a:solidFill>
              <a:round/>
              <a:headEnd/>
              <a:tailEnd/>
            </a:ln>
            <a:effectLst/>
          </p:spPr>
          <p:txBody>
            <a:bodyPr wrap="none" anchor="ctr"/>
            <a:lstStyle/>
            <a:p>
              <a:endParaRPr lang="en-US"/>
            </a:p>
          </p:txBody>
        </p:sp>
        <p:sp>
          <p:nvSpPr>
            <p:cNvPr id="54297" name="Line 25"/>
            <p:cNvSpPr>
              <a:spLocks noChangeShapeType="1"/>
            </p:cNvSpPr>
            <p:nvPr/>
          </p:nvSpPr>
          <p:spPr bwMode="auto">
            <a:xfrm flipV="1">
              <a:off x="4656" y="1584"/>
              <a:ext cx="0" cy="2208"/>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54298" name="Line 26"/>
            <p:cNvSpPr>
              <a:spLocks noChangeShapeType="1"/>
            </p:cNvSpPr>
            <p:nvPr/>
          </p:nvSpPr>
          <p:spPr bwMode="auto">
            <a:xfrm flipV="1">
              <a:off x="4944" y="2784"/>
              <a:ext cx="0" cy="1008"/>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54299" name="Rectangle 27"/>
            <p:cNvSpPr>
              <a:spLocks noChangeArrowheads="1"/>
            </p:cNvSpPr>
            <p:nvPr/>
          </p:nvSpPr>
          <p:spPr bwMode="auto">
            <a:xfrm rot="16200000">
              <a:off x="4290" y="2597"/>
              <a:ext cx="428" cy="231"/>
            </a:xfrm>
            <a:prstGeom prst="rect">
              <a:avLst/>
            </a:prstGeom>
            <a:noFill/>
            <a:ln w="9525">
              <a:noFill/>
              <a:miter lim="800000"/>
              <a:headEnd/>
              <a:tailEnd/>
            </a:ln>
            <a:effectLst/>
          </p:spPr>
          <p:txBody>
            <a:bodyPr wrap="none">
              <a:spAutoFit/>
            </a:bodyPr>
            <a:lstStyle/>
            <a:p>
              <a:r>
                <a:rPr lang="en-US" b="1"/>
                <a:t>KM</a:t>
              </a:r>
              <a:r>
                <a:rPr lang="en-US" b="1" baseline="-25000"/>
                <a:t>T</a:t>
              </a:r>
            </a:p>
          </p:txBody>
        </p:sp>
        <p:sp>
          <p:nvSpPr>
            <p:cNvPr id="54300" name="Rectangle 28"/>
            <p:cNvSpPr>
              <a:spLocks noChangeArrowheads="1"/>
            </p:cNvSpPr>
            <p:nvPr/>
          </p:nvSpPr>
          <p:spPr bwMode="auto">
            <a:xfrm rot="16200000">
              <a:off x="4707" y="3174"/>
              <a:ext cx="340" cy="231"/>
            </a:xfrm>
            <a:prstGeom prst="rect">
              <a:avLst/>
            </a:prstGeom>
            <a:noFill/>
            <a:ln w="9525">
              <a:noFill/>
              <a:miter lim="800000"/>
              <a:headEnd/>
              <a:tailEnd/>
            </a:ln>
            <a:effectLst/>
          </p:spPr>
          <p:txBody>
            <a:bodyPr wrap="none">
              <a:spAutoFit/>
            </a:bodyPr>
            <a:lstStyle/>
            <a:p>
              <a:r>
                <a:rPr lang="en-US" b="1"/>
                <a:t>KG</a:t>
              </a:r>
            </a:p>
          </p:txBody>
        </p:sp>
      </p:grpSp>
      <p:sp>
        <p:nvSpPr>
          <p:cNvPr id="54301" name="Text Box 29"/>
          <p:cNvSpPr txBox="1">
            <a:spLocks noChangeArrowheads="1"/>
          </p:cNvSpPr>
          <p:nvPr/>
        </p:nvSpPr>
        <p:spPr bwMode="auto">
          <a:xfrm>
            <a:off x="593725" y="2860675"/>
            <a:ext cx="912813" cy="457200"/>
          </a:xfrm>
          <a:prstGeom prst="rect">
            <a:avLst/>
          </a:prstGeom>
          <a:noFill/>
          <a:ln w="9525">
            <a:noFill/>
            <a:miter lim="800000"/>
            <a:headEnd/>
            <a:tailEnd/>
          </a:ln>
          <a:effectLst/>
        </p:spPr>
        <p:txBody>
          <a:bodyPr wrap="none">
            <a:spAutoFit/>
          </a:bodyPr>
          <a:lstStyle/>
          <a:p>
            <a:r>
              <a:rPr lang="en-US" sz="2400" i="1" u="sng">
                <a:solidFill>
                  <a:srgbClr val="FF3300"/>
                </a:solidFill>
              </a:rPr>
              <a:t>How?</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669925" y="346075"/>
            <a:ext cx="1349375" cy="457200"/>
          </a:xfrm>
          <a:prstGeom prst="rect">
            <a:avLst/>
          </a:prstGeom>
          <a:noFill/>
          <a:ln w="9525">
            <a:noFill/>
            <a:miter lim="800000"/>
            <a:headEnd/>
            <a:tailEnd/>
          </a:ln>
          <a:effectLst/>
        </p:spPr>
        <p:txBody>
          <a:bodyPr>
            <a:spAutoFit/>
          </a:bodyPr>
          <a:lstStyle/>
          <a:p>
            <a:r>
              <a:rPr lang="en-US" sz="2400"/>
              <a:t>Example:</a:t>
            </a:r>
          </a:p>
        </p:txBody>
      </p:sp>
      <p:sp>
        <p:nvSpPr>
          <p:cNvPr id="55299" name="Text Box 3"/>
          <p:cNvSpPr txBox="1">
            <a:spLocks noChangeArrowheads="1"/>
          </p:cNvSpPr>
          <p:nvPr/>
        </p:nvSpPr>
        <p:spPr bwMode="auto">
          <a:xfrm>
            <a:off x="746125" y="1004888"/>
            <a:ext cx="7816850" cy="1616075"/>
          </a:xfrm>
          <a:prstGeom prst="rect">
            <a:avLst/>
          </a:prstGeom>
          <a:noFill/>
          <a:ln w="9525">
            <a:noFill/>
            <a:miter lim="800000"/>
            <a:headEnd/>
            <a:tailEnd/>
          </a:ln>
          <a:effectLst/>
        </p:spPr>
        <p:txBody>
          <a:bodyPr wrap="none">
            <a:spAutoFit/>
          </a:bodyPr>
          <a:lstStyle/>
          <a:p>
            <a:r>
              <a:rPr lang="en-US" sz="2000"/>
              <a:t>The USS Simpson (FFG-56) floats on an even keel at a 16ft draft.  The </a:t>
            </a:r>
          </a:p>
          <a:p>
            <a:r>
              <a:rPr lang="en-US" sz="2000"/>
              <a:t>KG is 20ft above the keel.  After 1 week, 50LT of fuel has been used from </a:t>
            </a:r>
          </a:p>
          <a:p>
            <a:r>
              <a:rPr lang="en-US" sz="2000"/>
              <a:t>a tank 11ft to port and 15ft above the keel.</a:t>
            </a:r>
          </a:p>
          <a:p>
            <a:endParaRPr lang="en-US" sz="2000"/>
          </a:p>
          <a:p>
            <a:r>
              <a:rPr lang="en-US" sz="2000"/>
              <a:t>Find the angle of list after the fuel has been used.</a:t>
            </a:r>
          </a:p>
        </p:txBody>
      </p:sp>
      <p:sp>
        <p:nvSpPr>
          <p:cNvPr id="55300" name="Text Box 4"/>
          <p:cNvSpPr txBox="1">
            <a:spLocks noChangeArrowheads="1"/>
          </p:cNvSpPr>
          <p:nvPr/>
        </p:nvSpPr>
        <p:spPr bwMode="auto">
          <a:xfrm>
            <a:off x="746125" y="3519488"/>
            <a:ext cx="6232525" cy="1616075"/>
          </a:xfrm>
          <a:prstGeom prst="rect">
            <a:avLst/>
          </a:prstGeom>
          <a:noFill/>
          <a:ln w="9525">
            <a:noFill/>
            <a:miter lim="800000"/>
            <a:headEnd/>
            <a:tailEnd/>
          </a:ln>
          <a:effectLst/>
        </p:spPr>
        <p:txBody>
          <a:bodyPr wrap="none">
            <a:spAutoFit/>
          </a:bodyPr>
          <a:lstStyle/>
          <a:p>
            <a:r>
              <a:rPr lang="en-US" sz="2000" u="sng"/>
              <a:t>Step 1:  Find the ship’s displacement</a:t>
            </a:r>
            <a:endParaRPr lang="en-US" sz="2000"/>
          </a:p>
          <a:p>
            <a:endParaRPr lang="en-US" sz="2000"/>
          </a:p>
          <a:p>
            <a:r>
              <a:rPr lang="en-US" sz="2000"/>
              <a:t>From the curves of form, curve #1, 16ft draft crosses at 132</a:t>
            </a:r>
          </a:p>
          <a:p>
            <a:endParaRPr lang="en-US" sz="2000"/>
          </a:p>
          <a:p>
            <a:r>
              <a:rPr lang="en-US" sz="2000"/>
              <a:t>		132  x  30LT = 3960LT</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322" name="Group 2"/>
          <p:cNvGrpSpPr>
            <a:grpSpLocks/>
          </p:cNvGrpSpPr>
          <p:nvPr/>
        </p:nvGrpSpPr>
        <p:grpSpPr bwMode="auto">
          <a:xfrm>
            <a:off x="974725" y="623888"/>
            <a:ext cx="3292475" cy="1555750"/>
            <a:chOff x="614" y="393"/>
            <a:chExt cx="2074" cy="980"/>
          </a:xfrm>
        </p:grpSpPr>
        <p:sp>
          <p:nvSpPr>
            <p:cNvPr id="56323" name="Text Box 3"/>
            <p:cNvSpPr txBox="1">
              <a:spLocks noChangeArrowheads="1"/>
            </p:cNvSpPr>
            <p:nvPr/>
          </p:nvSpPr>
          <p:spPr bwMode="auto">
            <a:xfrm>
              <a:off x="614" y="393"/>
              <a:ext cx="1976" cy="980"/>
            </a:xfrm>
            <a:prstGeom prst="rect">
              <a:avLst/>
            </a:prstGeom>
            <a:noFill/>
            <a:ln w="9525">
              <a:noFill/>
              <a:miter lim="800000"/>
              <a:headEnd/>
              <a:tailEnd/>
            </a:ln>
            <a:effectLst/>
          </p:spPr>
          <p:txBody>
            <a:bodyPr wrap="none">
              <a:spAutoFit/>
            </a:bodyPr>
            <a:lstStyle/>
            <a:p>
              <a:endParaRPr lang="en-US" sz="2000"/>
            </a:p>
            <a:p>
              <a:endParaRPr lang="en-US" sz="2000"/>
            </a:p>
            <a:p>
              <a:r>
                <a:rPr lang="en-US" sz="2000"/>
                <a:t>KG</a:t>
              </a:r>
              <a:r>
                <a:rPr lang="en-US" sz="2000" baseline="-25000"/>
                <a:t>1</a:t>
              </a:r>
              <a:r>
                <a:rPr lang="en-US" sz="2000"/>
                <a:t> = </a:t>
              </a:r>
              <a:r>
                <a:rPr lang="en-US" sz="2800">
                  <a:latin typeface="Symbol" pitchFamily="18" charset="2"/>
                </a:rPr>
                <a:t>D</a:t>
              </a:r>
              <a:r>
                <a:rPr lang="en-US" sz="2000"/>
                <a:t>s</a:t>
              </a:r>
              <a:r>
                <a:rPr lang="en-US" sz="2000" baseline="-25000"/>
                <a:t>0</a:t>
              </a:r>
              <a:r>
                <a:rPr lang="en-US" sz="2000"/>
                <a:t> </a:t>
              </a:r>
              <a:r>
                <a:rPr lang="en-US" sz="2000">
                  <a:latin typeface="Arial" charset="0"/>
                </a:rPr>
                <a:t>x</a:t>
              </a:r>
              <a:r>
                <a:rPr lang="en-US" sz="2000"/>
                <a:t> KG</a:t>
              </a:r>
              <a:r>
                <a:rPr lang="en-US" sz="2000" baseline="-25000"/>
                <a:t>0</a:t>
              </a:r>
              <a:r>
                <a:rPr lang="en-US" sz="2000"/>
                <a:t> - (w </a:t>
              </a:r>
              <a:r>
                <a:rPr lang="en-US" sz="2000">
                  <a:latin typeface="Arial" charset="0"/>
                </a:rPr>
                <a:t>x</a:t>
              </a:r>
              <a:r>
                <a:rPr lang="en-US" sz="2000"/>
                <a:t> Kg)</a:t>
              </a:r>
            </a:p>
            <a:p>
              <a:r>
                <a:rPr lang="en-US" sz="2800">
                  <a:latin typeface="Symbol" pitchFamily="18" charset="2"/>
                </a:rPr>
                <a:t>		D</a:t>
              </a:r>
              <a:r>
                <a:rPr lang="en-US" sz="2000"/>
                <a:t>s</a:t>
              </a:r>
              <a:r>
                <a:rPr lang="en-US" sz="2000" baseline="-25000"/>
                <a:t>1</a:t>
              </a:r>
            </a:p>
          </p:txBody>
        </p:sp>
        <p:sp>
          <p:nvSpPr>
            <p:cNvPr id="56324" name="Line 4"/>
            <p:cNvSpPr>
              <a:spLocks noChangeShapeType="1"/>
            </p:cNvSpPr>
            <p:nvPr/>
          </p:nvSpPr>
          <p:spPr bwMode="auto">
            <a:xfrm>
              <a:off x="1104" y="1104"/>
              <a:ext cx="1584" cy="0"/>
            </a:xfrm>
            <a:prstGeom prst="line">
              <a:avLst/>
            </a:prstGeom>
            <a:noFill/>
            <a:ln w="9525">
              <a:solidFill>
                <a:schemeClr val="tx1"/>
              </a:solidFill>
              <a:round/>
              <a:headEnd/>
              <a:tailEnd/>
            </a:ln>
            <a:effectLst/>
          </p:spPr>
          <p:txBody>
            <a:bodyPr wrap="none" anchor="ctr"/>
            <a:lstStyle/>
            <a:p>
              <a:endParaRPr lang="en-US"/>
            </a:p>
          </p:txBody>
        </p:sp>
      </p:grpSp>
      <p:grpSp>
        <p:nvGrpSpPr>
          <p:cNvPr id="56325" name="Group 5"/>
          <p:cNvGrpSpPr>
            <a:grpSpLocks/>
          </p:cNvGrpSpPr>
          <p:nvPr/>
        </p:nvGrpSpPr>
        <p:grpSpPr bwMode="auto">
          <a:xfrm>
            <a:off x="990600" y="2619375"/>
            <a:ext cx="4114800" cy="823913"/>
            <a:chOff x="624" y="1650"/>
            <a:chExt cx="2592" cy="519"/>
          </a:xfrm>
        </p:grpSpPr>
        <p:sp>
          <p:nvSpPr>
            <p:cNvPr id="56326" name="Rectangle 6"/>
            <p:cNvSpPr>
              <a:spLocks noChangeArrowheads="1"/>
            </p:cNvSpPr>
            <p:nvPr/>
          </p:nvSpPr>
          <p:spPr bwMode="auto">
            <a:xfrm>
              <a:off x="624" y="1650"/>
              <a:ext cx="2515" cy="519"/>
            </a:xfrm>
            <a:prstGeom prst="rect">
              <a:avLst/>
            </a:prstGeom>
            <a:noFill/>
            <a:ln w="9525">
              <a:noFill/>
              <a:miter lim="800000"/>
              <a:headEnd/>
              <a:tailEnd/>
            </a:ln>
            <a:effectLst/>
          </p:spPr>
          <p:txBody>
            <a:bodyPr wrap="none">
              <a:spAutoFit/>
            </a:bodyPr>
            <a:lstStyle/>
            <a:p>
              <a:r>
                <a:rPr lang="en-US" sz="2000"/>
                <a:t>KG</a:t>
              </a:r>
              <a:r>
                <a:rPr lang="en-US" sz="2000" baseline="-25000"/>
                <a:t>1</a:t>
              </a:r>
              <a:r>
                <a:rPr lang="en-US" sz="2000"/>
                <a:t> = 3960LT </a:t>
              </a:r>
              <a:r>
                <a:rPr lang="en-US" sz="2000">
                  <a:latin typeface="Arial" charset="0"/>
                </a:rPr>
                <a:t>x</a:t>
              </a:r>
              <a:r>
                <a:rPr lang="en-US" sz="2000"/>
                <a:t> 20ft - (50LT </a:t>
              </a:r>
              <a:r>
                <a:rPr lang="en-US" sz="2000">
                  <a:latin typeface="Arial" charset="0"/>
                </a:rPr>
                <a:t>x</a:t>
              </a:r>
              <a:r>
                <a:rPr lang="en-US" sz="2000"/>
                <a:t> 15ft)</a:t>
              </a:r>
            </a:p>
            <a:p>
              <a:r>
                <a:rPr lang="en-US" sz="2800">
                  <a:latin typeface="Symbol" pitchFamily="18" charset="2"/>
                </a:rPr>
                <a:t>		(</a:t>
              </a:r>
              <a:r>
                <a:rPr lang="en-US" sz="2000">
                  <a:latin typeface="Symbol" pitchFamily="18" charset="2"/>
                </a:rPr>
                <a:t>3960 - 50)</a:t>
              </a:r>
              <a:r>
                <a:rPr lang="en-US" sz="2000"/>
                <a:t>LT</a:t>
              </a:r>
              <a:endParaRPr lang="en-US" baseline="-25000"/>
            </a:p>
          </p:txBody>
        </p:sp>
        <p:sp>
          <p:nvSpPr>
            <p:cNvPr id="56327" name="Line 7"/>
            <p:cNvSpPr>
              <a:spLocks noChangeShapeType="1"/>
            </p:cNvSpPr>
            <p:nvPr/>
          </p:nvSpPr>
          <p:spPr bwMode="auto">
            <a:xfrm>
              <a:off x="1152" y="1920"/>
              <a:ext cx="2064" cy="0"/>
            </a:xfrm>
            <a:prstGeom prst="line">
              <a:avLst/>
            </a:prstGeom>
            <a:noFill/>
            <a:ln w="9525">
              <a:solidFill>
                <a:schemeClr val="tx1"/>
              </a:solidFill>
              <a:round/>
              <a:headEnd/>
              <a:tailEnd/>
            </a:ln>
            <a:effectLst/>
          </p:spPr>
          <p:txBody>
            <a:bodyPr wrap="none" anchor="ctr"/>
            <a:lstStyle/>
            <a:p>
              <a:endParaRPr lang="en-US"/>
            </a:p>
          </p:txBody>
        </p:sp>
      </p:grpSp>
      <p:grpSp>
        <p:nvGrpSpPr>
          <p:cNvPr id="56328" name="Group 8"/>
          <p:cNvGrpSpPr>
            <a:grpSpLocks/>
          </p:cNvGrpSpPr>
          <p:nvPr/>
        </p:nvGrpSpPr>
        <p:grpSpPr bwMode="auto">
          <a:xfrm>
            <a:off x="990600" y="3749675"/>
            <a:ext cx="2209800" cy="823913"/>
            <a:chOff x="624" y="2362"/>
            <a:chExt cx="1392" cy="519"/>
          </a:xfrm>
        </p:grpSpPr>
        <p:sp>
          <p:nvSpPr>
            <p:cNvPr id="56329" name="Rectangle 9"/>
            <p:cNvSpPr>
              <a:spLocks noChangeArrowheads="1"/>
            </p:cNvSpPr>
            <p:nvPr/>
          </p:nvSpPr>
          <p:spPr bwMode="auto">
            <a:xfrm>
              <a:off x="624" y="2362"/>
              <a:ext cx="1356" cy="519"/>
            </a:xfrm>
            <a:prstGeom prst="rect">
              <a:avLst/>
            </a:prstGeom>
            <a:noFill/>
            <a:ln w="9525">
              <a:noFill/>
              <a:miter lim="800000"/>
              <a:headEnd/>
              <a:tailEnd/>
            </a:ln>
            <a:effectLst/>
          </p:spPr>
          <p:txBody>
            <a:bodyPr wrap="none">
              <a:spAutoFit/>
            </a:bodyPr>
            <a:lstStyle/>
            <a:p>
              <a:r>
                <a:rPr lang="en-US" sz="2000"/>
                <a:t>KG</a:t>
              </a:r>
              <a:r>
                <a:rPr lang="en-US" sz="2000" baseline="-25000"/>
                <a:t>1</a:t>
              </a:r>
              <a:r>
                <a:rPr lang="en-US" sz="2000"/>
                <a:t> = 78,450LT-ft</a:t>
              </a:r>
            </a:p>
            <a:p>
              <a:r>
                <a:rPr lang="en-US" sz="2800">
                  <a:latin typeface="Symbol" pitchFamily="18" charset="2"/>
                </a:rPr>
                <a:t>	</a:t>
              </a:r>
              <a:r>
                <a:rPr lang="en-US" sz="2000">
                  <a:latin typeface="Symbol" pitchFamily="18" charset="2"/>
                </a:rPr>
                <a:t>3910</a:t>
              </a:r>
              <a:r>
                <a:rPr lang="en-US" sz="2000"/>
                <a:t>LT</a:t>
              </a:r>
              <a:endParaRPr lang="en-US" baseline="-25000"/>
            </a:p>
          </p:txBody>
        </p:sp>
        <p:sp>
          <p:nvSpPr>
            <p:cNvPr id="56330" name="Line 10"/>
            <p:cNvSpPr>
              <a:spLocks noChangeShapeType="1"/>
            </p:cNvSpPr>
            <p:nvPr/>
          </p:nvSpPr>
          <p:spPr bwMode="auto">
            <a:xfrm>
              <a:off x="1056" y="2592"/>
              <a:ext cx="960" cy="0"/>
            </a:xfrm>
            <a:prstGeom prst="line">
              <a:avLst/>
            </a:prstGeom>
            <a:noFill/>
            <a:ln w="9525">
              <a:solidFill>
                <a:schemeClr val="tx1"/>
              </a:solidFill>
              <a:round/>
              <a:headEnd/>
              <a:tailEnd/>
            </a:ln>
            <a:effectLst/>
          </p:spPr>
          <p:txBody>
            <a:bodyPr wrap="none" anchor="ctr"/>
            <a:lstStyle/>
            <a:p>
              <a:endParaRPr lang="en-US"/>
            </a:p>
          </p:txBody>
        </p:sp>
      </p:grpSp>
      <p:sp>
        <p:nvSpPr>
          <p:cNvPr id="56331" name="Rectangle 11"/>
          <p:cNvSpPr>
            <a:spLocks noChangeArrowheads="1"/>
          </p:cNvSpPr>
          <p:nvPr/>
        </p:nvSpPr>
        <p:spPr bwMode="auto">
          <a:xfrm>
            <a:off x="990600" y="4940300"/>
            <a:ext cx="2062163" cy="469900"/>
          </a:xfrm>
          <a:prstGeom prst="rect">
            <a:avLst/>
          </a:prstGeom>
          <a:solidFill>
            <a:srgbClr val="FFFF00"/>
          </a:solidFill>
          <a:ln w="12700">
            <a:solidFill>
              <a:schemeClr val="tx1"/>
            </a:solidFill>
            <a:miter lim="800000"/>
            <a:headEnd/>
            <a:tailEnd/>
          </a:ln>
          <a:effectLst/>
        </p:spPr>
        <p:txBody>
          <a:bodyPr wrap="none">
            <a:spAutoFit/>
          </a:bodyPr>
          <a:lstStyle/>
          <a:p>
            <a:r>
              <a:rPr lang="en-US" sz="2400" b="1"/>
              <a:t>KG</a:t>
            </a:r>
            <a:r>
              <a:rPr lang="en-US" sz="2400" b="1" baseline="-25000"/>
              <a:t>1</a:t>
            </a:r>
            <a:r>
              <a:rPr lang="en-US" sz="2400" b="1"/>
              <a:t> =  20.06ft</a:t>
            </a:r>
            <a:endParaRPr lang="en-US" baseline="-25000"/>
          </a:p>
        </p:txBody>
      </p:sp>
      <p:sp>
        <p:nvSpPr>
          <p:cNvPr id="56332" name="Rectangle 12"/>
          <p:cNvSpPr>
            <a:spLocks noChangeArrowheads="1"/>
          </p:cNvSpPr>
          <p:nvPr/>
        </p:nvSpPr>
        <p:spPr bwMode="auto">
          <a:xfrm>
            <a:off x="533400" y="381000"/>
            <a:ext cx="4187825" cy="396875"/>
          </a:xfrm>
          <a:prstGeom prst="rect">
            <a:avLst/>
          </a:prstGeom>
          <a:noFill/>
          <a:ln w="9525">
            <a:noFill/>
            <a:miter lim="800000"/>
            <a:headEnd/>
            <a:tailEnd/>
          </a:ln>
          <a:effectLst/>
        </p:spPr>
        <p:txBody>
          <a:bodyPr wrap="none">
            <a:spAutoFit/>
          </a:bodyPr>
          <a:lstStyle/>
          <a:p>
            <a:r>
              <a:rPr lang="en-US" sz="2000" u="sng"/>
              <a:t>Step 2:  Find the new vertical CG (KG)</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346" name="Group 2"/>
          <p:cNvGrpSpPr>
            <a:grpSpLocks/>
          </p:cNvGrpSpPr>
          <p:nvPr/>
        </p:nvGrpSpPr>
        <p:grpSpPr bwMode="auto">
          <a:xfrm>
            <a:off x="974725" y="1339850"/>
            <a:ext cx="3503613" cy="946150"/>
            <a:chOff x="614" y="326"/>
            <a:chExt cx="2207" cy="596"/>
          </a:xfrm>
        </p:grpSpPr>
        <p:sp>
          <p:nvSpPr>
            <p:cNvPr id="57347" name="Text Box 3"/>
            <p:cNvSpPr txBox="1">
              <a:spLocks noChangeArrowheads="1"/>
            </p:cNvSpPr>
            <p:nvPr/>
          </p:nvSpPr>
          <p:spPr bwMode="auto">
            <a:xfrm>
              <a:off x="614" y="326"/>
              <a:ext cx="2207" cy="596"/>
            </a:xfrm>
            <a:prstGeom prst="rect">
              <a:avLst/>
            </a:prstGeom>
            <a:noFill/>
            <a:ln w="9525">
              <a:noFill/>
              <a:miter lim="800000"/>
              <a:headEnd/>
              <a:tailEnd/>
            </a:ln>
            <a:effectLst/>
          </p:spPr>
          <p:txBody>
            <a:bodyPr wrap="none">
              <a:spAutoFit/>
            </a:bodyPr>
            <a:lstStyle/>
            <a:p>
              <a:r>
                <a:rPr lang="en-US" sz="2000"/>
                <a:t>TCG</a:t>
              </a:r>
              <a:r>
                <a:rPr lang="en-US" sz="2000" baseline="-25000"/>
                <a:t>1</a:t>
              </a:r>
              <a:r>
                <a:rPr lang="en-US" sz="2000"/>
                <a:t> = </a:t>
              </a:r>
              <a:r>
                <a:rPr lang="en-US" sz="2800">
                  <a:latin typeface="Symbol" pitchFamily="18" charset="2"/>
                </a:rPr>
                <a:t>D</a:t>
              </a:r>
              <a:r>
                <a:rPr lang="en-US" sz="2000"/>
                <a:t>s</a:t>
              </a:r>
              <a:r>
                <a:rPr lang="en-US" sz="2000" baseline="-25000"/>
                <a:t>0</a:t>
              </a:r>
              <a:r>
                <a:rPr lang="en-US" sz="2000"/>
                <a:t> </a:t>
              </a:r>
              <a:r>
                <a:rPr lang="en-US" sz="2000">
                  <a:latin typeface="Arial" charset="0"/>
                </a:rPr>
                <a:t>x</a:t>
              </a:r>
              <a:r>
                <a:rPr lang="en-US" sz="2000"/>
                <a:t> TCG</a:t>
              </a:r>
              <a:r>
                <a:rPr lang="en-US" sz="2000" baseline="-25000"/>
                <a:t>0</a:t>
              </a:r>
              <a:r>
                <a:rPr lang="en-US" sz="2000"/>
                <a:t> - (w </a:t>
              </a:r>
              <a:r>
                <a:rPr lang="en-US" sz="2000">
                  <a:latin typeface="Arial" charset="0"/>
                </a:rPr>
                <a:t>x</a:t>
              </a:r>
              <a:r>
                <a:rPr lang="en-US" sz="2000"/>
                <a:t> Tcg)</a:t>
              </a:r>
            </a:p>
            <a:p>
              <a:r>
                <a:rPr lang="en-US" sz="2800">
                  <a:latin typeface="Symbol" pitchFamily="18" charset="2"/>
                </a:rPr>
                <a:t>		D</a:t>
              </a:r>
              <a:r>
                <a:rPr lang="en-US" sz="2000"/>
                <a:t>s</a:t>
              </a:r>
              <a:r>
                <a:rPr lang="en-US" sz="2000" baseline="-25000"/>
                <a:t>1</a:t>
              </a:r>
            </a:p>
          </p:txBody>
        </p:sp>
        <p:sp>
          <p:nvSpPr>
            <p:cNvPr id="57348" name="Line 4"/>
            <p:cNvSpPr>
              <a:spLocks noChangeShapeType="1"/>
            </p:cNvSpPr>
            <p:nvPr/>
          </p:nvSpPr>
          <p:spPr bwMode="auto">
            <a:xfrm>
              <a:off x="1104" y="624"/>
              <a:ext cx="1584" cy="0"/>
            </a:xfrm>
            <a:prstGeom prst="line">
              <a:avLst/>
            </a:prstGeom>
            <a:noFill/>
            <a:ln w="9525">
              <a:solidFill>
                <a:schemeClr val="tx1"/>
              </a:solidFill>
              <a:round/>
              <a:headEnd/>
              <a:tailEnd/>
            </a:ln>
            <a:effectLst/>
          </p:spPr>
          <p:txBody>
            <a:bodyPr wrap="none" anchor="ctr"/>
            <a:lstStyle/>
            <a:p>
              <a:endParaRPr lang="en-US"/>
            </a:p>
          </p:txBody>
        </p:sp>
      </p:grpSp>
      <p:grpSp>
        <p:nvGrpSpPr>
          <p:cNvPr id="57349" name="Group 5"/>
          <p:cNvGrpSpPr>
            <a:grpSpLocks/>
          </p:cNvGrpSpPr>
          <p:nvPr/>
        </p:nvGrpSpPr>
        <p:grpSpPr bwMode="auto">
          <a:xfrm>
            <a:off x="990600" y="2619375"/>
            <a:ext cx="4114800" cy="823913"/>
            <a:chOff x="624" y="1650"/>
            <a:chExt cx="2592" cy="519"/>
          </a:xfrm>
        </p:grpSpPr>
        <p:sp>
          <p:nvSpPr>
            <p:cNvPr id="57350" name="Rectangle 6"/>
            <p:cNvSpPr>
              <a:spLocks noChangeArrowheads="1"/>
            </p:cNvSpPr>
            <p:nvPr/>
          </p:nvSpPr>
          <p:spPr bwMode="auto">
            <a:xfrm>
              <a:off x="624" y="1650"/>
              <a:ext cx="2577" cy="519"/>
            </a:xfrm>
            <a:prstGeom prst="rect">
              <a:avLst/>
            </a:prstGeom>
            <a:noFill/>
            <a:ln w="9525">
              <a:noFill/>
              <a:miter lim="800000"/>
              <a:headEnd/>
              <a:tailEnd/>
            </a:ln>
            <a:effectLst/>
          </p:spPr>
          <p:txBody>
            <a:bodyPr wrap="none">
              <a:spAutoFit/>
            </a:bodyPr>
            <a:lstStyle/>
            <a:p>
              <a:r>
                <a:rPr lang="en-US" sz="2000"/>
                <a:t>TCG</a:t>
              </a:r>
              <a:r>
                <a:rPr lang="en-US" sz="2000" baseline="-25000"/>
                <a:t>1</a:t>
              </a:r>
              <a:r>
                <a:rPr lang="en-US" sz="2000"/>
                <a:t> = 3960LT x 0ft - (50LT </a:t>
              </a:r>
              <a:r>
                <a:rPr lang="en-US" sz="2000">
                  <a:latin typeface="Arial" charset="0"/>
                </a:rPr>
                <a:t>x</a:t>
              </a:r>
              <a:r>
                <a:rPr lang="en-US" sz="2000"/>
                <a:t> -11ft)</a:t>
              </a:r>
            </a:p>
            <a:p>
              <a:r>
                <a:rPr lang="en-US" sz="2800">
                  <a:latin typeface="Symbol" pitchFamily="18" charset="2"/>
                </a:rPr>
                <a:t>		(</a:t>
              </a:r>
              <a:r>
                <a:rPr lang="en-US" sz="2000">
                  <a:latin typeface="Symbol" pitchFamily="18" charset="2"/>
                </a:rPr>
                <a:t>3960 - 50)</a:t>
              </a:r>
              <a:r>
                <a:rPr lang="en-US" sz="2000"/>
                <a:t>LT</a:t>
              </a:r>
              <a:endParaRPr lang="en-US" baseline="-25000"/>
            </a:p>
          </p:txBody>
        </p:sp>
        <p:sp>
          <p:nvSpPr>
            <p:cNvPr id="57351" name="Line 7"/>
            <p:cNvSpPr>
              <a:spLocks noChangeShapeType="1"/>
            </p:cNvSpPr>
            <p:nvPr/>
          </p:nvSpPr>
          <p:spPr bwMode="auto">
            <a:xfrm>
              <a:off x="1152" y="1920"/>
              <a:ext cx="2064" cy="0"/>
            </a:xfrm>
            <a:prstGeom prst="line">
              <a:avLst/>
            </a:prstGeom>
            <a:noFill/>
            <a:ln w="9525">
              <a:solidFill>
                <a:schemeClr val="tx1"/>
              </a:solidFill>
              <a:round/>
              <a:headEnd/>
              <a:tailEnd/>
            </a:ln>
            <a:effectLst/>
          </p:spPr>
          <p:txBody>
            <a:bodyPr wrap="none" anchor="ctr"/>
            <a:lstStyle/>
            <a:p>
              <a:endParaRPr lang="en-US"/>
            </a:p>
          </p:txBody>
        </p:sp>
      </p:grpSp>
      <p:grpSp>
        <p:nvGrpSpPr>
          <p:cNvPr id="57352" name="Group 8"/>
          <p:cNvGrpSpPr>
            <a:grpSpLocks/>
          </p:cNvGrpSpPr>
          <p:nvPr/>
        </p:nvGrpSpPr>
        <p:grpSpPr bwMode="auto">
          <a:xfrm>
            <a:off x="990600" y="3733800"/>
            <a:ext cx="2693988" cy="823913"/>
            <a:chOff x="624" y="2352"/>
            <a:chExt cx="1697" cy="519"/>
          </a:xfrm>
        </p:grpSpPr>
        <p:sp>
          <p:nvSpPr>
            <p:cNvPr id="57353" name="Rectangle 9"/>
            <p:cNvSpPr>
              <a:spLocks noChangeArrowheads="1"/>
            </p:cNvSpPr>
            <p:nvPr/>
          </p:nvSpPr>
          <p:spPr bwMode="auto">
            <a:xfrm>
              <a:off x="624" y="2352"/>
              <a:ext cx="1697" cy="519"/>
            </a:xfrm>
            <a:prstGeom prst="rect">
              <a:avLst/>
            </a:prstGeom>
            <a:noFill/>
            <a:ln w="9525">
              <a:noFill/>
              <a:miter lim="800000"/>
              <a:headEnd/>
              <a:tailEnd/>
            </a:ln>
            <a:effectLst/>
          </p:spPr>
          <p:txBody>
            <a:bodyPr wrap="none">
              <a:spAutoFit/>
            </a:bodyPr>
            <a:lstStyle/>
            <a:p>
              <a:r>
                <a:rPr lang="en-US" sz="2000"/>
                <a:t>TCG</a:t>
              </a:r>
              <a:r>
                <a:rPr lang="en-US" sz="2000" baseline="-25000"/>
                <a:t>1</a:t>
              </a:r>
              <a:r>
                <a:rPr lang="en-US" sz="2000"/>
                <a:t> =  0 -  (-550LT-ft)</a:t>
              </a:r>
            </a:p>
            <a:p>
              <a:r>
                <a:rPr lang="en-US" sz="2800">
                  <a:latin typeface="Symbol" pitchFamily="18" charset="2"/>
                </a:rPr>
                <a:t>	</a:t>
              </a:r>
              <a:r>
                <a:rPr lang="en-US" sz="2000">
                  <a:latin typeface="Symbol" pitchFamily="18" charset="2"/>
                </a:rPr>
                <a:t>3910</a:t>
              </a:r>
              <a:r>
                <a:rPr lang="en-US" sz="2000"/>
                <a:t>LT</a:t>
              </a:r>
              <a:endParaRPr lang="en-US" baseline="-25000"/>
            </a:p>
          </p:txBody>
        </p:sp>
        <p:sp>
          <p:nvSpPr>
            <p:cNvPr id="57354" name="Line 10"/>
            <p:cNvSpPr>
              <a:spLocks noChangeShapeType="1"/>
            </p:cNvSpPr>
            <p:nvPr/>
          </p:nvSpPr>
          <p:spPr bwMode="auto">
            <a:xfrm>
              <a:off x="1152" y="2592"/>
              <a:ext cx="1104" cy="0"/>
            </a:xfrm>
            <a:prstGeom prst="line">
              <a:avLst/>
            </a:prstGeom>
            <a:noFill/>
            <a:ln w="9525">
              <a:solidFill>
                <a:schemeClr val="tx1"/>
              </a:solidFill>
              <a:round/>
              <a:headEnd/>
              <a:tailEnd/>
            </a:ln>
            <a:effectLst/>
          </p:spPr>
          <p:txBody>
            <a:bodyPr wrap="none" anchor="ctr"/>
            <a:lstStyle/>
            <a:p>
              <a:endParaRPr lang="en-US"/>
            </a:p>
          </p:txBody>
        </p:sp>
      </p:grpSp>
      <p:sp>
        <p:nvSpPr>
          <p:cNvPr id="57355" name="Rectangle 11"/>
          <p:cNvSpPr>
            <a:spLocks noChangeArrowheads="1"/>
          </p:cNvSpPr>
          <p:nvPr/>
        </p:nvSpPr>
        <p:spPr bwMode="auto">
          <a:xfrm>
            <a:off x="990600" y="4598988"/>
            <a:ext cx="2249488" cy="469900"/>
          </a:xfrm>
          <a:prstGeom prst="rect">
            <a:avLst/>
          </a:prstGeom>
          <a:solidFill>
            <a:srgbClr val="FFFF00"/>
          </a:solidFill>
          <a:ln w="12700">
            <a:solidFill>
              <a:schemeClr val="tx1"/>
            </a:solidFill>
            <a:miter lim="800000"/>
            <a:headEnd/>
            <a:tailEnd/>
          </a:ln>
          <a:effectLst/>
        </p:spPr>
        <p:txBody>
          <a:bodyPr wrap="none">
            <a:spAutoFit/>
          </a:bodyPr>
          <a:lstStyle/>
          <a:p>
            <a:r>
              <a:rPr lang="en-US" sz="2400" b="1"/>
              <a:t>TCG</a:t>
            </a:r>
            <a:r>
              <a:rPr lang="en-US" sz="2400" b="1" baseline="-25000"/>
              <a:t>1</a:t>
            </a:r>
            <a:r>
              <a:rPr lang="en-US" sz="2400" b="1"/>
              <a:t> =  0.141ft</a:t>
            </a:r>
            <a:endParaRPr lang="en-US" baseline="-25000"/>
          </a:p>
        </p:txBody>
      </p:sp>
      <p:sp>
        <p:nvSpPr>
          <p:cNvPr id="57356" name="Text Box 12"/>
          <p:cNvSpPr txBox="1">
            <a:spLocks noChangeArrowheads="1"/>
          </p:cNvSpPr>
          <p:nvPr/>
        </p:nvSpPr>
        <p:spPr bwMode="auto">
          <a:xfrm>
            <a:off x="5699125" y="2628900"/>
            <a:ext cx="2686050" cy="366713"/>
          </a:xfrm>
          <a:prstGeom prst="rect">
            <a:avLst/>
          </a:prstGeom>
          <a:noFill/>
          <a:ln w="9525">
            <a:noFill/>
            <a:miter lim="800000"/>
            <a:headEnd/>
            <a:tailEnd/>
          </a:ln>
          <a:effectLst/>
        </p:spPr>
        <p:txBody>
          <a:bodyPr wrap="none">
            <a:spAutoFit/>
          </a:bodyPr>
          <a:lstStyle/>
          <a:p>
            <a:r>
              <a:rPr lang="en-US"/>
              <a:t>(minus because it’s to port)</a:t>
            </a:r>
          </a:p>
        </p:txBody>
      </p:sp>
      <p:sp>
        <p:nvSpPr>
          <p:cNvPr id="57357" name="Text Box 13"/>
          <p:cNvSpPr txBox="1">
            <a:spLocks noChangeArrowheads="1"/>
          </p:cNvSpPr>
          <p:nvPr/>
        </p:nvSpPr>
        <p:spPr bwMode="auto">
          <a:xfrm>
            <a:off x="5318125" y="4610100"/>
            <a:ext cx="3054350" cy="641350"/>
          </a:xfrm>
          <a:prstGeom prst="rect">
            <a:avLst/>
          </a:prstGeom>
          <a:noFill/>
          <a:ln w="9525">
            <a:noFill/>
            <a:miter lim="800000"/>
            <a:headEnd/>
            <a:tailEnd/>
          </a:ln>
          <a:effectLst/>
        </p:spPr>
        <p:txBody>
          <a:bodyPr wrap="none">
            <a:spAutoFit/>
          </a:bodyPr>
          <a:lstStyle/>
          <a:p>
            <a:r>
              <a:rPr lang="en-US"/>
              <a:t>(shifts to starboard, away from </a:t>
            </a:r>
          </a:p>
          <a:p>
            <a:r>
              <a:rPr lang="en-US"/>
              <a:t>removed weight)</a:t>
            </a:r>
          </a:p>
        </p:txBody>
      </p:sp>
      <p:sp>
        <p:nvSpPr>
          <p:cNvPr id="57358" name="Rectangle 14"/>
          <p:cNvSpPr>
            <a:spLocks noChangeArrowheads="1"/>
          </p:cNvSpPr>
          <p:nvPr/>
        </p:nvSpPr>
        <p:spPr bwMode="auto">
          <a:xfrm>
            <a:off x="457200" y="381000"/>
            <a:ext cx="4195763" cy="396875"/>
          </a:xfrm>
          <a:prstGeom prst="rect">
            <a:avLst/>
          </a:prstGeom>
          <a:noFill/>
          <a:ln w="9525">
            <a:noFill/>
            <a:miter lim="800000"/>
            <a:headEnd/>
            <a:tailEnd/>
          </a:ln>
          <a:effectLst/>
        </p:spPr>
        <p:txBody>
          <a:bodyPr wrap="none">
            <a:spAutoFit/>
          </a:bodyPr>
          <a:lstStyle/>
          <a:p>
            <a:r>
              <a:rPr lang="en-US" sz="2000" u="sng"/>
              <a:t>Step 3:  Find the Transverse CG (TCG)</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533400" y="609600"/>
            <a:ext cx="4049713" cy="366713"/>
          </a:xfrm>
          <a:prstGeom prst="rect">
            <a:avLst/>
          </a:prstGeom>
          <a:noFill/>
          <a:ln w="9525">
            <a:noFill/>
            <a:miter lim="800000"/>
            <a:headEnd/>
            <a:tailEnd/>
          </a:ln>
          <a:effectLst/>
        </p:spPr>
        <p:txBody>
          <a:bodyPr>
            <a:spAutoFit/>
          </a:bodyPr>
          <a:lstStyle/>
          <a:p>
            <a:r>
              <a:rPr lang="en-US" u="sng"/>
              <a:t>Step 4:  Define lengths of G</a:t>
            </a:r>
            <a:r>
              <a:rPr lang="en-US" u="sng" baseline="-25000"/>
              <a:t>0</a:t>
            </a:r>
            <a:r>
              <a:rPr lang="en-US" u="sng"/>
              <a:t>G</a:t>
            </a:r>
            <a:r>
              <a:rPr lang="en-US" u="sng" baseline="-25000"/>
              <a:t>1</a:t>
            </a:r>
            <a:r>
              <a:rPr lang="en-US" u="sng"/>
              <a:t> and G</a:t>
            </a:r>
            <a:r>
              <a:rPr lang="en-US" u="sng" baseline="-25000"/>
              <a:t>0</a:t>
            </a:r>
            <a:r>
              <a:rPr lang="en-US" u="sng"/>
              <a:t>M</a:t>
            </a:r>
            <a:r>
              <a:rPr lang="en-US" u="sng" baseline="-25000"/>
              <a:t>T</a:t>
            </a:r>
            <a:endParaRPr lang="en-US" u="sng"/>
          </a:p>
        </p:txBody>
      </p:sp>
      <p:grpSp>
        <p:nvGrpSpPr>
          <p:cNvPr id="58371" name="Group 3"/>
          <p:cNvGrpSpPr>
            <a:grpSpLocks/>
          </p:cNvGrpSpPr>
          <p:nvPr/>
        </p:nvGrpSpPr>
        <p:grpSpPr bwMode="auto">
          <a:xfrm>
            <a:off x="1371600" y="1200150"/>
            <a:ext cx="4648200" cy="2000250"/>
            <a:chOff x="864" y="756"/>
            <a:chExt cx="2928" cy="1260"/>
          </a:xfrm>
        </p:grpSpPr>
        <p:sp>
          <p:nvSpPr>
            <p:cNvPr id="58372" name="Rectangle 4"/>
            <p:cNvSpPr>
              <a:spLocks noChangeArrowheads="1"/>
            </p:cNvSpPr>
            <p:nvPr/>
          </p:nvSpPr>
          <p:spPr bwMode="auto">
            <a:xfrm>
              <a:off x="864" y="756"/>
              <a:ext cx="2928" cy="864"/>
            </a:xfrm>
            <a:prstGeom prst="rect">
              <a:avLst/>
            </a:prstGeom>
            <a:noFill/>
            <a:ln w="9525">
              <a:noFill/>
              <a:miter lim="800000"/>
              <a:headEnd/>
              <a:tailEnd/>
            </a:ln>
            <a:effectLst/>
          </p:spPr>
          <p:txBody>
            <a:bodyPr>
              <a:spAutoFit/>
            </a:bodyPr>
            <a:lstStyle/>
            <a:p>
              <a:r>
                <a:rPr lang="en-US" sz="2000"/>
                <a:t>G</a:t>
              </a:r>
              <a:r>
                <a:rPr lang="en-US" sz="2000" baseline="-25000"/>
                <a:t>0</a:t>
              </a:r>
              <a:r>
                <a:rPr lang="en-US" sz="2000"/>
                <a:t>G</a:t>
              </a:r>
              <a:r>
                <a:rPr lang="en-US" sz="2000" baseline="-25000"/>
                <a:t>1 </a:t>
              </a:r>
              <a:r>
                <a:rPr lang="en-US" sz="2000"/>
                <a:t>is the change in the Transverse CG:</a:t>
              </a:r>
            </a:p>
            <a:p>
              <a:pPr>
                <a:lnSpc>
                  <a:spcPct val="80000"/>
                </a:lnSpc>
              </a:pPr>
              <a:endParaRPr lang="en-US" sz="2000"/>
            </a:p>
            <a:p>
              <a:pPr>
                <a:lnSpc>
                  <a:spcPct val="120000"/>
                </a:lnSpc>
                <a:buFontTx/>
                <a:buChar char="•"/>
              </a:pPr>
              <a:r>
                <a:rPr lang="en-US" sz="2000"/>
                <a:t> G</a:t>
              </a:r>
              <a:r>
                <a:rPr lang="en-US" sz="2000" baseline="-25000"/>
                <a:t>0</a:t>
              </a:r>
              <a:r>
                <a:rPr lang="en-US" sz="2000"/>
                <a:t> = 0 (on the centerline)</a:t>
              </a:r>
            </a:p>
            <a:p>
              <a:pPr>
                <a:lnSpc>
                  <a:spcPct val="120000"/>
                </a:lnSpc>
                <a:buFontTx/>
                <a:buChar char="•"/>
              </a:pPr>
              <a:r>
                <a:rPr lang="en-US" sz="2000"/>
                <a:t> G</a:t>
              </a:r>
              <a:r>
                <a:rPr lang="en-US" sz="2000" baseline="-25000"/>
                <a:t>1 </a:t>
              </a:r>
              <a:r>
                <a:rPr lang="en-US" sz="2000"/>
                <a:t>= .141ft</a:t>
              </a:r>
              <a:endParaRPr lang="en-US" sz="2000" baseline="-25000"/>
            </a:p>
          </p:txBody>
        </p:sp>
        <p:sp>
          <p:nvSpPr>
            <p:cNvPr id="58373" name="Rectangle 5"/>
            <p:cNvSpPr>
              <a:spLocks noChangeArrowheads="1"/>
            </p:cNvSpPr>
            <p:nvPr/>
          </p:nvSpPr>
          <p:spPr bwMode="auto">
            <a:xfrm>
              <a:off x="912" y="1773"/>
              <a:ext cx="1200" cy="243"/>
            </a:xfrm>
            <a:prstGeom prst="rect">
              <a:avLst/>
            </a:prstGeom>
            <a:solidFill>
              <a:srgbClr val="FFFF00"/>
            </a:solidFill>
            <a:ln w="19050">
              <a:solidFill>
                <a:schemeClr val="tx1"/>
              </a:solidFill>
              <a:miter lim="800000"/>
              <a:headEnd/>
              <a:tailEnd/>
            </a:ln>
            <a:effectLst/>
          </p:spPr>
          <p:txBody>
            <a:bodyPr>
              <a:spAutoFit/>
            </a:bodyPr>
            <a:lstStyle/>
            <a:p>
              <a:r>
                <a:rPr lang="en-US"/>
                <a:t>G</a:t>
              </a:r>
              <a:r>
                <a:rPr lang="en-US" baseline="-25000"/>
                <a:t>0</a:t>
              </a:r>
              <a:r>
                <a:rPr lang="en-US"/>
                <a:t>G</a:t>
              </a:r>
              <a:r>
                <a:rPr lang="en-US" baseline="-25000"/>
                <a:t>1</a:t>
              </a:r>
              <a:r>
                <a:rPr lang="en-US"/>
                <a:t> = .141ft</a:t>
              </a:r>
              <a:endParaRPr lang="en-US" baseline="-25000"/>
            </a:p>
          </p:txBody>
        </p:sp>
        <p:sp>
          <p:nvSpPr>
            <p:cNvPr id="58374" name="Line 6"/>
            <p:cNvSpPr>
              <a:spLocks noChangeShapeType="1"/>
            </p:cNvSpPr>
            <p:nvPr/>
          </p:nvSpPr>
          <p:spPr bwMode="auto">
            <a:xfrm>
              <a:off x="960" y="1812"/>
              <a:ext cx="288" cy="0"/>
            </a:xfrm>
            <a:prstGeom prst="line">
              <a:avLst/>
            </a:prstGeom>
            <a:noFill/>
            <a:ln w="19050">
              <a:solidFill>
                <a:schemeClr val="tx1"/>
              </a:solidFill>
              <a:round/>
              <a:headEnd/>
              <a:tailEnd/>
            </a:ln>
            <a:effectLst/>
          </p:spPr>
          <p:txBody>
            <a:bodyPr wrap="none" anchor="ctr"/>
            <a:lstStyle/>
            <a:p>
              <a:endParaRPr lang="en-US"/>
            </a:p>
          </p:txBody>
        </p:sp>
      </p:grpSp>
      <p:grpSp>
        <p:nvGrpSpPr>
          <p:cNvPr id="58375" name="Group 7"/>
          <p:cNvGrpSpPr>
            <a:grpSpLocks/>
          </p:cNvGrpSpPr>
          <p:nvPr/>
        </p:nvGrpSpPr>
        <p:grpSpPr bwMode="auto">
          <a:xfrm>
            <a:off x="1371600" y="3948113"/>
            <a:ext cx="4214813" cy="2101850"/>
            <a:chOff x="864" y="2487"/>
            <a:chExt cx="2655" cy="1324"/>
          </a:xfrm>
        </p:grpSpPr>
        <p:sp>
          <p:nvSpPr>
            <p:cNvPr id="58376" name="Rectangle 8"/>
            <p:cNvSpPr>
              <a:spLocks noChangeArrowheads="1"/>
            </p:cNvSpPr>
            <p:nvPr/>
          </p:nvSpPr>
          <p:spPr bwMode="auto">
            <a:xfrm>
              <a:off x="864" y="2487"/>
              <a:ext cx="2655" cy="958"/>
            </a:xfrm>
            <a:prstGeom prst="rect">
              <a:avLst/>
            </a:prstGeom>
            <a:noFill/>
            <a:ln w="9525">
              <a:noFill/>
              <a:miter lim="800000"/>
              <a:headEnd/>
              <a:tailEnd/>
            </a:ln>
            <a:effectLst/>
          </p:spPr>
          <p:txBody>
            <a:bodyPr wrap="none">
              <a:spAutoFit/>
            </a:bodyPr>
            <a:lstStyle/>
            <a:p>
              <a:pPr>
                <a:lnSpc>
                  <a:spcPct val="130000"/>
                </a:lnSpc>
              </a:pPr>
              <a:r>
                <a:rPr lang="en-US" sz="2000"/>
                <a:t>G</a:t>
              </a:r>
              <a:r>
                <a:rPr lang="en-US" sz="2000" baseline="-25000"/>
                <a:t>0</a:t>
              </a:r>
              <a:r>
                <a:rPr lang="en-US" sz="2000"/>
                <a:t>M</a:t>
              </a:r>
              <a:r>
                <a:rPr lang="en-US" sz="2000" baseline="-25000"/>
                <a:t>T  </a:t>
              </a:r>
              <a:r>
                <a:rPr lang="en-US" sz="2000"/>
                <a:t>=</a:t>
              </a:r>
              <a:r>
                <a:rPr lang="en-US" sz="2000" baseline="-25000"/>
                <a:t>   </a:t>
              </a:r>
              <a:r>
                <a:rPr lang="en-US" sz="2000"/>
                <a:t>KM</a:t>
              </a:r>
              <a:r>
                <a:rPr lang="en-US" sz="2000" baseline="-25000"/>
                <a:t>T</a:t>
              </a:r>
              <a:r>
                <a:rPr lang="en-US" sz="2000"/>
                <a:t> -  KG</a:t>
              </a:r>
              <a:r>
                <a:rPr lang="en-US" baseline="-25000"/>
                <a:t>0</a:t>
              </a:r>
            </a:p>
            <a:p>
              <a:pPr>
                <a:lnSpc>
                  <a:spcPct val="130000"/>
                </a:lnSpc>
              </a:pPr>
              <a:endParaRPr lang="en-US" baseline="-25000"/>
            </a:p>
            <a:p>
              <a:pPr>
                <a:lnSpc>
                  <a:spcPct val="130000"/>
                </a:lnSpc>
                <a:buFontTx/>
                <a:buChar char="•"/>
              </a:pPr>
              <a:r>
                <a:rPr lang="en-US" baseline="-25000"/>
                <a:t> </a:t>
              </a:r>
              <a:r>
                <a:rPr lang="en-US" sz="2000"/>
                <a:t>KM</a:t>
              </a:r>
              <a:r>
                <a:rPr lang="en-US" sz="2000" baseline="-25000"/>
                <a:t>T </a:t>
              </a:r>
              <a:r>
                <a:rPr lang="en-US" sz="2000"/>
                <a:t>from curves is 113 x .2ft = 22.6ft</a:t>
              </a:r>
            </a:p>
            <a:p>
              <a:pPr>
                <a:lnSpc>
                  <a:spcPct val="130000"/>
                </a:lnSpc>
                <a:buFontTx/>
                <a:buChar char="•"/>
              </a:pPr>
              <a:r>
                <a:rPr lang="en-US" sz="2000"/>
                <a:t> KG</a:t>
              </a:r>
              <a:r>
                <a:rPr lang="en-US" baseline="-25000"/>
                <a:t>0</a:t>
              </a:r>
              <a:r>
                <a:rPr lang="en-US"/>
                <a:t> = </a:t>
              </a:r>
              <a:r>
                <a:rPr lang="en-US" sz="2000"/>
                <a:t>20ft</a:t>
              </a:r>
            </a:p>
          </p:txBody>
        </p:sp>
        <p:sp>
          <p:nvSpPr>
            <p:cNvPr id="58377" name="Rectangle 9"/>
            <p:cNvSpPr>
              <a:spLocks noChangeArrowheads="1"/>
            </p:cNvSpPr>
            <p:nvPr/>
          </p:nvSpPr>
          <p:spPr bwMode="auto">
            <a:xfrm>
              <a:off x="864" y="3549"/>
              <a:ext cx="1200" cy="262"/>
            </a:xfrm>
            <a:prstGeom prst="rect">
              <a:avLst/>
            </a:prstGeom>
            <a:solidFill>
              <a:srgbClr val="FFFF00"/>
            </a:solidFill>
            <a:ln w="19050">
              <a:solidFill>
                <a:schemeClr val="tx1"/>
              </a:solidFill>
              <a:miter lim="800000"/>
              <a:headEnd/>
              <a:tailEnd/>
            </a:ln>
            <a:effectLst/>
          </p:spPr>
          <p:txBody>
            <a:bodyPr>
              <a:spAutoFit/>
            </a:bodyPr>
            <a:lstStyle/>
            <a:p>
              <a:r>
                <a:rPr lang="en-US" sz="2000"/>
                <a:t>G</a:t>
              </a:r>
              <a:r>
                <a:rPr lang="en-US" sz="2000" baseline="-25000"/>
                <a:t>0</a:t>
              </a:r>
              <a:r>
                <a:rPr lang="en-US" sz="2000"/>
                <a:t>M</a:t>
              </a:r>
              <a:r>
                <a:rPr lang="en-US" sz="2000" baseline="-25000"/>
                <a:t>T</a:t>
              </a:r>
              <a:r>
                <a:rPr lang="en-US"/>
                <a:t> = 2.6ft</a:t>
              </a:r>
            </a:p>
          </p:txBody>
        </p:sp>
      </p:gr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822325" y="312738"/>
            <a:ext cx="3821113" cy="396875"/>
          </a:xfrm>
          <a:prstGeom prst="rect">
            <a:avLst/>
          </a:prstGeom>
          <a:noFill/>
          <a:ln w="9525">
            <a:noFill/>
            <a:miter lim="800000"/>
            <a:headEnd/>
            <a:tailEnd/>
          </a:ln>
          <a:effectLst/>
        </p:spPr>
        <p:txBody>
          <a:bodyPr wrap="none">
            <a:spAutoFit/>
          </a:bodyPr>
          <a:lstStyle/>
          <a:p>
            <a:r>
              <a:rPr lang="en-US" sz="2000" u="sng"/>
              <a:t>Step 5:  (Almost there!)  Find tan </a:t>
            </a:r>
            <a:r>
              <a:rPr lang="en-US" sz="2000" u="sng">
                <a:latin typeface="Symbol" pitchFamily="18" charset="2"/>
              </a:rPr>
              <a:t>f:</a:t>
            </a:r>
            <a:endParaRPr lang="en-US" sz="2000"/>
          </a:p>
        </p:txBody>
      </p:sp>
      <p:grpSp>
        <p:nvGrpSpPr>
          <p:cNvPr id="59395" name="Group 3"/>
          <p:cNvGrpSpPr>
            <a:grpSpLocks/>
          </p:cNvGrpSpPr>
          <p:nvPr/>
        </p:nvGrpSpPr>
        <p:grpSpPr bwMode="auto">
          <a:xfrm>
            <a:off x="1066800" y="1371600"/>
            <a:ext cx="1944688" cy="701675"/>
            <a:chOff x="672" y="864"/>
            <a:chExt cx="1225" cy="442"/>
          </a:xfrm>
        </p:grpSpPr>
        <p:sp>
          <p:nvSpPr>
            <p:cNvPr id="59396" name="Rectangle 4"/>
            <p:cNvSpPr>
              <a:spLocks noChangeArrowheads="1"/>
            </p:cNvSpPr>
            <p:nvPr/>
          </p:nvSpPr>
          <p:spPr bwMode="auto">
            <a:xfrm>
              <a:off x="672" y="864"/>
              <a:ext cx="1225" cy="442"/>
            </a:xfrm>
            <a:prstGeom prst="rect">
              <a:avLst/>
            </a:prstGeom>
            <a:noFill/>
            <a:ln w="9525">
              <a:noFill/>
              <a:miter lim="800000"/>
              <a:headEnd/>
              <a:tailEnd/>
            </a:ln>
            <a:effectLst/>
          </p:spPr>
          <p:txBody>
            <a:bodyPr wrap="none">
              <a:spAutoFit/>
            </a:bodyPr>
            <a:lstStyle/>
            <a:p>
              <a:r>
                <a:rPr lang="en-US" sz="2000"/>
                <a:t>tan </a:t>
              </a:r>
              <a:r>
                <a:rPr lang="en-US" sz="2000">
                  <a:latin typeface="Symbol" pitchFamily="18" charset="2"/>
                </a:rPr>
                <a:t>f </a:t>
              </a:r>
              <a:r>
                <a:rPr lang="en-US" sz="2000"/>
                <a:t>=  opposite </a:t>
              </a:r>
            </a:p>
            <a:p>
              <a:r>
                <a:rPr lang="en-US" sz="2000"/>
                <a:t>             adjacent</a:t>
              </a:r>
              <a:endParaRPr lang="en-US" sz="2000">
                <a:latin typeface="Symbol" pitchFamily="18" charset="2"/>
              </a:endParaRPr>
            </a:p>
          </p:txBody>
        </p:sp>
        <p:sp>
          <p:nvSpPr>
            <p:cNvPr id="59397" name="Line 5"/>
            <p:cNvSpPr>
              <a:spLocks noChangeShapeType="1"/>
            </p:cNvSpPr>
            <p:nvPr/>
          </p:nvSpPr>
          <p:spPr bwMode="auto">
            <a:xfrm>
              <a:off x="1200" y="1104"/>
              <a:ext cx="624" cy="0"/>
            </a:xfrm>
            <a:prstGeom prst="line">
              <a:avLst/>
            </a:prstGeom>
            <a:noFill/>
            <a:ln w="9525">
              <a:solidFill>
                <a:schemeClr val="tx1"/>
              </a:solidFill>
              <a:round/>
              <a:headEnd/>
              <a:tailEnd/>
            </a:ln>
            <a:effectLst/>
          </p:spPr>
          <p:txBody>
            <a:bodyPr wrap="none" anchor="ctr"/>
            <a:lstStyle/>
            <a:p>
              <a:endParaRPr lang="en-US"/>
            </a:p>
          </p:txBody>
        </p:sp>
      </p:grpSp>
      <p:grpSp>
        <p:nvGrpSpPr>
          <p:cNvPr id="59398" name="Group 6"/>
          <p:cNvGrpSpPr>
            <a:grpSpLocks/>
          </p:cNvGrpSpPr>
          <p:nvPr/>
        </p:nvGrpSpPr>
        <p:grpSpPr bwMode="auto">
          <a:xfrm>
            <a:off x="1027113" y="2193925"/>
            <a:ext cx="1692275" cy="701675"/>
            <a:chOff x="647" y="1382"/>
            <a:chExt cx="1066" cy="442"/>
          </a:xfrm>
        </p:grpSpPr>
        <p:sp>
          <p:nvSpPr>
            <p:cNvPr id="59399" name="Rectangle 7"/>
            <p:cNvSpPr>
              <a:spLocks noChangeArrowheads="1"/>
            </p:cNvSpPr>
            <p:nvPr/>
          </p:nvSpPr>
          <p:spPr bwMode="auto">
            <a:xfrm>
              <a:off x="647" y="1382"/>
              <a:ext cx="1066" cy="442"/>
            </a:xfrm>
            <a:prstGeom prst="rect">
              <a:avLst/>
            </a:prstGeom>
            <a:noFill/>
            <a:ln w="9525">
              <a:noFill/>
              <a:miter lim="800000"/>
              <a:headEnd/>
              <a:tailEnd/>
            </a:ln>
            <a:effectLst/>
          </p:spPr>
          <p:txBody>
            <a:bodyPr wrap="none">
              <a:spAutoFit/>
            </a:bodyPr>
            <a:lstStyle/>
            <a:p>
              <a:r>
                <a:rPr lang="en-US" sz="2000"/>
                <a:t>tan </a:t>
              </a:r>
              <a:r>
                <a:rPr lang="en-US" sz="2000">
                  <a:latin typeface="Symbol" pitchFamily="18" charset="2"/>
                </a:rPr>
                <a:t>f </a:t>
              </a:r>
              <a:r>
                <a:rPr lang="en-US" sz="2000"/>
                <a:t>=   </a:t>
              </a:r>
              <a:r>
                <a:rPr lang="en-US"/>
                <a:t>G</a:t>
              </a:r>
              <a:r>
                <a:rPr lang="en-US" baseline="-25000"/>
                <a:t>0</a:t>
              </a:r>
              <a:r>
                <a:rPr lang="en-US"/>
                <a:t>G</a:t>
              </a:r>
              <a:r>
                <a:rPr lang="en-US" baseline="-25000"/>
                <a:t>1</a:t>
              </a:r>
            </a:p>
            <a:p>
              <a:r>
                <a:rPr lang="en-US" sz="2000"/>
                <a:t>	G</a:t>
              </a:r>
              <a:r>
                <a:rPr lang="en-US" sz="2000" baseline="-25000"/>
                <a:t>0</a:t>
              </a:r>
              <a:r>
                <a:rPr lang="en-US" sz="2000"/>
                <a:t>M</a:t>
              </a:r>
              <a:r>
                <a:rPr lang="en-US" sz="2000" baseline="-25000"/>
                <a:t>T</a:t>
              </a:r>
            </a:p>
          </p:txBody>
        </p:sp>
        <p:sp>
          <p:nvSpPr>
            <p:cNvPr id="59400" name="Line 8"/>
            <p:cNvSpPr>
              <a:spLocks noChangeShapeType="1"/>
            </p:cNvSpPr>
            <p:nvPr/>
          </p:nvSpPr>
          <p:spPr bwMode="auto">
            <a:xfrm>
              <a:off x="1200" y="1632"/>
              <a:ext cx="432" cy="0"/>
            </a:xfrm>
            <a:prstGeom prst="line">
              <a:avLst/>
            </a:prstGeom>
            <a:noFill/>
            <a:ln w="9525">
              <a:solidFill>
                <a:schemeClr val="tx1"/>
              </a:solidFill>
              <a:round/>
              <a:headEnd/>
              <a:tailEnd/>
            </a:ln>
            <a:effectLst/>
          </p:spPr>
          <p:txBody>
            <a:bodyPr wrap="none" anchor="ctr"/>
            <a:lstStyle/>
            <a:p>
              <a:endParaRPr lang="en-US"/>
            </a:p>
          </p:txBody>
        </p:sp>
      </p:grpSp>
      <p:sp>
        <p:nvSpPr>
          <p:cNvPr id="59401" name="Rectangle 9"/>
          <p:cNvSpPr>
            <a:spLocks noChangeArrowheads="1"/>
          </p:cNvSpPr>
          <p:nvPr/>
        </p:nvSpPr>
        <p:spPr bwMode="auto">
          <a:xfrm>
            <a:off x="1009650" y="3886200"/>
            <a:ext cx="1657350" cy="396875"/>
          </a:xfrm>
          <a:prstGeom prst="rect">
            <a:avLst/>
          </a:prstGeom>
          <a:noFill/>
          <a:ln w="9525">
            <a:noFill/>
            <a:miter lim="800000"/>
            <a:headEnd/>
            <a:tailEnd/>
          </a:ln>
          <a:effectLst/>
        </p:spPr>
        <p:txBody>
          <a:bodyPr wrap="none">
            <a:spAutoFit/>
          </a:bodyPr>
          <a:lstStyle/>
          <a:p>
            <a:r>
              <a:rPr lang="en-US" sz="2000"/>
              <a:t>tan </a:t>
            </a:r>
            <a:r>
              <a:rPr lang="en-US" sz="2000">
                <a:latin typeface="Symbol" pitchFamily="18" charset="2"/>
              </a:rPr>
              <a:t>f </a:t>
            </a:r>
            <a:r>
              <a:rPr lang="en-US" sz="2000"/>
              <a:t>= 0.0541</a:t>
            </a:r>
          </a:p>
        </p:txBody>
      </p:sp>
      <p:sp>
        <p:nvSpPr>
          <p:cNvPr id="59402" name="Rectangle 10"/>
          <p:cNvSpPr>
            <a:spLocks noChangeArrowheads="1"/>
          </p:cNvSpPr>
          <p:nvPr/>
        </p:nvSpPr>
        <p:spPr bwMode="auto">
          <a:xfrm>
            <a:off x="990600" y="4784725"/>
            <a:ext cx="1770063" cy="396875"/>
          </a:xfrm>
          <a:prstGeom prst="rect">
            <a:avLst/>
          </a:prstGeom>
          <a:noFill/>
          <a:ln w="9525">
            <a:noFill/>
            <a:miter lim="800000"/>
            <a:headEnd/>
            <a:tailEnd/>
          </a:ln>
          <a:effectLst/>
        </p:spPr>
        <p:txBody>
          <a:bodyPr wrap="none">
            <a:spAutoFit/>
          </a:bodyPr>
          <a:lstStyle/>
          <a:p>
            <a:r>
              <a:rPr lang="en-US" sz="2000"/>
              <a:t>atan 0.0541 = </a:t>
            </a:r>
            <a:r>
              <a:rPr lang="en-US" sz="2000">
                <a:latin typeface="Symbol" pitchFamily="18" charset="2"/>
              </a:rPr>
              <a:t>f</a:t>
            </a:r>
          </a:p>
        </p:txBody>
      </p:sp>
      <p:sp>
        <p:nvSpPr>
          <p:cNvPr id="59403" name="Rectangle 11"/>
          <p:cNvSpPr>
            <a:spLocks noChangeArrowheads="1"/>
          </p:cNvSpPr>
          <p:nvPr/>
        </p:nvSpPr>
        <p:spPr bwMode="auto">
          <a:xfrm>
            <a:off x="3700463" y="5157788"/>
            <a:ext cx="1611312" cy="547687"/>
          </a:xfrm>
          <a:prstGeom prst="rect">
            <a:avLst/>
          </a:prstGeom>
          <a:solidFill>
            <a:srgbClr val="FFFF00"/>
          </a:solidFill>
          <a:ln w="28575">
            <a:solidFill>
              <a:schemeClr val="tx1"/>
            </a:solidFill>
            <a:miter lim="800000"/>
            <a:headEnd/>
            <a:tailEnd/>
          </a:ln>
          <a:effectLst/>
        </p:spPr>
        <p:txBody>
          <a:bodyPr wrap="none">
            <a:spAutoFit/>
          </a:bodyPr>
          <a:lstStyle/>
          <a:p>
            <a:r>
              <a:rPr lang="en-US" sz="2800" b="1"/>
              <a:t>3.10</a:t>
            </a:r>
            <a:r>
              <a:rPr lang="en-US" sz="2800" b="1" baseline="30000"/>
              <a:t>o</a:t>
            </a:r>
            <a:r>
              <a:rPr lang="en-US" sz="2800" b="1"/>
              <a:t>  = </a:t>
            </a:r>
            <a:r>
              <a:rPr lang="en-US" sz="2800" b="1">
                <a:latin typeface="Symbol" pitchFamily="18" charset="2"/>
              </a:rPr>
              <a:t>f</a:t>
            </a:r>
          </a:p>
        </p:txBody>
      </p:sp>
      <p:sp>
        <p:nvSpPr>
          <p:cNvPr id="59404" name="Line 12"/>
          <p:cNvSpPr>
            <a:spLocks noChangeAspect="1" noChangeShapeType="1"/>
          </p:cNvSpPr>
          <p:nvPr/>
        </p:nvSpPr>
        <p:spPr bwMode="auto">
          <a:xfrm>
            <a:off x="7158038" y="63500"/>
            <a:ext cx="3175" cy="6132513"/>
          </a:xfrm>
          <a:prstGeom prst="line">
            <a:avLst/>
          </a:prstGeom>
          <a:noFill/>
          <a:ln w="9525">
            <a:solidFill>
              <a:srgbClr val="FF3300"/>
            </a:solidFill>
            <a:prstDash val="sysDot"/>
            <a:round/>
            <a:headEnd/>
            <a:tailEnd/>
          </a:ln>
          <a:effectLst/>
        </p:spPr>
        <p:txBody>
          <a:bodyPr wrap="none" anchor="ctr"/>
          <a:lstStyle/>
          <a:p>
            <a:endParaRPr lang="en-US"/>
          </a:p>
        </p:txBody>
      </p:sp>
      <p:sp>
        <p:nvSpPr>
          <p:cNvPr id="59405" name="Text Box 13"/>
          <p:cNvSpPr txBox="1">
            <a:spLocks noChangeAspect="1" noChangeArrowheads="1"/>
          </p:cNvSpPr>
          <p:nvPr/>
        </p:nvSpPr>
        <p:spPr bwMode="auto">
          <a:xfrm rot="600000">
            <a:off x="5813425" y="5748338"/>
            <a:ext cx="863600" cy="396875"/>
          </a:xfrm>
          <a:prstGeom prst="rect">
            <a:avLst/>
          </a:prstGeom>
          <a:noFill/>
          <a:ln w="9525">
            <a:noFill/>
            <a:miter lim="800000"/>
            <a:headEnd/>
            <a:tailEnd/>
          </a:ln>
          <a:effectLst/>
        </p:spPr>
        <p:txBody>
          <a:bodyPr>
            <a:spAutoFit/>
          </a:bodyPr>
          <a:lstStyle/>
          <a:p>
            <a:r>
              <a:rPr lang="en-US" sz="2000" b="1"/>
              <a:t>C</a:t>
            </a:r>
          </a:p>
        </p:txBody>
      </p:sp>
      <p:sp>
        <p:nvSpPr>
          <p:cNvPr id="59406" name="Text Box 14"/>
          <p:cNvSpPr txBox="1">
            <a:spLocks noChangeAspect="1" noChangeArrowheads="1"/>
          </p:cNvSpPr>
          <p:nvPr/>
        </p:nvSpPr>
        <p:spPr bwMode="auto">
          <a:xfrm rot="600000">
            <a:off x="5900738" y="5875338"/>
            <a:ext cx="1116012" cy="396875"/>
          </a:xfrm>
          <a:prstGeom prst="rect">
            <a:avLst/>
          </a:prstGeom>
          <a:noFill/>
          <a:ln w="9525">
            <a:noFill/>
            <a:miter lim="800000"/>
            <a:headEnd/>
            <a:tailEnd/>
          </a:ln>
          <a:effectLst/>
        </p:spPr>
        <p:txBody>
          <a:bodyPr>
            <a:spAutoFit/>
          </a:bodyPr>
          <a:lstStyle/>
          <a:p>
            <a:r>
              <a:rPr lang="en-US" sz="2000" b="1"/>
              <a:t>L</a:t>
            </a:r>
          </a:p>
        </p:txBody>
      </p:sp>
      <p:sp>
        <p:nvSpPr>
          <p:cNvPr id="59407" name="Text Box 15"/>
          <p:cNvSpPr txBox="1">
            <a:spLocks noChangeAspect="1" noChangeArrowheads="1"/>
          </p:cNvSpPr>
          <p:nvPr/>
        </p:nvSpPr>
        <p:spPr bwMode="auto">
          <a:xfrm rot="600000">
            <a:off x="5772150" y="3629025"/>
            <a:ext cx="450850" cy="396875"/>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59408" name="Text Box 16"/>
          <p:cNvSpPr txBox="1">
            <a:spLocks noChangeAspect="1" noChangeArrowheads="1"/>
          </p:cNvSpPr>
          <p:nvPr/>
        </p:nvSpPr>
        <p:spPr bwMode="auto">
          <a:xfrm>
            <a:off x="7172325" y="0"/>
            <a:ext cx="511175" cy="396875"/>
          </a:xfrm>
          <a:prstGeom prst="rect">
            <a:avLst/>
          </a:prstGeom>
          <a:noFill/>
          <a:ln w="9525">
            <a:noFill/>
            <a:miter lim="800000"/>
            <a:headEnd/>
            <a:tailEnd/>
          </a:ln>
          <a:effectLst/>
        </p:spPr>
        <p:txBody>
          <a:bodyPr wrap="none">
            <a:spAutoFit/>
          </a:bodyPr>
          <a:lstStyle/>
          <a:p>
            <a:r>
              <a:rPr lang="en-US" sz="2000"/>
              <a:t>M</a:t>
            </a:r>
            <a:r>
              <a:rPr lang="en-US" sz="2000" baseline="-25000"/>
              <a:t>T</a:t>
            </a:r>
            <a:endParaRPr lang="en-US" sz="2000"/>
          </a:p>
        </p:txBody>
      </p:sp>
      <p:sp>
        <p:nvSpPr>
          <p:cNvPr id="59409" name="AutoShape 17"/>
          <p:cNvSpPr>
            <a:spLocks noChangeAspect="1" noChangeArrowheads="1"/>
          </p:cNvSpPr>
          <p:nvPr/>
        </p:nvSpPr>
        <p:spPr bwMode="auto">
          <a:xfrm>
            <a:off x="7134225" y="411163"/>
            <a:ext cx="146050" cy="14763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9410" name="Line 18"/>
          <p:cNvSpPr>
            <a:spLocks noChangeAspect="1" noChangeShapeType="1"/>
          </p:cNvSpPr>
          <p:nvPr/>
        </p:nvSpPr>
        <p:spPr bwMode="auto">
          <a:xfrm flipH="1">
            <a:off x="6140450" y="438150"/>
            <a:ext cx="1062038" cy="5418138"/>
          </a:xfrm>
          <a:prstGeom prst="line">
            <a:avLst/>
          </a:prstGeom>
          <a:noFill/>
          <a:ln w="9525">
            <a:solidFill>
              <a:schemeClr val="tx1"/>
            </a:solidFill>
            <a:prstDash val="dash"/>
            <a:round/>
            <a:headEnd/>
            <a:tailEnd/>
          </a:ln>
          <a:effectLst/>
        </p:spPr>
        <p:txBody>
          <a:bodyPr wrap="none" anchor="ctr"/>
          <a:lstStyle/>
          <a:p>
            <a:endParaRPr lang="en-US"/>
          </a:p>
        </p:txBody>
      </p:sp>
      <p:sp>
        <p:nvSpPr>
          <p:cNvPr id="59411" name="Line 19"/>
          <p:cNvSpPr>
            <a:spLocks noChangeAspect="1" noChangeShapeType="1"/>
          </p:cNvSpPr>
          <p:nvPr/>
        </p:nvSpPr>
        <p:spPr bwMode="auto">
          <a:xfrm flipH="1">
            <a:off x="7202488" y="1465263"/>
            <a:ext cx="1173162" cy="295275"/>
          </a:xfrm>
          <a:prstGeom prst="line">
            <a:avLst/>
          </a:prstGeom>
          <a:noFill/>
          <a:ln w="9525">
            <a:solidFill>
              <a:schemeClr val="tx1"/>
            </a:solidFill>
            <a:round/>
            <a:headEnd/>
            <a:tailEnd type="triangle" w="med" len="med"/>
          </a:ln>
          <a:effectLst/>
        </p:spPr>
        <p:txBody>
          <a:bodyPr wrap="none" anchor="ctr"/>
          <a:lstStyle/>
          <a:p>
            <a:endParaRPr lang="en-US"/>
          </a:p>
        </p:txBody>
      </p:sp>
      <p:sp>
        <p:nvSpPr>
          <p:cNvPr id="59412" name="Text Box 20"/>
          <p:cNvSpPr txBox="1">
            <a:spLocks noChangeAspect="1" noChangeArrowheads="1"/>
          </p:cNvSpPr>
          <p:nvPr/>
        </p:nvSpPr>
        <p:spPr bwMode="auto">
          <a:xfrm>
            <a:off x="8345488" y="654050"/>
            <a:ext cx="417512" cy="457200"/>
          </a:xfrm>
          <a:prstGeom prst="rect">
            <a:avLst/>
          </a:prstGeom>
          <a:noFill/>
          <a:ln w="9525">
            <a:noFill/>
            <a:miter lim="800000"/>
            <a:headEnd/>
            <a:tailEnd/>
          </a:ln>
          <a:effectLst/>
        </p:spPr>
        <p:txBody>
          <a:bodyPr wrap="none">
            <a:spAutoFit/>
          </a:bodyPr>
          <a:lstStyle/>
          <a:p>
            <a:r>
              <a:rPr lang="en-US" sz="2400">
                <a:latin typeface="Symbol" pitchFamily="18" charset="2"/>
              </a:rPr>
              <a:t>F</a:t>
            </a:r>
            <a:endParaRPr lang="en-US" sz="2400"/>
          </a:p>
        </p:txBody>
      </p:sp>
      <p:sp>
        <p:nvSpPr>
          <p:cNvPr id="59413" name="AutoShape 21"/>
          <p:cNvSpPr>
            <a:spLocks noChangeAspect="1" noChangeArrowheads="1"/>
          </p:cNvSpPr>
          <p:nvPr/>
        </p:nvSpPr>
        <p:spPr bwMode="auto">
          <a:xfrm rot="600000">
            <a:off x="6373813" y="3997325"/>
            <a:ext cx="147637" cy="14605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9414" name="Rectangle 22"/>
          <p:cNvSpPr>
            <a:spLocks noChangeAspect="1" noChangeArrowheads="1"/>
          </p:cNvSpPr>
          <p:nvPr/>
        </p:nvSpPr>
        <p:spPr bwMode="auto">
          <a:xfrm rot="600000">
            <a:off x="6546850" y="3817938"/>
            <a:ext cx="227013" cy="227012"/>
          </a:xfrm>
          <a:prstGeom prst="rect">
            <a:avLst/>
          </a:prstGeom>
          <a:noFill/>
          <a:ln w="9525">
            <a:solidFill>
              <a:schemeClr val="tx1"/>
            </a:solidFill>
            <a:miter lim="800000"/>
            <a:headEnd/>
            <a:tailEnd/>
          </a:ln>
          <a:effectLst/>
        </p:spPr>
        <p:txBody>
          <a:bodyPr wrap="none" anchor="ctr"/>
          <a:lstStyle/>
          <a:p>
            <a:endParaRPr lang="en-US"/>
          </a:p>
        </p:txBody>
      </p:sp>
      <p:sp>
        <p:nvSpPr>
          <p:cNvPr id="59415" name="Text Box 23"/>
          <p:cNvSpPr txBox="1">
            <a:spLocks noChangeAspect="1" noChangeArrowheads="1"/>
          </p:cNvSpPr>
          <p:nvPr/>
        </p:nvSpPr>
        <p:spPr bwMode="auto">
          <a:xfrm>
            <a:off x="7226300" y="3875088"/>
            <a:ext cx="450850" cy="396875"/>
          </a:xfrm>
          <a:prstGeom prst="rect">
            <a:avLst/>
          </a:prstGeom>
          <a:noFill/>
          <a:ln w="9525">
            <a:noFill/>
            <a:miter lim="800000"/>
            <a:headEnd/>
            <a:tailEnd/>
          </a:ln>
          <a:effectLst/>
        </p:spPr>
        <p:txBody>
          <a:bodyPr wrap="none">
            <a:spAutoFit/>
          </a:bodyPr>
          <a:lstStyle/>
          <a:p>
            <a:r>
              <a:rPr lang="en-US" sz="2000"/>
              <a:t>G</a:t>
            </a:r>
            <a:r>
              <a:rPr lang="en-US" sz="2000" baseline="-25000"/>
              <a:t>1</a:t>
            </a:r>
            <a:endParaRPr lang="en-US" sz="2000"/>
          </a:p>
        </p:txBody>
      </p:sp>
      <p:sp>
        <p:nvSpPr>
          <p:cNvPr id="59416" name="AutoShape 24"/>
          <p:cNvSpPr>
            <a:spLocks noChangeAspect="1" noChangeArrowheads="1"/>
          </p:cNvSpPr>
          <p:nvPr/>
        </p:nvSpPr>
        <p:spPr bwMode="auto">
          <a:xfrm rot="600000">
            <a:off x="7113588" y="4122738"/>
            <a:ext cx="146050" cy="14763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59417" name="Line 25"/>
          <p:cNvSpPr>
            <a:spLocks noChangeShapeType="1"/>
          </p:cNvSpPr>
          <p:nvPr/>
        </p:nvSpPr>
        <p:spPr bwMode="auto">
          <a:xfrm>
            <a:off x="6518275" y="4038600"/>
            <a:ext cx="685800" cy="152400"/>
          </a:xfrm>
          <a:prstGeom prst="line">
            <a:avLst/>
          </a:prstGeom>
          <a:noFill/>
          <a:ln w="9525">
            <a:solidFill>
              <a:schemeClr val="tx1"/>
            </a:solidFill>
            <a:prstDash val="sysDot"/>
            <a:round/>
            <a:headEnd/>
            <a:tailEnd/>
          </a:ln>
          <a:effectLst/>
        </p:spPr>
        <p:txBody>
          <a:bodyPr wrap="none" anchor="ctr"/>
          <a:lstStyle/>
          <a:p>
            <a:endParaRPr lang="en-US"/>
          </a:p>
        </p:txBody>
      </p:sp>
      <p:grpSp>
        <p:nvGrpSpPr>
          <p:cNvPr id="59418" name="Group 26"/>
          <p:cNvGrpSpPr>
            <a:grpSpLocks/>
          </p:cNvGrpSpPr>
          <p:nvPr/>
        </p:nvGrpSpPr>
        <p:grpSpPr bwMode="auto">
          <a:xfrm>
            <a:off x="990600" y="387350"/>
            <a:ext cx="6172200" cy="4489450"/>
            <a:chOff x="624" y="244"/>
            <a:chExt cx="3888" cy="2828"/>
          </a:xfrm>
        </p:grpSpPr>
        <p:sp>
          <p:nvSpPr>
            <p:cNvPr id="59419" name="Line 27"/>
            <p:cNvSpPr>
              <a:spLocks noChangeShapeType="1"/>
            </p:cNvSpPr>
            <p:nvPr/>
          </p:nvSpPr>
          <p:spPr bwMode="auto">
            <a:xfrm>
              <a:off x="1200" y="2064"/>
              <a:ext cx="432" cy="0"/>
            </a:xfrm>
            <a:prstGeom prst="line">
              <a:avLst/>
            </a:prstGeom>
            <a:noFill/>
            <a:ln w="9525">
              <a:solidFill>
                <a:schemeClr val="tx1"/>
              </a:solidFill>
              <a:round/>
              <a:headEnd/>
              <a:tailEnd/>
            </a:ln>
            <a:effectLst/>
          </p:spPr>
          <p:txBody>
            <a:bodyPr wrap="none" anchor="ctr"/>
            <a:lstStyle/>
            <a:p>
              <a:endParaRPr lang="en-US"/>
            </a:p>
          </p:txBody>
        </p:sp>
        <p:grpSp>
          <p:nvGrpSpPr>
            <p:cNvPr id="59420" name="Group 28"/>
            <p:cNvGrpSpPr>
              <a:grpSpLocks/>
            </p:cNvGrpSpPr>
            <p:nvPr/>
          </p:nvGrpSpPr>
          <p:grpSpPr bwMode="auto">
            <a:xfrm>
              <a:off x="624" y="244"/>
              <a:ext cx="3888" cy="2828"/>
              <a:chOff x="624" y="244"/>
              <a:chExt cx="3888" cy="2828"/>
            </a:xfrm>
          </p:grpSpPr>
          <p:sp>
            <p:nvSpPr>
              <p:cNvPr id="59421" name="Rectangle 29"/>
              <p:cNvSpPr>
                <a:spLocks noChangeArrowheads="1"/>
              </p:cNvSpPr>
              <p:nvPr/>
            </p:nvSpPr>
            <p:spPr bwMode="auto">
              <a:xfrm>
                <a:off x="624" y="1862"/>
                <a:ext cx="1021" cy="442"/>
              </a:xfrm>
              <a:prstGeom prst="rect">
                <a:avLst/>
              </a:prstGeom>
              <a:noFill/>
              <a:ln w="9525">
                <a:noFill/>
                <a:miter lim="800000"/>
                <a:headEnd/>
                <a:tailEnd/>
              </a:ln>
              <a:effectLst/>
            </p:spPr>
            <p:txBody>
              <a:bodyPr wrap="none">
                <a:spAutoFit/>
              </a:bodyPr>
              <a:lstStyle/>
              <a:p>
                <a:r>
                  <a:rPr lang="en-US" sz="2000"/>
                  <a:t>tan </a:t>
                </a:r>
                <a:r>
                  <a:rPr lang="en-US" sz="2000">
                    <a:latin typeface="Symbol" pitchFamily="18" charset="2"/>
                  </a:rPr>
                  <a:t>f </a:t>
                </a:r>
                <a:r>
                  <a:rPr lang="en-US" sz="2000"/>
                  <a:t>=  .141ft</a:t>
                </a:r>
              </a:p>
              <a:p>
                <a:r>
                  <a:rPr lang="en-US" sz="2000"/>
                  <a:t>	2.6ft</a:t>
                </a:r>
                <a:endParaRPr lang="en-US" sz="2000" baseline="-25000"/>
              </a:p>
            </p:txBody>
          </p:sp>
          <p:sp>
            <p:nvSpPr>
              <p:cNvPr id="59422" name="Text Box 30"/>
              <p:cNvSpPr txBox="1">
                <a:spLocks noChangeArrowheads="1"/>
              </p:cNvSpPr>
              <p:nvPr/>
            </p:nvSpPr>
            <p:spPr bwMode="auto">
              <a:xfrm rot="600000">
                <a:off x="3504" y="1200"/>
                <a:ext cx="384" cy="231"/>
              </a:xfrm>
              <a:prstGeom prst="rect">
                <a:avLst/>
              </a:prstGeom>
              <a:noFill/>
              <a:ln w="9525">
                <a:noFill/>
                <a:miter lim="800000"/>
                <a:headEnd/>
                <a:tailEnd/>
              </a:ln>
              <a:effectLst/>
            </p:spPr>
            <p:txBody>
              <a:bodyPr wrap="none">
                <a:spAutoFit/>
              </a:bodyPr>
              <a:lstStyle/>
              <a:p>
                <a:r>
                  <a:rPr lang="en-US"/>
                  <a:t>2.6ft</a:t>
                </a:r>
              </a:p>
            </p:txBody>
          </p:sp>
          <p:sp>
            <p:nvSpPr>
              <p:cNvPr id="59423" name="Line 31"/>
              <p:cNvSpPr>
                <a:spLocks noChangeShapeType="1"/>
              </p:cNvSpPr>
              <p:nvPr/>
            </p:nvSpPr>
            <p:spPr bwMode="auto">
              <a:xfrm rot="600000" flipH="1" flipV="1">
                <a:off x="3552" y="2496"/>
                <a:ext cx="384" cy="0"/>
              </a:xfrm>
              <a:prstGeom prst="line">
                <a:avLst/>
              </a:prstGeom>
              <a:noFill/>
              <a:ln w="9525">
                <a:solidFill>
                  <a:schemeClr val="tx1"/>
                </a:solidFill>
                <a:round/>
                <a:headEnd/>
                <a:tailEnd/>
              </a:ln>
              <a:effectLst/>
            </p:spPr>
            <p:txBody>
              <a:bodyPr wrap="none" anchor="ctr"/>
              <a:lstStyle/>
              <a:p>
                <a:endParaRPr lang="en-US"/>
              </a:p>
            </p:txBody>
          </p:sp>
          <p:sp>
            <p:nvSpPr>
              <p:cNvPr id="59424" name="Line 32"/>
              <p:cNvSpPr>
                <a:spLocks noChangeShapeType="1"/>
              </p:cNvSpPr>
              <p:nvPr/>
            </p:nvSpPr>
            <p:spPr bwMode="auto">
              <a:xfrm rot="600000" flipH="1" flipV="1">
                <a:off x="4128" y="288"/>
                <a:ext cx="336" cy="0"/>
              </a:xfrm>
              <a:prstGeom prst="line">
                <a:avLst/>
              </a:prstGeom>
              <a:noFill/>
              <a:ln w="9525">
                <a:solidFill>
                  <a:schemeClr val="tx1"/>
                </a:solidFill>
                <a:round/>
                <a:headEnd/>
                <a:tailEnd/>
              </a:ln>
              <a:effectLst/>
            </p:spPr>
            <p:txBody>
              <a:bodyPr wrap="none" anchor="ctr"/>
              <a:lstStyle/>
              <a:p>
                <a:endParaRPr lang="en-US"/>
              </a:p>
            </p:txBody>
          </p:sp>
          <p:sp>
            <p:nvSpPr>
              <p:cNvPr id="59425" name="Line 33"/>
              <p:cNvSpPr>
                <a:spLocks noChangeShapeType="1"/>
              </p:cNvSpPr>
              <p:nvPr/>
            </p:nvSpPr>
            <p:spPr bwMode="auto">
              <a:xfrm rot="600000" flipV="1">
                <a:off x="3847" y="244"/>
                <a:ext cx="48" cy="2256"/>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grpSp>
            <p:nvGrpSpPr>
              <p:cNvPr id="59426" name="Group 34"/>
              <p:cNvGrpSpPr>
                <a:grpSpLocks/>
              </p:cNvGrpSpPr>
              <p:nvPr/>
            </p:nvGrpSpPr>
            <p:grpSpPr bwMode="auto">
              <a:xfrm>
                <a:off x="4032" y="2640"/>
                <a:ext cx="480" cy="432"/>
                <a:chOff x="4032" y="2640"/>
                <a:chExt cx="480" cy="432"/>
              </a:xfrm>
            </p:grpSpPr>
            <p:sp>
              <p:nvSpPr>
                <p:cNvPr id="59427" name="Rectangle 35"/>
                <p:cNvSpPr>
                  <a:spLocks noChangeArrowheads="1"/>
                </p:cNvSpPr>
                <p:nvPr/>
              </p:nvSpPr>
              <p:spPr bwMode="auto">
                <a:xfrm rot="600000">
                  <a:off x="4032" y="2745"/>
                  <a:ext cx="384" cy="231"/>
                </a:xfrm>
                <a:prstGeom prst="rect">
                  <a:avLst/>
                </a:prstGeom>
                <a:noFill/>
                <a:ln w="9525">
                  <a:noFill/>
                  <a:miter lim="800000"/>
                  <a:headEnd/>
                  <a:tailEnd/>
                </a:ln>
                <a:effectLst/>
              </p:spPr>
              <p:txBody>
                <a:bodyPr wrap="none">
                  <a:spAutoFit/>
                </a:bodyPr>
                <a:lstStyle/>
                <a:p>
                  <a:r>
                    <a:rPr lang="en-US"/>
                    <a:t>.14ft</a:t>
                  </a:r>
                </a:p>
              </p:txBody>
            </p:sp>
            <p:sp>
              <p:nvSpPr>
                <p:cNvPr id="59428" name="Line 36"/>
                <p:cNvSpPr>
                  <a:spLocks noChangeShapeType="1"/>
                </p:cNvSpPr>
                <p:nvPr/>
              </p:nvSpPr>
              <p:spPr bwMode="auto">
                <a:xfrm flipH="1">
                  <a:off x="4032" y="2640"/>
                  <a:ext cx="48" cy="336"/>
                </a:xfrm>
                <a:prstGeom prst="line">
                  <a:avLst/>
                </a:prstGeom>
                <a:noFill/>
                <a:ln w="9525">
                  <a:solidFill>
                    <a:schemeClr val="tx1"/>
                  </a:solidFill>
                  <a:round/>
                  <a:headEnd/>
                  <a:tailEnd/>
                </a:ln>
                <a:effectLst/>
              </p:spPr>
              <p:txBody>
                <a:bodyPr wrap="none" anchor="ctr"/>
                <a:lstStyle/>
                <a:p>
                  <a:endParaRPr lang="en-US"/>
                </a:p>
              </p:txBody>
            </p:sp>
            <p:sp>
              <p:nvSpPr>
                <p:cNvPr id="59429" name="Line 37"/>
                <p:cNvSpPr>
                  <a:spLocks noChangeShapeType="1"/>
                </p:cNvSpPr>
                <p:nvPr/>
              </p:nvSpPr>
              <p:spPr bwMode="auto">
                <a:xfrm flipH="1">
                  <a:off x="4464" y="2736"/>
                  <a:ext cx="48" cy="336"/>
                </a:xfrm>
                <a:prstGeom prst="line">
                  <a:avLst/>
                </a:prstGeom>
                <a:noFill/>
                <a:ln w="9525">
                  <a:solidFill>
                    <a:schemeClr val="tx1"/>
                  </a:solidFill>
                  <a:round/>
                  <a:headEnd/>
                  <a:tailEnd/>
                </a:ln>
                <a:effectLst/>
              </p:spPr>
              <p:txBody>
                <a:bodyPr wrap="none" anchor="ctr"/>
                <a:lstStyle/>
                <a:p>
                  <a:endParaRPr lang="en-US"/>
                </a:p>
              </p:txBody>
            </p:sp>
            <p:sp>
              <p:nvSpPr>
                <p:cNvPr id="59430" name="Line 38"/>
                <p:cNvSpPr>
                  <a:spLocks noChangeShapeType="1"/>
                </p:cNvSpPr>
                <p:nvPr/>
              </p:nvSpPr>
              <p:spPr bwMode="auto">
                <a:xfrm>
                  <a:off x="4032" y="2928"/>
                  <a:ext cx="432" cy="96"/>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grpSp>
        </p:grpSp>
      </p:gr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155651"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155652" name="Rectangle 4"/>
          <p:cNvSpPr>
            <a:spLocks noGrp="1" noChangeArrowheads="1"/>
          </p:cNvSpPr>
          <p:nvPr>
            <p:ph type="title"/>
          </p:nvPr>
        </p:nvSpPr>
        <p:spPr>
          <a:xfrm>
            <a:off x="685800" y="76200"/>
            <a:ext cx="7772400" cy="1143000"/>
          </a:xfrm>
          <a:noFill/>
          <a:ln/>
        </p:spPr>
        <p:txBody>
          <a:bodyPr lIns="90488" tIns="44450" rIns="90488" bIns="44450"/>
          <a:lstStyle/>
          <a:p>
            <a:r>
              <a:rPr lang="en-US" sz="4000"/>
              <a:t>Section 3.5</a:t>
            </a:r>
            <a:br>
              <a:rPr lang="en-US" sz="4000"/>
            </a:br>
            <a:r>
              <a:rPr lang="en-US" sz="4000"/>
              <a:t>The Inclining Experiment</a:t>
            </a:r>
          </a:p>
        </p:txBody>
      </p:sp>
      <p:sp>
        <p:nvSpPr>
          <p:cNvPr id="155653" name="Rectangle 5"/>
          <p:cNvSpPr>
            <a:spLocks noGrp="1" noChangeArrowheads="1"/>
          </p:cNvSpPr>
          <p:nvPr>
            <p:ph type="body" idx="1"/>
          </p:nvPr>
        </p:nvSpPr>
        <p:spPr>
          <a:xfrm>
            <a:off x="685800" y="1447800"/>
            <a:ext cx="7772400" cy="5181600"/>
          </a:xfrm>
          <a:noFill/>
          <a:ln/>
        </p:spPr>
        <p:txBody>
          <a:bodyPr lIns="90488" tIns="44450" rIns="90488" bIns="44450"/>
          <a:lstStyle/>
          <a:p>
            <a:pPr>
              <a:lnSpc>
                <a:spcPct val="80000"/>
              </a:lnSpc>
              <a:buFontTx/>
              <a:buNone/>
            </a:pPr>
            <a:r>
              <a:rPr lang="en-US" sz="2800"/>
              <a:t>    In the previous section, we derived the relationship between a shift in weight and the resultant list/trim angle:</a:t>
            </a:r>
            <a:br>
              <a:rPr lang="en-US" sz="2800"/>
            </a:br>
            <a:endParaRPr lang="en-US" sz="2800"/>
          </a:p>
          <a:p>
            <a:pPr>
              <a:lnSpc>
                <a:spcPct val="80000"/>
              </a:lnSpc>
              <a:buFontTx/>
              <a:buNone/>
            </a:pPr>
            <a:r>
              <a:rPr lang="en-US" sz="2800"/>
              <a:t>		</a:t>
            </a:r>
            <a:r>
              <a:rPr lang="en-US" sz="2800" b="1"/>
              <a:t>tan(</a:t>
            </a:r>
            <a:r>
              <a:rPr lang="en-US" sz="2800" b="1">
                <a:latin typeface="Symbol" pitchFamily="18" charset="2"/>
              </a:rPr>
              <a:t>F</a:t>
            </a:r>
            <a:r>
              <a:rPr lang="en-US" sz="2800" b="1"/>
              <a:t>) = wt/(</a:t>
            </a:r>
            <a:r>
              <a:rPr lang="en-US" sz="2800" b="1">
                <a:latin typeface="Symbol" pitchFamily="18" charset="2"/>
              </a:rPr>
              <a:t>D</a:t>
            </a:r>
            <a:r>
              <a:rPr lang="en-US" sz="2800" b="1"/>
              <a:t>G</a:t>
            </a:r>
            <a:r>
              <a:rPr lang="en-US" sz="2800" b="1" baseline="-25000"/>
              <a:t>0</a:t>
            </a:r>
            <a:r>
              <a:rPr lang="en-US" sz="2800" b="1"/>
              <a:t>M</a:t>
            </a:r>
            <a:r>
              <a:rPr lang="en-US" sz="2800" b="1" baseline="-25000"/>
              <a:t>T</a:t>
            </a:r>
            <a:r>
              <a:rPr lang="en-US" sz="2800" b="1"/>
              <a:t>)</a:t>
            </a:r>
          </a:p>
          <a:p>
            <a:pPr>
              <a:lnSpc>
                <a:spcPct val="80000"/>
              </a:lnSpc>
              <a:buFontTx/>
              <a:buNone/>
            </a:pPr>
            <a:endParaRPr lang="en-US" sz="2800" b="1"/>
          </a:p>
          <a:p>
            <a:pPr lvl="1">
              <a:lnSpc>
                <a:spcPct val="80000"/>
              </a:lnSpc>
              <a:buFont typeface="Wingdings" pitchFamily="2" charset="2"/>
              <a:buChar char="Ø"/>
            </a:pPr>
            <a:r>
              <a:rPr lang="en-US" sz="2000"/>
              <a:t> </a:t>
            </a:r>
            <a:r>
              <a:rPr lang="en-US" sz="2400"/>
              <a:t>w,t are the weight and distance moved – usually known</a:t>
            </a:r>
          </a:p>
          <a:p>
            <a:pPr lvl="1">
              <a:lnSpc>
                <a:spcPct val="80000"/>
              </a:lnSpc>
              <a:buFont typeface="Wingdings" pitchFamily="2" charset="2"/>
              <a:buChar char="Ø"/>
            </a:pPr>
            <a:endParaRPr lang="en-US" sz="2400"/>
          </a:p>
          <a:p>
            <a:pPr lvl="1">
              <a:lnSpc>
                <a:spcPct val="80000"/>
              </a:lnSpc>
              <a:buFont typeface="Wingdings" pitchFamily="2" charset="2"/>
              <a:buChar char="Ø"/>
            </a:pPr>
            <a:r>
              <a:rPr lang="en-US" sz="2400"/>
              <a:t>The location of M</a:t>
            </a:r>
            <a:r>
              <a:rPr lang="en-US" sz="2400" baseline="-25000"/>
              <a:t>T</a:t>
            </a:r>
            <a:r>
              <a:rPr lang="en-US" sz="2400"/>
              <a:t> and the magnitude of </a:t>
            </a:r>
            <a:r>
              <a:rPr lang="en-US" sz="2400">
                <a:latin typeface="Symbol" pitchFamily="18" charset="2"/>
              </a:rPr>
              <a:t>D</a:t>
            </a:r>
            <a:r>
              <a:rPr lang="en-US" sz="2400"/>
              <a:t> are   properties of the hull shape read from the Curves of Form for the appropriate draft (T).</a:t>
            </a:r>
          </a:p>
          <a:p>
            <a:pPr lvl="1">
              <a:lnSpc>
                <a:spcPct val="80000"/>
              </a:lnSpc>
              <a:buFont typeface="Wingdings" pitchFamily="2" charset="2"/>
              <a:buChar char="Ø"/>
            </a:pPr>
            <a:endParaRPr lang="en-US" sz="2400"/>
          </a:p>
          <a:p>
            <a:pPr lvl="1">
              <a:lnSpc>
                <a:spcPct val="80000"/>
              </a:lnSpc>
              <a:buFont typeface="Wingdings" pitchFamily="2" charset="2"/>
              <a:buChar char="Ø"/>
            </a:pPr>
            <a:r>
              <a:rPr lang="en-US" sz="2400"/>
              <a:t>How do we find the location of G</a:t>
            </a:r>
            <a:r>
              <a:rPr lang="en-US" sz="2400" baseline="-25000"/>
              <a:t>0</a:t>
            </a:r>
            <a:r>
              <a:rPr lang="en-US" sz="2400"/>
              <a:t>?</a:t>
            </a:r>
          </a:p>
        </p:txBody>
      </p:sp>
    </p:spTree>
  </p:cSld>
  <p:clrMapOvr>
    <a:masterClrMapping/>
  </p:clrMapOvr>
  <p:transition spd="slow">
    <p:cu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157699" name="Rectangle 3"/>
          <p:cNvSpPr>
            <a:spLocks noChangeArrowheads="1"/>
          </p:cNvSpPr>
          <p:nvPr/>
        </p:nvSpPr>
        <p:spPr bwMode="auto">
          <a:xfrm>
            <a:off x="3124200" y="6324600"/>
            <a:ext cx="2895600" cy="381000"/>
          </a:xfrm>
          <a:prstGeom prst="rect">
            <a:avLst/>
          </a:prstGeom>
          <a:noFill/>
          <a:ln w="12700">
            <a:noFill/>
            <a:miter lim="800000"/>
            <a:headEnd/>
            <a:tailEnd/>
          </a:ln>
          <a:effectLst/>
        </p:spPr>
        <p:txBody>
          <a:bodyPr wrap="none" anchor="ctr"/>
          <a:lstStyle/>
          <a:p>
            <a:endParaRPr lang="en-US"/>
          </a:p>
        </p:txBody>
      </p:sp>
      <p:sp>
        <p:nvSpPr>
          <p:cNvPr id="157700" name="Rectangle 4"/>
          <p:cNvSpPr>
            <a:spLocks noGrp="1" noChangeArrowheads="1"/>
          </p:cNvSpPr>
          <p:nvPr>
            <p:ph type="title"/>
          </p:nvPr>
        </p:nvSpPr>
        <p:spPr>
          <a:xfrm>
            <a:off x="685800" y="-304800"/>
            <a:ext cx="7772400" cy="1143000"/>
          </a:xfrm>
          <a:noFill/>
          <a:ln/>
        </p:spPr>
        <p:txBody>
          <a:bodyPr lIns="90488" tIns="44450" rIns="90488" bIns="44450"/>
          <a:lstStyle/>
          <a:p>
            <a:r>
              <a:rPr lang="en-US" sz="4000"/>
              <a:t>How do we find the location of G</a:t>
            </a:r>
            <a:r>
              <a:rPr lang="en-US" sz="4000" baseline="-25000"/>
              <a:t>0</a:t>
            </a:r>
            <a:r>
              <a:rPr lang="en-US" sz="4000"/>
              <a:t>?</a:t>
            </a:r>
          </a:p>
        </p:txBody>
      </p:sp>
      <p:sp>
        <p:nvSpPr>
          <p:cNvPr id="157701" name="Rectangle 5"/>
          <p:cNvSpPr>
            <a:spLocks noGrp="1" noChangeArrowheads="1"/>
          </p:cNvSpPr>
          <p:nvPr>
            <p:ph type="body" idx="1"/>
          </p:nvPr>
        </p:nvSpPr>
        <p:spPr>
          <a:xfrm>
            <a:off x="685800" y="685800"/>
            <a:ext cx="7772400" cy="4114800"/>
          </a:xfrm>
          <a:noFill/>
          <a:ln/>
        </p:spPr>
        <p:txBody>
          <a:bodyPr lIns="90488" tIns="44450" rIns="90488" bIns="44450"/>
          <a:lstStyle/>
          <a:p>
            <a:pPr>
              <a:lnSpc>
                <a:spcPct val="90000"/>
              </a:lnSpc>
              <a:buFontTx/>
              <a:buNone/>
            </a:pPr>
            <a:r>
              <a:rPr lang="en-US" sz="2800"/>
              <a:t>         </a:t>
            </a:r>
            <a:r>
              <a:rPr lang="en-US" sz="2400"/>
              <a:t>We determine it experimentally after new construction for a class or any major permanent complex weight redistributions for a given ship (alteration/conversion).</a:t>
            </a:r>
          </a:p>
          <a:p>
            <a:pPr>
              <a:lnSpc>
                <a:spcPct val="90000"/>
              </a:lnSpc>
              <a:buFontTx/>
              <a:buNone/>
            </a:pPr>
            <a:endParaRPr lang="en-US" sz="2400"/>
          </a:p>
          <a:p>
            <a:pPr>
              <a:lnSpc>
                <a:spcPct val="90000"/>
              </a:lnSpc>
              <a:buFontTx/>
              <a:buNone/>
            </a:pPr>
            <a:r>
              <a:rPr lang="en-US" sz="2800"/>
              <a:t>    </a:t>
            </a:r>
            <a:r>
              <a:rPr lang="en-US" sz="2800" u="sng"/>
              <a:t>Inclining Experiment Procedure:</a:t>
            </a:r>
          </a:p>
          <a:p>
            <a:pPr>
              <a:lnSpc>
                <a:spcPct val="90000"/>
              </a:lnSpc>
              <a:buFontTx/>
              <a:buNone/>
            </a:pPr>
            <a:endParaRPr lang="en-US" sz="2800"/>
          </a:p>
          <a:p>
            <a:pPr lvl="1">
              <a:lnSpc>
                <a:spcPct val="90000"/>
              </a:lnSpc>
              <a:buFontTx/>
              <a:buNone/>
            </a:pPr>
            <a:r>
              <a:rPr lang="en-US" sz="1800"/>
              <a:t>1. Configure the ship in a “light” condition</a:t>
            </a:r>
          </a:p>
          <a:p>
            <a:pPr lvl="1">
              <a:lnSpc>
                <a:spcPct val="90000"/>
              </a:lnSpc>
            </a:pPr>
            <a:endParaRPr lang="en-US" sz="1800"/>
          </a:p>
          <a:p>
            <a:pPr lvl="1">
              <a:lnSpc>
                <a:spcPct val="90000"/>
              </a:lnSpc>
              <a:buFontTx/>
              <a:buNone/>
            </a:pPr>
            <a:r>
              <a:rPr lang="en-US" sz="1800"/>
              <a:t>2. Bring on large weights (~2% of </a:t>
            </a:r>
            <a:r>
              <a:rPr lang="en-US" sz="1800">
                <a:latin typeface="Symbol" pitchFamily="18" charset="2"/>
              </a:rPr>
              <a:t>D</a:t>
            </a:r>
            <a:r>
              <a:rPr lang="en-US" sz="1800" baseline="-25000"/>
              <a:t>ship</a:t>
            </a:r>
            <a:r>
              <a:rPr lang="en-US" sz="1800"/>
              <a:t>), move to known distances port and starboard of centerline and measure tan(</a:t>
            </a:r>
            <a:r>
              <a:rPr lang="en-US" sz="1800">
                <a:latin typeface="Symbol" pitchFamily="18" charset="2"/>
              </a:rPr>
              <a:t>F</a:t>
            </a:r>
            <a:r>
              <a:rPr lang="en-US" sz="1800"/>
              <a:t>) using “plum bob”.  Measure &amp; record </a:t>
            </a:r>
            <a:r>
              <a:rPr lang="en-US" sz="1800">
                <a:latin typeface="Symbol" pitchFamily="18" charset="2"/>
              </a:rPr>
              <a:t>D</a:t>
            </a:r>
            <a:r>
              <a:rPr lang="en-US" sz="1800" baseline="-25000"/>
              <a:t>incl </a:t>
            </a:r>
            <a:r>
              <a:rPr lang="en-US" sz="1800"/>
              <a:t>using draft and Curves of Form.</a:t>
            </a:r>
          </a:p>
          <a:p>
            <a:pPr lvl="1">
              <a:lnSpc>
                <a:spcPct val="90000"/>
              </a:lnSpc>
            </a:pPr>
            <a:endParaRPr lang="en-US" sz="1800"/>
          </a:p>
          <a:p>
            <a:pPr lvl="1">
              <a:lnSpc>
                <a:spcPct val="90000"/>
              </a:lnSpc>
              <a:buFontTx/>
              <a:buNone/>
            </a:pPr>
            <a:r>
              <a:rPr lang="en-US" sz="1800"/>
              <a:t>3. Plot wt vs. tan(</a:t>
            </a:r>
            <a:r>
              <a:rPr lang="en-US" sz="1800">
                <a:latin typeface="Symbol" pitchFamily="18" charset="2"/>
              </a:rPr>
              <a:t>F</a:t>
            </a:r>
            <a:r>
              <a:rPr lang="en-US" sz="1800"/>
              <a:t>); divide slope by </a:t>
            </a:r>
            <a:r>
              <a:rPr lang="en-US" sz="1800">
                <a:latin typeface="Symbol" pitchFamily="18" charset="2"/>
              </a:rPr>
              <a:t>D</a:t>
            </a:r>
            <a:r>
              <a:rPr lang="en-US" sz="1800" baseline="-25000"/>
              <a:t>incl</a:t>
            </a:r>
            <a:r>
              <a:rPr lang="en-US" sz="1800"/>
              <a:t> to get G</a:t>
            </a:r>
            <a:r>
              <a:rPr lang="en-US" sz="1800" baseline="-25000"/>
              <a:t>incl</a:t>
            </a:r>
            <a:r>
              <a:rPr lang="en-US" sz="1800"/>
              <a:t>M</a:t>
            </a:r>
            <a:r>
              <a:rPr lang="en-US" sz="1800" baseline="-25000"/>
              <a:t>T</a:t>
            </a:r>
            <a:r>
              <a:rPr lang="en-US" sz="1800"/>
              <a:t> </a:t>
            </a:r>
          </a:p>
          <a:p>
            <a:pPr lvl="1">
              <a:lnSpc>
                <a:spcPct val="90000"/>
              </a:lnSpc>
            </a:pPr>
            <a:endParaRPr lang="en-US" sz="1800"/>
          </a:p>
          <a:p>
            <a:pPr lvl="1">
              <a:lnSpc>
                <a:spcPct val="90000"/>
              </a:lnSpc>
              <a:buFontTx/>
              <a:buNone/>
            </a:pPr>
            <a:r>
              <a:rPr lang="en-US" sz="1800"/>
              <a:t>4. Calculate KG</a:t>
            </a:r>
            <a:r>
              <a:rPr lang="en-US" sz="1800" baseline="-25000"/>
              <a:t>incl</a:t>
            </a:r>
            <a:r>
              <a:rPr lang="en-US" sz="1800"/>
              <a:t> = KM</a:t>
            </a:r>
            <a:r>
              <a:rPr lang="en-US" sz="1800" baseline="-25000"/>
              <a:t>T</a:t>
            </a:r>
            <a:r>
              <a:rPr lang="en-US" sz="1800"/>
              <a:t>(from Curve of Form)–G</a:t>
            </a:r>
            <a:r>
              <a:rPr lang="en-US" sz="1800" baseline="-25000"/>
              <a:t>incl</a:t>
            </a:r>
            <a:r>
              <a:rPr lang="en-US" sz="1800"/>
              <a:t>M</a:t>
            </a:r>
            <a:r>
              <a:rPr lang="en-US" sz="1800" baseline="-25000"/>
              <a:t>T</a:t>
            </a:r>
            <a:endParaRPr lang="en-US" sz="1800"/>
          </a:p>
          <a:p>
            <a:pPr lvl="1">
              <a:lnSpc>
                <a:spcPct val="90000"/>
              </a:lnSpc>
            </a:pPr>
            <a:endParaRPr lang="en-US" sz="1800"/>
          </a:p>
          <a:p>
            <a:pPr lvl="1">
              <a:lnSpc>
                <a:spcPct val="90000"/>
              </a:lnSpc>
              <a:buFontTx/>
              <a:buNone/>
            </a:pPr>
            <a:r>
              <a:rPr lang="en-US" sz="1800"/>
              <a:t>5.  KG</a:t>
            </a:r>
            <a:r>
              <a:rPr lang="en-US" sz="1800" baseline="-25000"/>
              <a:t>0</a:t>
            </a:r>
            <a:r>
              <a:rPr lang="en-US" sz="1800"/>
              <a:t>=KG</a:t>
            </a:r>
            <a:r>
              <a:rPr lang="en-US" sz="1800" baseline="-25000"/>
              <a:t>light</a:t>
            </a:r>
            <a:r>
              <a:rPr lang="en-US" sz="1800"/>
              <a:t>=(KG</a:t>
            </a:r>
            <a:r>
              <a:rPr lang="en-US" sz="1800" baseline="-25000"/>
              <a:t>incl</a:t>
            </a:r>
            <a:r>
              <a:rPr lang="en-US" sz="1800">
                <a:latin typeface="Symbol" pitchFamily="18" charset="2"/>
              </a:rPr>
              <a:t>D</a:t>
            </a:r>
            <a:r>
              <a:rPr lang="en-US" sz="1800" baseline="-25000"/>
              <a:t>incl</a:t>
            </a:r>
            <a:r>
              <a:rPr lang="en-US" sz="1800"/>
              <a:t>–Kg</a:t>
            </a:r>
            <a:r>
              <a:rPr lang="en-US" sz="1800" baseline="-25000"/>
              <a:t>inclwts</a:t>
            </a:r>
            <a:r>
              <a:rPr lang="en-US" sz="1800"/>
              <a:t>w</a:t>
            </a:r>
            <a:r>
              <a:rPr lang="en-US" sz="1800" baseline="-25000"/>
              <a:t>inclwts</a:t>
            </a:r>
            <a:r>
              <a:rPr lang="en-US" sz="1800"/>
              <a:t>)/(</a:t>
            </a:r>
            <a:r>
              <a:rPr lang="en-US" sz="1800">
                <a:latin typeface="Symbol" pitchFamily="18" charset="2"/>
              </a:rPr>
              <a:t>D</a:t>
            </a:r>
            <a:r>
              <a:rPr lang="en-US" sz="1800" baseline="-25000"/>
              <a:t>incl</a:t>
            </a:r>
            <a:r>
              <a:rPr lang="en-US" sz="1800"/>
              <a:t>–w</a:t>
            </a:r>
            <a:r>
              <a:rPr lang="en-US" sz="1800" baseline="-25000"/>
              <a:t>inclwts</a:t>
            </a:r>
            <a:r>
              <a:rPr lang="en-US" sz="1800"/>
              <a:t>)</a:t>
            </a: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noFill/>
          <a:ln/>
        </p:spPr>
        <p:txBody>
          <a:bodyPr lIns="90488" tIns="44450" rIns="90488" bIns="44450"/>
          <a:lstStyle/>
          <a:p>
            <a:r>
              <a:rPr lang="en-US"/>
              <a:t>Example Answer</a:t>
            </a:r>
          </a:p>
        </p:txBody>
      </p:sp>
      <p:sp>
        <p:nvSpPr>
          <p:cNvPr id="120835" name="Rectangle 3"/>
          <p:cNvSpPr>
            <a:spLocks noGrp="1" noChangeArrowheads="1"/>
          </p:cNvSpPr>
          <p:nvPr>
            <p:ph type="body" idx="1"/>
          </p:nvPr>
        </p:nvSpPr>
        <p:spPr>
          <a:xfrm>
            <a:off x="152400" y="1981200"/>
            <a:ext cx="9144000" cy="4114800"/>
          </a:xfrm>
          <a:noFill/>
          <a:ln/>
        </p:spPr>
        <p:txBody>
          <a:bodyPr lIns="90488" tIns="44450" rIns="90488" bIns="44450"/>
          <a:lstStyle/>
          <a:p>
            <a:pPr>
              <a:buFontTx/>
              <a:buNone/>
            </a:pPr>
            <a:r>
              <a:rPr lang="en-US" sz="2400"/>
              <a:t>Draft=Depth-Freeboard=15ft-10ft=5ft</a:t>
            </a:r>
          </a:p>
          <a:p>
            <a:pPr>
              <a:buFontTx/>
              <a:buNone/>
            </a:pPr>
            <a:endParaRPr lang="en-US" sz="2400"/>
          </a:p>
          <a:p>
            <a:pPr>
              <a:buFontTx/>
              <a:buNone/>
            </a:pPr>
            <a:r>
              <a:rPr lang="en-US" sz="2400"/>
              <a:t>P</a:t>
            </a:r>
            <a:r>
              <a:rPr lang="en-US" sz="2400" baseline="-25000"/>
              <a:t>hyd</a:t>
            </a:r>
            <a:r>
              <a:rPr lang="en-US" sz="2400"/>
              <a:t>=</a:t>
            </a:r>
            <a:r>
              <a:rPr lang="en-US" sz="2400">
                <a:latin typeface="Symbol" pitchFamily="18" charset="2"/>
              </a:rPr>
              <a:t>r</a:t>
            </a:r>
            <a:r>
              <a:rPr lang="en-US" sz="2400"/>
              <a:t>gz=64lb/ft³×5ft×[1ft²/144in²]=2.22psi</a:t>
            </a:r>
          </a:p>
          <a:p>
            <a:pPr>
              <a:buFontTx/>
              <a:buNone/>
            </a:pPr>
            <a:endParaRPr lang="en-US" sz="2400"/>
          </a:p>
          <a:p>
            <a:pPr>
              <a:buFontTx/>
              <a:buNone/>
            </a:pPr>
            <a:r>
              <a:rPr lang="en-US" sz="2400"/>
              <a:t>F</a:t>
            </a:r>
            <a:r>
              <a:rPr lang="en-US" sz="2400" baseline="-25000"/>
              <a:t>hyd</a:t>
            </a:r>
            <a:r>
              <a:rPr lang="en-US" sz="2400"/>
              <a:t>=P</a:t>
            </a:r>
            <a:r>
              <a:rPr lang="en-US" sz="2400" baseline="-25000"/>
              <a:t>hyd</a:t>
            </a:r>
            <a:r>
              <a:rPr lang="en-US" sz="2400"/>
              <a:t>×A=2.22lb/in²×50ft×100ft×[144in²/ft²]×[1LT/2240lb]=714LT</a:t>
            </a:r>
          </a:p>
          <a:p>
            <a:pPr>
              <a:buFontTx/>
              <a:buNone/>
            </a:pPr>
            <a:endParaRPr lang="en-US" sz="2400"/>
          </a:p>
          <a:p>
            <a:pPr>
              <a:buFontTx/>
              <a:buNone/>
            </a:pPr>
            <a:r>
              <a:rPr lang="en-US" sz="2400"/>
              <a:t>w=</a:t>
            </a:r>
            <a:r>
              <a:rPr lang="en-US" sz="2400">
                <a:latin typeface="Symbol" pitchFamily="18" charset="2"/>
              </a:rPr>
              <a:t>r</a:t>
            </a:r>
            <a:r>
              <a:rPr lang="en-US" sz="2400"/>
              <a:t>gV=64lb/ft³×50ft×100ft×5ft×[1LT/2240lb]=714LT</a:t>
            </a:r>
          </a:p>
          <a:p>
            <a:pPr>
              <a:buFontTx/>
              <a:buNone/>
            </a:pPr>
            <a:endParaRPr lang="en-US" sz="2400"/>
          </a:p>
          <a:p>
            <a:pPr>
              <a:buFontTx/>
              <a:buNone/>
            </a:pPr>
            <a:r>
              <a:rPr lang="en-US" sz="2400"/>
              <a:t>Center of Buoyancy=at amidships, on centerline, 2.5ft above keel</a:t>
            </a:r>
          </a:p>
        </p:txBody>
      </p:sp>
    </p:spTree>
  </p:cSld>
  <p:clrMapOvr>
    <a:masterClrMapping/>
  </p:clrMapOvr>
  <p:transition spd="slow">
    <p:cu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159747"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159748" name="Rectangle 4"/>
          <p:cNvSpPr>
            <a:spLocks noGrp="1" noChangeArrowheads="1"/>
          </p:cNvSpPr>
          <p:nvPr>
            <p:ph type="title"/>
          </p:nvPr>
        </p:nvSpPr>
        <p:spPr>
          <a:noFill/>
          <a:ln/>
        </p:spPr>
        <p:txBody>
          <a:bodyPr lIns="90488" tIns="44450" rIns="90488" bIns="44450"/>
          <a:lstStyle/>
          <a:p>
            <a:r>
              <a:rPr lang="en-US"/>
              <a:t>Inclining Experiment Tools</a:t>
            </a:r>
          </a:p>
        </p:txBody>
      </p:sp>
      <p:sp>
        <p:nvSpPr>
          <p:cNvPr id="159749" name="Rectangle 5"/>
          <p:cNvSpPr>
            <a:spLocks noChangeArrowheads="1"/>
          </p:cNvSpPr>
          <p:nvPr/>
        </p:nvSpPr>
        <p:spPr bwMode="auto">
          <a:xfrm>
            <a:off x="1754188" y="1906588"/>
            <a:ext cx="858837" cy="454025"/>
          </a:xfrm>
          <a:prstGeom prst="rect">
            <a:avLst/>
          </a:prstGeom>
          <a:noFill/>
          <a:ln w="12700">
            <a:noFill/>
            <a:miter lim="800000"/>
            <a:headEnd/>
            <a:tailEnd/>
          </a:ln>
          <a:effectLst/>
        </p:spPr>
        <p:txBody>
          <a:bodyPr wrap="none" lIns="90488" tIns="44450" rIns="90488" bIns="44450">
            <a:spAutoFit/>
          </a:bodyPr>
          <a:lstStyle/>
          <a:p>
            <a:r>
              <a:rPr lang="en-US" sz="2400"/>
              <a:t>-Plot:</a:t>
            </a:r>
          </a:p>
        </p:txBody>
      </p:sp>
      <p:sp>
        <p:nvSpPr>
          <p:cNvPr id="159750" name="Rectangle 6"/>
          <p:cNvSpPr>
            <a:spLocks noChangeArrowheads="1"/>
          </p:cNvSpPr>
          <p:nvPr/>
        </p:nvSpPr>
        <p:spPr bwMode="auto">
          <a:xfrm>
            <a:off x="5868988" y="1906588"/>
            <a:ext cx="1747837" cy="454025"/>
          </a:xfrm>
          <a:prstGeom prst="rect">
            <a:avLst/>
          </a:prstGeom>
          <a:noFill/>
          <a:ln w="12700">
            <a:noFill/>
            <a:miter lim="800000"/>
            <a:headEnd/>
            <a:tailEnd/>
          </a:ln>
          <a:effectLst/>
        </p:spPr>
        <p:txBody>
          <a:bodyPr wrap="none" lIns="90488" tIns="44450" rIns="90488" bIns="44450">
            <a:spAutoFit/>
          </a:bodyPr>
          <a:lstStyle/>
          <a:p>
            <a:r>
              <a:rPr lang="en-US" sz="2400"/>
              <a:t>-Plumb Bob:</a:t>
            </a:r>
          </a:p>
        </p:txBody>
      </p:sp>
      <p:sp>
        <p:nvSpPr>
          <p:cNvPr id="159751" name="Rectangle 7"/>
          <p:cNvSpPr>
            <a:spLocks noChangeArrowheads="1"/>
          </p:cNvSpPr>
          <p:nvPr/>
        </p:nvSpPr>
        <p:spPr bwMode="auto">
          <a:xfrm>
            <a:off x="1220788" y="2820988"/>
            <a:ext cx="3044825" cy="2740025"/>
          </a:xfrm>
          <a:prstGeom prst="rect">
            <a:avLst/>
          </a:prstGeom>
          <a:noFill/>
          <a:ln w="12700">
            <a:solidFill>
              <a:schemeClr val="tx1"/>
            </a:solidFill>
            <a:miter lim="800000"/>
            <a:headEnd/>
            <a:tailEnd/>
          </a:ln>
          <a:effectLst/>
        </p:spPr>
        <p:txBody>
          <a:bodyPr wrap="none" anchor="ctr"/>
          <a:lstStyle/>
          <a:p>
            <a:endParaRPr lang="en-US"/>
          </a:p>
        </p:txBody>
      </p:sp>
      <p:sp>
        <p:nvSpPr>
          <p:cNvPr id="159752" name="Line 8"/>
          <p:cNvSpPr>
            <a:spLocks noChangeShapeType="1"/>
          </p:cNvSpPr>
          <p:nvPr/>
        </p:nvSpPr>
        <p:spPr bwMode="auto">
          <a:xfrm>
            <a:off x="2743200" y="2743200"/>
            <a:ext cx="0" cy="2895600"/>
          </a:xfrm>
          <a:prstGeom prst="line">
            <a:avLst/>
          </a:prstGeom>
          <a:noFill/>
          <a:ln w="12700">
            <a:solidFill>
              <a:schemeClr val="tx1"/>
            </a:solidFill>
            <a:round/>
            <a:headEnd/>
            <a:tailEnd/>
          </a:ln>
          <a:effectLst/>
        </p:spPr>
        <p:txBody>
          <a:bodyPr/>
          <a:lstStyle/>
          <a:p>
            <a:endParaRPr lang="en-US"/>
          </a:p>
        </p:txBody>
      </p:sp>
      <p:sp>
        <p:nvSpPr>
          <p:cNvPr id="159753" name="Line 9"/>
          <p:cNvSpPr>
            <a:spLocks noChangeShapeType="1"/>
          </p:cNvSpPr>
          <p:nvPr/>
        </p:nvSpPr>
        <p:spPr bwMode="auto">
          <a:xfrm>
            <a:off x="1143000" y="4191000"/>
            <a:ext cx="3200400" cy="0"/>
          </a:xfrm>
          <a:prstGeom prst="line">
            <a:avLst/>
          </a:prstGeom>
          <a:noFill/>
          <a:ln w="12700">
            <a:solidFill>
              <a:schemeClr val="tx1"/>
            </a:solidFill>
            <a:round/>
            <a:headEnd/>
            <a:tailEnd/>
          </a:ln>
          <a:effectLst/>
        </p:spPr>
        <p:txBody>
          <a:bodyPr/>
          <a:lstStyle/>
          <a:p>
            <a:endParaRPr lang="en-US"/>
          </a:p>
        </p:txBody>
      </p:sp>
      <p:sp>
        <p:nvSpPr>
          <p:cNvPr id="159754" name="Line 10"/>
          <p:cNvSpPr>
            <a:spLocks noChangeShapeType="1"/>
          </p:cNvSpPr>
          <p:nvPr/>
        </p:nvSpPr>
        <p:spPr bwMode="auto">
          <a:xfrm flipV="1">
            <a:off x="1143000" y="3276600"/>
            <a:ext cx="3200400" cy="1828800"/>
          </a:xfrm>
          <a:prstGeom prst="line">
            <a:avLst/>
          </a:prstGeom>
          <a:noFill/>
          <a:ln w="12700">
            <a:solidFill>
              <a:schemeClr val="tx1"/>
            </a:solidFill>
            <a:round/>
            <a:headEnd/>
            <a:tailEnd/>
          </a:ln>
          <a:effectLst/>
        </p:spPr>
        <p:txBody>
          <a:bodyPr/>
          <a:lstStyle/>
          <a:p>
            <a:endParaRPr lang="en-US"/>
          </a:p>
        </p:txBody>
      </p:sp>
      <p:sp>
        <p:nvSpPr>
          <p:cNvPr id="159755" name="Oval 11"/>
          <p:cNvSpPr>
            <a:spLocks noChangeArrowheads="1"/>
          </p:cNvSpPr>
          <p:nvPr/>
        </p:nvSpPr>
        <p:spPr bwMode="auto">
          <a:xfrm>
            <a:off x="4116388" y="3354388"/>
            <a:ext cx="73025" cy="73025"/>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9756" name="Oval 12"/>
          <p:cNvSpPr>
            <a:spLocks noChangeArrowheads="1"/>
          </p:cNvSpPr>
          <p:nvPr/>
        </p:nvSpPr>
        <p:spPr bwMode="auto">
          <a:xfrm>
            <a:off x="3887788" y="3582988"/>
            <a:ext cx="73025" cy="73025"/>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9757" name="Oval 13"/>
          <p:cNvSpPr>
            <a:spLocks noChangeArrowheads="1"/>
          </p:cNvSpPr>
          <p:nvPr/>
        </p:nvSpPr>
        <p:spPr bwMode="auto">
          <a:xfrm>
            <a:off x="3506788" y="3659188"/>
            <a:ext cx="73025" cy="73025"/>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9758" name="Oval 14"/>
          <p:cNvSpPr>
            <a:spLocks noChangeArrowheads="1"/>
          </p:cNvSpPr>
          <p:nvPr/>
        </p:nvSpPr>
        <p:spPr bwMode="auto">
          <a:xfrm>
            <a:off x="3125788" y="4040188"/>
            <a:ext cx="73025" cy="73025"/>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9759" name="Oval 15"/>
          <p:cNvSpPr>
            <a:spLocks noChangeArrowheads="1"/>
          </p:cNvSpPr>
          <p:nvPr/>
        </p:nvSpPr>
        <p:spPr bwMode="auto">
          <a:xfrm>
            <a:off x="2668588" y="4268788"/>
            <a:ext cx="73025" cy="73025"/>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9760" name="Oval 16"/>
          <p:cNvSpPr>
            <a:spLocks noChangeArrowheads="1"/>
          </p:cNvSpPr>
          <p:nvPr/>
        </p:nvSpPr>
        <p:spPr bwMode="auto">
          <a:xfrm>
            <a:off x="2211388" y="4344988"/>
            <a:ext cx="73025" cy="73025"/>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9761" name="Oval 17"/>
          <p:cNvSpPr>
            <a:spLocks noChangeArrowheads="1"/>
          </p:cNvSpPr>
          <p:nvPr/>
        </p:nvSpPr>
        <p:spPr bwMode="auto">
          <a:xfrm>
            <a:off x="1754188" y="4802188"/>
            <a:ext cx="73025" cy="73025"/>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9762" name="Oval 18"/>
          <p:cNvSpPr>
            <a:spLocks noChangeArrowheads="1"/>
          </p:cNvSpPr>
          <p:nvPr/>
        </p:nvSpPr>
        <p:spPr bwMode="auto">
          <a:xfrm>
            <a:off x="1296988" y="4954588"/>
            <a:ext cx="73025" cy="73025"/>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59763" name="Rectangle 19"/>
          <p:cNvSpPr>
            <a:spLocks noChangeArrowheads="1"/>
          </p:cNvSpPr>
          <p:nvPr/>
        </p:nvSpPr>
        <p:spPr bwMode="auto">
          <a:xfrm>
            <a:off x="1281113" y="5572125"/>
            <a:ext cx="2814637" cy="301625"/>
          </a:xfrm>
          <a:prstGeom prst="rect">
            <a:avLst/>
          </a:prstGeom>
          <a:noFill/>
          <a:ln w="12700">
            <a:noFill/>
            <a:miter lim="800000"/>
            <a:headEnd/>
            <a:tailEnd/>
          </a:ln>
          <a:effectLst/>
        </p:spPr>
        <p:txBody>
          <a:bodyPr wrap="none" lIns="90488" tIns="44450" rIns="90488" bIns="44450">
            <a:spAutoFit/>
          </a:bodyPr>
          <a:lstStyle/>
          <a:p>
            <a:r>
              <a:rPr lang="en-US" sz="1400"/>
              <a:t>Tangent of Inclining Angle (Tan[</a:t>
            </a:r>
            <a:r>
              <a:rPr lang="en-US" sz="1400">
                <a:latin typeface="Symbol" pitchFamily="18" charset="2"/>
              </a:rPr>
              <a:t>F</a:t>
            </a:r>
            <a:r>
              <a:rPr lang="en-US" sz="1400"/>
              <a:t>])</a:t>
            </a:r>
          </a:p>
        </p:txBody>
      </p:sp>
      <p:sp>
        <p:nvSpPr>
          <p:cNvPr id="159764" name="Rectangle 20"/>
          <p:cNvSpPr>
            <a:spLocks noChangeArrowheads="1"/>
          </p:cNvSpPr>
          <p:nvPr/>
        </p:nvSpPr>
        <p:spPr bwMode="auto">
          <a:xfrm rot="16200000">
            <a:off x="-243680" y="4142581"/>
            <a:ext cx="2284412" cy="301625"/>
          </a:xfrm>
          <a:prstGeom prst="rect">
            <a:avLst/>
          </a:prstGeom>
          <a:noFill/>
          <a:ln w="12700">
            <a:noFill/>
            <a:miter lim="800000"/>
            <a:headEnd/>
            <a:tailEnd/>
          </a:ln>
          <a:effectLst/>
        </p:spPr>
        <p:txBody>
          <a:bodyPr wrap="none" lIns="90488" tIns="44450" rIns="90488" bIns="44450">
            <a:spAutoFit/>
          </a:bodyPr>
          <a:lstStyle/>
          <a:p>
            <a:r>
              <a:rPr lang="en-US" sz="1400"/>
              <a:t>Inclining Moment, wt (LT-ft)</a:t>
            </a:r>
          </a:p>
        </p:txBody>
      </p:sp>
      <p:sp>
        <p:nvSpPr>
          <p:cNvPr id="159765" name="Line 21"/>
          <p:cNvSpPr>
            <a:spLocks noChangeShapeType="1"/>
          </p:cNvSpPr>
          <p:nvPr/>
        </p:nvSpPr>
        <p:spPr bwMode="auto">
          <a:xfrm flipH="1">
            <a:off x="5791200" y="2743200"/>
            <a:ext cx="914400" cy="2362200"/>
          </a:xfrm>
          <a:prstGeom prst="line">
            <a:avLst/>
          </a:prstGeom>
          <a:noFill/>
          <a:ln w="76200">
            <a:solidFill>
              <a:schemeClr val="tx1"/>
            </a:solidFill>
            <a:round/>
            <a:headEnd/>
            <a:tailEnd/>
          </a:ln>
          <a:effectLst/>
        </p:spPr>
        <p:txBody>
          <a:bodyPr/>
          <a:lstStyle/>
          <a:p>
            <a:endParaRPr lang="en-US"/>
          </a:p>
        </p:txBody>
      </p:sp>
      <p:sp>
        <p:nvSpPr>
          <p:cNvPr id="159766" name="Line 22"/>
          <p:cNvSpPr>
            <a:spLocks noChangeShapeType="1"/>
          </p:cNvSpPr>
          <p:nvPr/>
        </p:nvSpPr>
        <p:spPr bwMode="auto">
          <a:xfrm>
            <a:off x="5867400" y="4953000"/>
            <a:ext cx="838200" cy="304800"/>
          </a:xfrm>
          <a:prstGeom prst="line">
            <a:avLst/>
          </a:prstGeom>
          <a:noFill/>
          <a:ln w="12700">
            <a:solidFill>
              <a:schemeClr val="tx1"/>
            </a:solidFill>
            <a:round/>
            <a:headEnd/>
            <a:tailEnd/>
          </a:ln>
          <a:effectLst/>
        </p:spPr>
        <p:txBody>
          <a:bodyPr/>
          <a:lstStyle/>
          <a:p>
            <a:endParaRPr lang="en-US"/>
          </a:p>
        </p:txBody>
      </p:sp>
      <p:sp>
        <p:nvSpPr>
          <p:cNvPr id="159767" name="Line 23"/>
          <p:cNvSpPr>
            <a:spLocks noChangeShapeType="1"/>
          </p:cNvSpPr>
          <p:nvPr/>
        </p:nvSpPr>
        <p:spPr bwMode="auto">
          <a:xfrm>
            <a:off x="6705600" y="2743200"/>
            <a:ext cx="0" cy="2514600"/>
          </a:xfrm>
          <a:prstGeom prst="line">
            <a:avLst/>
          </a:prstGeom>
          <a:noFill/>
          <a:ln w="12700">
            <a:solidFill>
              <a:schemeClr val="tx1"/>
            </a:solidFill>
            <a:round/>
            <a:headEnd/>
            <a:tailEnd/>
          </a:ln>
          <a:effectLst/>
        </p:spPr>
        <p:txBody>
          <a:bodyPr/>
          <a:lstStyle/>
          <a:p>
            <a:endParaRPr lang="en-US"/>
          </a:p>
        </p:txBody>
      </p:sp>
      <p:sp>
        <p:nvSpPr>
          <p:cNvPr id="159768" name="Line 24"/>
          <p:cNvSpPr>
            <a:spLocks noChangeShapeType="1"/>
          </p:cNvSpPr>
          <p:nvPr/>
        </p:nvSpPr>
        <p:spPr bwMode="auto">
          <a:xfrm>
            <a:off x="5943600" y="4800600"/>
            <a:ext cx="152400" cy="76200"/>
          </a:xfrm>
          <a:prstGeom prst="line">
            <a:avLst/>
          </a:prstGeom>
          <a:noFill/>
          <a:ln w="12700">
            <a:solidFill>
              <a:schemeClr val="tx1"/>
            </a:solidFill>
            <a:round/>
            <a:headEnd/>
            <a:tailEnd/>
          </a:ln>
          <a:effectLst/>
        </p:spPr>
        <p:txBody>
          <a:bodyPr/>
          <a:lstStyle/>
          <a:p>
            <a:endParaRPr lang="en-US"/>
          </a:p>
        </p:txBody>
      </p:sp>
      <p:sp>
        <p:nvSpPr>
          <p:cNvPr id="159769" name="Line 25"/>
          <p:cNvSpPr>
            <a:spLocks noChangeShapeType="1"/>
          </p:cNvSpPr>
          <p:nvPr/>
        </p:nvSpPr>
        <p:spPr bwMode="auto">
          <a:xfrm flipH="1">
            <a:off x="6019800" y="4876800"/>
            <a:ext cx="76200" cy="152400"/>
          </a:xfrm>
          <a:prstGeom prst="line">
            <a:avLst/>
          </a:prstGeom>
          <a:noFill/>
          <a:ln w="12700">
            <a:solidFill>
              <a:schemeClr val="tx1"/>
            </a:solidFill>
            <a:round/>
            <a:headEnd/>
            <a:tailEnd/>
          </a:ln>
          <a:effectLst/>
        </p:spPr>
        <p:txBody>
          <a:bodyPr/>
          <a:lstStyle/>
          <a:p>
            <a:endParaRPr lang="en-US"/>
          </a:p>
        </p:txBody>
      </p:sp>
      <p:sp>
        <p:nvSpPr>
          <p:cNvPr id="159770" name="Rectangle 26"/>
          <p:cNvSpPr>
            <a:spLocks noChangeArrowheads="1"/>
          </p:cNvSpPr>
          <p:nvPr/>
        </p:nvSpPr>
        <p:spPr bwMode="auto">
          <a:xfrm>
            <a:off x="6326188" y="3582988"/>
            <a:ext cx="414337" cy="454025"/>
          </a:xfrm>
          <a:prstGeom prst="rect">
            <a:avLst/>
          </a:prstGeom>
          <a:noFill/>
          <a:ln w="12700">
            <a:noFill/>
            <a:miter lim="800000"/>
            <a:headEnd/>
            <a:tailEnd/>
          </a:ln>
          <a:effectLst/>
        </p:spPr>
        <p:txBody>
          <a:bodyPr wrap="none" lIns="90488" tIns="44450" rIns="90488" bIns="44450">
            <a:spAutoFit/>
          </a:bodyPr>
          <a:lstStyle/>
          <a:p>
            <a:r>
              <a:rPr lang="en-US" sz="2400">
                <a:latin typeface="Symbol" pitchFamily="18" charset="2"/>
              </a:rPr>
              <a:t>F</a:t>
            </a:r>
          </a:p>
        </p:txBody>
      </p:sp>
      <p:sp>
        <p:nvSpPr>
          <p:cNvPr id="159771" name="Line 27"/>
          <p:cNvSpPr>
            <a:spLocks noChangeShapeType="1"/>
          </p:cNvSpPr>
          <p:nvPr/>
        </p:nvSpPr>
        <p:spPr bwMode="auto">
          <a:xfrm flipH="1">
            <a:off x="5638800" y="2667000"/>
            <a:ext cx="838200" cy="22098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59772" name="Line 28"/>
          <p:cNvSpPr>
            <a:spLocks noChangeShapeType="1"/>
          </p:cNvSpPr>
          <p:nvPr/>
        </p:nvSpPr>
        <p:spPr bwMode="auto">
          <a:xfrm>
            <a:off x="5791200" y="5257800"/>
            <a:ext cx="838200" cy="3048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59773" name="AutoShape 29"/>
          <p:cNvSpPr>
            <a:spLocks noChangeArrowheads="1"/>
          </p:cNvSpPr>
          <p:nvPr/>
        </p:nvSpPr>
        <p:spPr bwMode="auto">
          <a:xfrm>
            <a:off x="6554788" y="4954588"/>
            <a:ext cx="301625" cy="301625"/>
          </a:xfrm>
          <a:prstGeom prst="diamond">
            <a:avLst/>
          </a:prstGeom>
          <a:solidFill>
            <a:schemeClr val="tx2"/>
          </a:solidFill>
          <a:ln w="12700">
            <a:solidFill>
              <a:schemeClr val="tx1"/>
            </a:solidFill>
            <a:miter lim="800000"/>
            <a:headEnd/>
            <a:tailEnd/>
          </a:ln>
          <a:effectLst/>
        </p:spPr>
        <p:txBody>
          <a:bodyPr wrap="none" anchor="ctr"/>
          <a:lstStyle/>
          <a:p>
            <a:endParaRPr lang="en-US"/>
          </a:p>
        </p:txBody>
      </p:sp>
      <p:sp>
        <p:nvSpPr>
          <p:cNvPr id="159774" name="Line 30"/>
          <p:cNvSpPr>
            <a:spLocks noChangeShapeType="1"/>
          </p:cNvSpPr>
          <p:nvPr/>
        </p:nvSpPr>
        <p:spPr bwMode="auto">
          <a:xfrm>
            <a:off x="6400800" y="3581400"/>
            <a:ext cx="304800" cy="76200"/>
          </a:xfrm>
          <a:prstGeom prst="line">
            <a:avLst/>
          </a:prstGeom>
          <a:noFill/>
          <a:ln w="12700">
            <a:solidFill>
              <a:schemeClr val="tx1"/>
            </a:solidFill>
            <a:round/>
            <a:headEnd/>
            <a:tailEnd type="triangle" w="med" len="med"/>
          </a:ln>
          <a:effectLst/>
        </p:spPr>
        <p:txBody>
          <a:bodyPr/>
          <a:lstStyle/>
          <a:p>
            <a:endParaRPr lang="en-US"/>
          </a:p>
        </p:txBody>
      </p:sp>
      <p:sp>
        <p:nvSpPr>
          <p:cNvPr id="159775" name="Rectangle 31"/>
          <p:cNvSpPr>
            <a:spLocks noChangeArrowheads="1"/>
          </p:cNvSpPr>
          <p:nvPr/>
        </p:nvSpPr>
        <p:spPr bwMode="auto">
          <a:xfrm>
            <a:off x="5564188" y="3278188"/>
            <a:ext cx="581025" cy="454025"/>
          </a:xfrm>
          <a:prstGeom prst="rect">
            <a:avLst/>
          </a:prstGeom>
          <a:noFill/>
          <a:ln w="12700">
            <a:noFill/>
            <a:miter lim="800000"/>
            <a:headEnd/>
            <a:tailEnd/>
          </a:ln>
          <a:effectLst/>
        </p:spPr>
        <p:txBody>
          <a:bodyPr wrap="none" lIns="90488" tIns="44450" rIns="90488" bIns="44450">
            <a:spAutoFit/>
          </a:bodyPr>
          <a:lstStyle/>
          <a:p>
            <a:r>
              <a:rPr lang="en-US" sz="2400"/>
              <a:t>d</a:t>
            </a:r>
            <a:r>
              <a:rPr lang="en-US" sz="2400" baseline="-25000"/>
              <a:t>adj</a:t>
            </a:r>
          </a:p>
        </p:txBody>
      </p:sp>
      <p:sp>
        <p:nvSpPr>
          <p:cNvPr id="159776" name="Rectangle 32"/>
          <p:cNvSpPr>
            <a:spLocks noChangeArrowheads="1"/>
          </p:cNvSpPr>
          <p:nvPr/>
        </p:nvSpPr>
        <p:spPr bwMode="auto">
          <a:xfrm>
            <a:off x="5716588" y="5259388"/>
            <a:ext cx="638175" cy="454025"/>
          </a:xfrm>
          <a:prstGeom prst="rect">
            <a:avLst/>
          </a:prstGeom>
          <a:noFill/>
          <a:ln w="12700">
            <a:noFill/>
            <a:miter lim="800000"/>
            <a:headEnd/>
            <a:tailEnd/>
          </a:ln>
          <a:effectLst/>
        </p:spPr>
        <p:txBody>
          <a:bodyPr wrap="none" lIns="90488" tIns="44450" rIns="90488" bIns="44450">
            <a:spAutoFit/>
          </a:bodyPr>
          <a:lstStyle/>
          <a:p>
            <a:r>
              <a:rPr lang="en-US" sz="2400"/>
              <a:t>d</a:t>
            </a:r>
            <a:r>
              <a:rPr lang="en-US" sz="2400" baseline="-25000"/>
              <a:t>opp</a:t>
            </a:r>
          </a:p>
        </p:txBody>
      </p:sp>
      <p:sp>
        <p:nvSpPr>
          <p:cNvPr id="159777" name="Freeform 33"/>
          <p:cNvSpPr>
            <a:spLocks/>
          </p:cNvSpPr>
          <p:nvPr/>
        </p:nvSpPr>
        <p:spPr bwMode="auto">
          <a:xfrm>
            <a:off x="5799138" y="4953000"/>
            <a:ext cx="908050" cy="458788"/>
          </a:xfrm>
          <a:custGeom>
            <a:avLst/>
            <a:gdLst/>
            <a:ahLst/>
            <a:cxnLst>
              <a:cxn ang="0">
                <a:pos x="43" y="0"/>
              </a:cxn>
              <a:cxn ang="0">
                <a:pos x="571" y="192"/>
              </a:cxn>
              <a:cxn ang="0">
                <a:pos x="523" y="288"/>
              </a:cxn>
              <a:cxn ang="0">
                <a:pos x="0" y="91"/>
              </a:cxn>
              <a:cxn ang="0">
                <a:pos x="43" y="0"/>
              </a:cxn>
            </a:cxnLst>
            <a:rect l="0" t="0" r="r" b="b"/>
            <a:pathLst>
              <a:path w="572" h="289">
                <a:moveTo>
                  <a:pt x="43" y="0"/>
                </a:moveTo>
                <a:lnTo>
                  <a:pt x="571" y="192"/>
                </a:lnTo>
                <a:lnTo>
                  <a:pt x="523" y="288"/>
                </a:lnTo>
                <a:lnTo>
                  <a:pt x="0" y="91"/>
                </a:lnTo>
                <a:lnTo>
                  <a:pt x="43" y="0"/>
                </a:lnTo>
              </a:path>
            </a:pathLst>
          </a:custGeom>
          <a:pattFill prst="dkUpDiag">
            <a:fgClr>
              <a:schemeClr val="tx1"/>
            </a:fgClr>
            <a:bgClr>
              <a:srgbClr val="FFFFFF"/>
            </a:bgClr>
          </a:pattFill>
          <a:ln w="12700" cap="rnd" cmpd="sng">
            <a:solidFill>
              <a:schemeClr val="tx1"/>
            </a:solidFill>
            <a:prstDash val="solid"/>
            <a:round/>
            <a:headEnd type="none" w="med" len="med"/>
            <a:tailEnd type="none" w="med" len="med"/>
          </a:ln>
          <a:effectLst/>
        </p:spPr>
        <p:txBody>
          <a:bodyPr/>
          <a:lstStyle/>
          <a:p>
            <a:endParaRPr lang="en-US"/>
          </a:p>
        </p:txBody>
      </p:sp>
      <p:sp>
        <p:nvSpPr>
          <p:cNvPr id="159778" name="Rectangle 34"/>
          <p:cNvSpPr>
            <a:spLocks noChangeArrowheads="1"/>
          </p:cNvSpPr>
          <p:nvPr/>
        </p:nvSpPr>
        <p:spPr bwMode="auto">
          <a:xfrm>
            <a:off x="6767513" y="5148263"/>
            <a:ext cx="841375" cy="454025"/>
          </a:xfrm>
          <a:prstGeom prst="rect">
            <a:avLst/>
          </a:prstGeom>
          <a:noFill/>
          <a:ln w="12700">
            <a:noFill/>
            <a:miter lim="800000"/>
            <a:headEnd/>
            <a:tailEnd/>
          </a:ln>
          <a:effectLst/>
        </p:spPr>
        <p:txBody>
          <a:bodyPr wrap="none" lIns="90488" tIns="44450" rIns="90488" bIns="44450">
            <a:spAutoFit/>
          </a:bodyPr>
          <a:lstStyle/>
          <a:p>
            <a:r>
              <a:rPr lang="en-US" sz="2400"/>
              <a:t>Scale</a:t>
            </a:r>
          </a:p>
        </p:txBody>
      </p:sp>
      <p:sp>
        <p:nvSpPr>
          <p:cNvPr id="159779" name="Rectangle 35"/>
          <p:cNvSpPr>
            <a:spLocks noChangeArrowheads="1"/>
          </p:cNvSpPr>
          <p:nvPr/>
        </p:nvSpPr>
        <p:spPr bwMode="auto">
          <a:xfrm>
            <a:off x="6767513" y="2481263"/>
            <a:ext cx="790575" cy="454025"/>
          </a:xfrm>
          <a:prstGeom prst="rect">
            <a:avLst/>
          </a:prstGeom>
          <a:noFill/>
          <a:ln w="12700">
            <a:noFill/>
            <a:miter lim="800000"/>
            <a:headEnd/>
            <a:tailEnd/>
          </a:ln>
          <a:effectLst/>
        </p:spPr>
        <p:txBody>
          <a:bodyPr wrap="none" lIns="90488" tIns="44450" rIns="90488" bIns="44450">
            <a:spAutoFit/>
          </a:bodyPr>
          <a:lstStyle/>
          <a:p>
            <a:r>
              <a:rPr lang="en-US" sz="2400"/>
              <a:t>Mast</a:t>
            </a:r>
          </a:p>
        </p:txBody>
      </p:sp>
      <p:sp>
        <p:nvSpPr>
          <p:cNvPr id="159780" name="Rectangle 36"/>
          <p:cNvSpPr>
            <a:spLocks noChangeArrowheads="1"/>
          </p:cNvSpPr>
          <p:nvPr/>
        </p:nvSpPr>
        <p:spPr bwMode="auto">
          <a:xfrm>
            <a:off x="6935788" y="3541713"/>
            <a:ext cx="2103437" cy="454025"/>
          </a:xfrm>
          <a:prstGeom prst="rect">
            <a:avLst/>
          </a:prstGeom>
          <a:noFill/>
          <a:ln w="12700">
            <a:noFill/>
            <a:miter lim="800000"/>
            <a:headEnd/>
            <a:tailEnd/>
          </a:ln>
          <a:effectLst/>
        </p:spPr>
        <p:txBody>
          <a:bodyPr wrap="none" lIns="90488" tIns="44450" rIns="90488" bIns="44450">
            <a:spAutoFit/>
          </a:bodyPr>
          <a:lstStyle/>
          <a:p>
            <a:r>
              <a:rPr lang="en-US" sz="2400"/>
              <a:t>tan(</a:t>
            </a:r>
            <a:r>
              <a:rPr lang="en-US" sz="2400">
                <a:latin typeface="Symbol" pitchFamily="18" charset="2"/>
              </a:rPr>
              <a:t>F</a:t>
            </a:r>
            <a:r>
              <a:rPr lang="en-US" sz="2400"/>
              <a:t>)=d</a:t>
            </a:r>
            <a:r>
              <a:rPr lang="en-US" sz="2400" baseline="-25000"/>
              <a:t>opp</a:t>
            </a:r>
            <a:r>
              <a:rPr lang="en-US" sz="2400"/>
              <a:t>/d</a:t>
            </a:r>
            <a:r>
              <a:rPr lang="en-US" sz="2400" baseline="-25000"/>
              <a:t>adj</a:t>
            </a:r>
          </a:p>
        </p:txBody>
      </p:sp>
    </p:spTree>
  </p:cSld>
  <p:clrMapOvr>
    <a:masterClrMapping/>
  </p:clrMapOvr>
  <p:transition spd="slow">
    <p:cu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Line 2"/>
          <p:cNvSpPr>
            <a:spLocks noChangeAspect="1" noChangeShapeType="1"/>
          </p:cNvSpPr>
          <p:nvPr/>
        </p:nvSpPr>
        <p:spPr bwMode="auto">
          <a:xfrm>
            <a:off x="6354763" y="63500"/>
            <a:ext cx="3175" cy="6132513"/>
          </a:xfrm>
          <a:prstGeom prst="line">
            <a:avLst/>
          </a:prstGeom>
          <a:noFill/>
          <a:ln w="9525">
            <a:solidFill>
              <a:srgbClr val="FF3300"/>
            </a:solidFill>
            <a:prstDash val="sysDot"/>
            <a:round/>
            <a:headEnd/>
            <a:tailEnd/>
          </a:ln>
          <a:effectLst/>
        </p:spPr>
        <p:txBody>
          <a:bodyPr wrap="none" anchor="ctr"/>
          <a:lstStyle/>
          <a:p>
            <a:endParaRPr lang="en-US"/>
          </a:p>
        </p:txBody>
      </p:sp>
      <p:sp>
        <p:nvSpPr>
          <p:cNvPr id="63491" name="Text Box 3"/>
          <p:cNvSpPr txBox="1">
            <a:spLocks noChangeAspect="1" noChangeArrowheads="1"/>
          </p:cNvSpPr>
          <p:nvPr/>
        </p:nvSpPr>
        <p:spPr bwMode="auto">
          <a:xfrm rot="600000">
            <a:off x="5010150" y="5748338"/>
            <a:ext cx="863600" cy="396875"/>
          </a:xfrm>
          <a:prstGeom prst="rect">
            <a:avLst/>
          </a:prstGeom>
          <a:noFill/>
          <a:ln w="9525">
            <a:noFill/>
            <a:miter lim="800000"/>
            <a:headEnd/>
            <a:tailEnd/>
          </a:ln>
          <a:effectLst/>
        </p:spPr>
        <p:txBody>
          <a:bodyPr>
            <a:spAutoFit/>
          </a:bodyPr>
          <a:lstStyle/>
          <a:p>
            <a:r>
              <a:rPr lang="en-US" sz="2000" b="1"/>
              <a:t>C</a:t>
            </a:r>
          </a:p>
        </p:txBody>
      </p:sp>
      <p:sp>
        <p:nvSpPr>
          <p:cNvPr id="63492" name="Text Box 4"/>
          <p:cNvSpPr txBox="1">
            <a:spLocks noChangeAspect="1" noChangeArrowheads="1"/>
          </p:cNvSpPr>
          <p:nvPr/>
        </p:nvSpPr>
        <p:spPr bwMode="auto">
          <a:xfrm rot="600000">
            <a:off x="5097463" y="5875338"/>
            <a:ext cx="1116012" cy="396875"/>
          </a:xfrm>
          <a:prstGeom prst="rect">
            <a:avLst/>
          </a:prstGeom>
          <a:noFill/>
          <a:ln w="9525">
            <a:noFill/>
            <a:miter lim="800000"/>
            <a:headEnd/>
            <a:tailEnd/>
          </a:ln>
          <a:effectLst/>
        </p:spPr>
        <p:txBody>
          <a:bodyPr>
            <a:spAutoFit/>
          </a:bodyPr>
          <a:lstStyle/>
          <a:p>
            <a:r>
              <a:rPr lang="en-US" sz="2000" b="1"/>
              <a:t>L</a:t>
            </a:r>
          </a:p>
        </p:txBody>
      </p:sp>
      <p:sp>
        <p:nvSpPr>
          <p:cNvPr id="63493" name="Text Box 5"/>
          <p:cNvSpPr txBox="1">
            <a:spLocks noChangeAspect="1" noChangeArrowheads="1"/>
          </p:cNvSpPr>
          <p:nvPr/>
        </p:nvSpPr>
        <p:spPr bwMode="auto">
          <a:xfrm rot="600000">
            <a:off x="4968875" y="3629025"/>
            <a:ext cx="450850" cy="396875"/>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63494" name="Text Box 6"/>
          <p:cNvSpPr txBox="1">
            <a:spLocks noChangeAspect="1" noChangeArrowheads="1"/>
          </p:cNvSpPr>
          <p:nvPr/>
        </p:nvSpPr>
        <p:spPr bwMode="auto">
          <a:xfrm rot="600000">
            <a:off x="5584825" y="4738688"/>
            <a:ext cx="436563" cy="396875"/>
          </a:xfrm>
          <a:prstGeom prst="rect">
            <a:avLst/>
          </a:prstGeom>
          <a:noFill/>
          <a:ln w="9525">
            <a:noFill/>
            <a:miter lim="800000"/>
            <a:headEnd/>
            <a:tailEnd/>
          </a:ln>
          <a:effectLst/>
        </p:spPr>
        <p:txBody>
          <a:bodyPr wrap="none">
            <a:spAutoFit/>
          </a:bodyPr>
          <a:lstStyle/>
          <a:p>
            <a:r>
              <a:rPr lang="en-US" sz="2000"/>
              <a:t>B</a:t>
            </a:r>
            <a:r>
              <a:rPr lang="en-US" sz="2000" i="1" baseline="-25000"/>
              <a:t>o</a:t>
            </a:r>
            <a:endParaRPr lang="en-US" sz="2000"/>
          </a:p>
        </p:txBody>
      </p:sp>
      <p:sp>
        <p:nvSpPr>
          <p:cNvPr id="63495" name="AutoShape 7"/>
          <p:cNvSpPr>
            <a:spLocks noChangeAspect="1" noChangeArrowheads="1"/>
          </p:cNvSpPr>
          <p:nvPr/>
        </p:nvSpPr>
        <p:spPr bwMode="auto">
          <a:xfrm rot="600000">
            <a:off x="5394325" y="5006975"/>
            <a:ext cx="146050" cy="149225"/>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3496" name="Text Box 8"/>
          <p:cNvSpPr txBox="1">
            <a:spLocks noChangeAspect="1" noChangeArrowheads="1"/>
          </p:cNvSpPr>
          <p:nvPr/>
        </p:nvSpPr>
        <p:spPr bwMode="auto">
          <a:xfrm>
            <a:off x="6369050" y="0"/>
            <a:ext cx="511175" cy="396875"/>
          </a:xfrm>
          <a:prstGeom prst="rect">
            <a:avLst/>
          </a:prstGeom>
          <a:noFill/>
          <a:ln w="9525">
            <a:noFill/>
            <a:miter lim="800000"/>
            <a:headEnd/>
            <a:tailEnd/>
          </a:ln>
          <a:effectLst/>
        </p:spPr>
        <p:txBody>
          <a:bodyPr wrap="none">
            <a:spAutoFit/>
          </a:bodyPr>
          <a:lstStyle/>
          <a:p>
            <a:r>
              <a:rPr lang="en-US" sz="2000"/>
              <a:t>M</a:t>
            </a:r>
            <a:r>
              <a:rPr lang="en-US" sz="2000" baseline="-25000"/>
              <a:t>T</a:t>
            </a:r>
            <a:endParaRPr lang="en-US" sz="2000"/>
          </a:p>
        </p:txBody>
      </p:sp>
      <p:sp>
        <p:nvSpPr>
          <p:cNvPr id="63497" name="AutoShape 9"/>
          <p:cNvSpPr>
            <a:spLocks noChangeAspect="1" noChangeArrowheads="1"/>
          </p:cNvSpPr>
          <p:nvPr/>
        </p:nvSpPr>
        <p:spPr bwMode="auto">
          <a:xfrm>
            <a:off x="6330950" y="411163"/>
            <a:ext cx="146050" cy="14763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3498" name="Line 10"/>
          <p:cNvSpPr>
            <a:spLocks noChangeAspect="1" noChangeShapeType="1"/>
          </p:cNvSpPr>
          <p:nvPr/>
        </p:nvSpPr>
        <p:spPr bwMode="auto">
          <a:xfrm flipH="1">
            <a:off x="5337175" y="438150"/>
            <a:ext cx="1062038" cy="5418138"/>
          </a:xfrm>
          <a:prstGeom prst="line">
            <a:avLst/>
          </a:prstGeom>
          <a:noFill/>
          <a:ln w="9525">
            <a:solidFill>
              <a:schemeClr val="tx1"/>
            </a:solidFill>
            <a:prstDash val="dash"/>
            <a:round/>
            <a:headEnd/>
            <a:tailEnd/>
          </a:ln>
          <a:effectLst/>
        </p:spPr>
        <p:txBody>
          <a:bodyPr wrap="none" anchor="ctr"/>
          <a:lstStyle/>
          <a:p>
            <a:endParaRPr lang="en-US"/>
          </a:p>
        </p:txBody>
      </p:sp>
      <p:sp>
        <p:nvSpPr>
          <p:cNvPr id="63499" name="Line 11"/>
          <p:cNvSpPr>
            <a:spLocks noChangeAspect="1" noChangeShapeType="1"/>
          </p:cNvSpPr>
          <p:nvPr/>
        </p:nvSpPr>
        <p:spPr bwMode="auto">
          <a:xfrm>
            <a:off x="4933950" y="1611313"/>
            <a:ext cx="1173163" cy="149225"/>
          </a:xfrm>
          <a:prstGeom prst="line">
            <a:avLst/>
          </a:prstGeom>
          <a:noFill/>
          <a:ln w="9525">
            <a:solidFill>
              <a:schemeClr val="tx1"/>
            </a:solidFill>
            <a:round/>
            <a:headEnd/>
            <a:tailEnd type="triangle" w="med" len="med"/>
          </a:ln>
          <a:effectLst/>
        </p:spPr>
        <p:txBody>
          <a:bodyPr wrap="none" anchor="ctr"/>
          <a:lstStyle/>
          <a:p>
            <a:endParaRPr lang="en-US"/>
          </a:p>
        </p:txBody>
      </p:sp>
      <p:sp>
        <p:nvSpPr>
          <p:cNvPr id="63500" name="Line 12"/>
          <p:cNvSpPr>
            <a:spLocks noChangeAspect="1" noChangeShapeType="1"/>
          </p:cNvSpPr>
          <p:nvPr/>
        </p:nvSpPr>
        <p:spPr bwMode="auto">
          <a:xfrm flipH="1">
            <a:off x="6399213" y="1465263"/>
            <a:ext cx="1173162" cy="295275"/>
          </a:xfrm>
          <a:prstGeom prst="line">
            <a:avLst/>
          </a:prstGeom>
          <a:noFill/>
          <a:ln w="9525">
            <a:solidFill>
              <a:schemeClr val="tx1"/>
            </a:solidFill>
            <a:round/>
            <a:headEnd/>
            <a:tailEnd type="triangle" w="med" len="med"/>
          </a:ln>
          <a:effectLst/>
        </p:spPr>
        <p:txBody>
          <a:bodyPr wrap="none" anchor="ctr"/>
          <a:lstStyle/>
          <a:p>
            <a:endParaRPr lang="en-US"/>
          </a:p>
        </p:txBody>
      </p:sp>
      <p:sp>
        <p:nvSpPr>
          <p:cNvPr id="63501" name="Text Box 13"/>
          <p:cNvSpPr txBox="1">
            <a:spLocks noChangeAspect="1" noChangeArrowheads="1"/>
          </p:cNvSpPr>
          <p:nvPr/>
        </p:nvSpPr>
        <p:spPr bwMode="auto">
          <a:xfrm>
            <a:off x="7542213" y="654050"/>
            <a:ext cx="417512" cy="457200"/>
          </a:xfrm>
          <a:prstGeom prst="rect">
            <a:avLst/>
          </a:prstGeom>
          <a:noFill/>
          <a:ln w="9525">
            <a:noFill/>
            <a:miter lim="800000"/>
            <a:headEnd/>
            <a:tailEnd/>
          </a:ln>
          <a:effectLst/>
        </p:spPr>
        <p:txBody>
          <a:bodyPr wrap="none">
            <a:spAutoFit/>
          </a:bodyPr>
          <a:lstStyle/>
          <a:p>
            <a:r>
              <a:rPr lang="en-US" sz="2400">
                <a:latin typeface="Symbol" pitchFamily="18" charset="2"/>
              </a:rPr>
              <a:t>F</a:t>
            </a:r>
            <a:endParaRPr lang="en-US" sz="2400"/>
          </a:p>
        </p:txBody>
      </p:sp>
      <p:sp>
        <p:nvSpPr>
          <p:cNvPr id="63502" name="Line 14"/>
          <p:cNvSpPr>
            <a:spLocks noChangeAspect="1" noChangeShapeType="1"/>
          </p:cNvSpPr>
          <p:nvPr/>
        </p:nvSpPr>
        <p:spPr bwMode="auto">
          <a:xfrm>
            <a:off x="6400800" y="533400"/>
            <a:ext cx="0" cy="3624263"/>
          </a:xfrm>
          <a:prstGeom prst="line">
            <a:avLst/>
          </a:prstGeom>
          <a:noFill/>
          <a:ln w="38100">
            <a:solidFill>
              <a:srgbClr val="FF3300"/>
            </a:solidFill>
            <a:round/>
            <a:headEnd/>
            <a:tailEnd type="triangle" w="med" len="med"/>
          </a:ln>
          <a:effectLst/>
        </p:spPr>
        <p:txBody>
          <a:bodyPr wrap="none" anchor="ctr"/>
          <a:lstStyle/>
          <a:p>
            <a:endParaRPr lang="en-US"/>
          </a:p>
        </p:txBody>
      </p:sp>
      <p:sp>
        <p:nvSpPr>
          <p:cNvPr id="63503" name="Text Box 15"/>
          <p:cNvSpPr txBox="1">
            <a:spLocks noChangeAspect="1" noChangeArrowheads="1"/>
          </p:cNvSpPr>
          <p:nvPr/>
        </p:nvSpPr>
        <p:spPr bwMode="auto">
          <a:xfrm>
            <a:off x="6059488" y="6196013"/>
            <a:ext cx="488950" cy="457200"/>
          </a:xfrm>
          <a:prstGeom prst="rect">
            <a:avLst/>
          </a:prstGeom>
          <a:noFill/>
          <a:ln w="9525">
            <a:noFill/>
            <a:miter lim="800000"/>
            <a:headEnd/>
            <a:tailEnd/>
          </a:ln>
          <a:effectLst/>
        </p:spPr>
        <p:txBody>
          <a:bodyPr wrap="none">
            <a:spAutoFit/>
          </a:bodyPr>
          <a:lstStyle/>
          <a:p>
            <a:r>
              <a:rPr lang="en-US" sz="2400"/>
              <a:t>F</a:t>
            </a:r>
            <a:r>
              <a:rPr lang="en-US" sz="2400" baseline="-25000"/>
              <a:t>B</a:t>
            </a:r>
            <a:endParaRPr lang="en-US" sz="2400"/>
          </a:p>
        </p:txBody>
      </p:sp>
      <p:sp>
        <p:nvSpPr>
          <p:cNvPr id="63504" name="Text Box 16"/>
          <p:cNvSpPr txBox="1">
            <a:spLocks noChangeAspect="1" noChangeArrowheads="1"/>
          </p:cNvSpPr>
          <p:nvPr/>
        </p:nvSpPr>
        <p:spPr bwMode="auto">
          <a:xfrm>
            <a:off x="6440488" y="4954588"/>
            <a:ext cx="436562" cy="396875"/>
          </a:xfrm>
          <a:prstGeom prst="rect">
            <a:avLst/>
          </a:prstGeom>
          <a:noFill/>
          <a:ln w="9525">
            <a:noFill/>
            <a:miter lim="800000"/>
            <a:headEnd/>
            <a:tailEnd/>
          </a:ln>
          <a:effectLst/>
        </p:spPr>
        <p:txBody>
          <a:bodyPr wrap="none">
            <a:spAutoFit/>
          </a:bodyPr>
          <a:lstStyle/>
          <a:p>
            <a:r>
              <a:rPr lang="en-US" sz="2000"/>
              <a:t>B</a:t>
            </a:r>
            <a:r>
              <a:rPr lang="en-US" sz="2000" baseline="-25000"/>
              <a:t>1</a:t>
            </a:r>
            <a:endParaRPr lang="en-US" sz="2000"/>
          </a:p>
        </p:txBody>
      </p:sp>
      <p:sp>
        <p:nvSpPr>
          <p:cNvPr id="63505" name="AutoShape 17"/>
          <p:cNvSpPr>
            <a:spLocks noChangeAspect="1" noChangeArrowheads="1"/>
          </p:cNvSpPr>
          <p:nvPr/>
        </p:nvSpPr>
        <p:spPr bwMode="auto">
          <a:xfrm>
            <a:off x="6286500" y="5191125"/>
            <a:ext cx="146050" cy="14605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3506" name="AutoShape 18"/>
          <p:cNvSpPr>
            <a:spLocks noChangeAspect="1" noChangeArrowheads="1"/>
          </p:cNvSpPr>
          <p:nvPr/>
        </p:nvSpPr>
        <p:spPr bwMode="auto">
          <a:xfrm>
            <a:off x="6310313" y="5289550"/>
            <a:ext cx="112712" cy="1019175"/>
          </a:xfrm>
          <a:prstGeom prst="upArrow">
            <a:avLst>
              <a:gd name="adj1" fmla="val 50000"/>
              <a:gd name="adj2" fmla="val 226057"/>
            </a:avLst>
          </a:prstGeom>
          <a:solidFill>
            <a:schemeClr val="accent2"/>
          </a:solidFill>
          <a:ln w="9525">
            <a:solidFill>
              <a:schemeClr val="tx1"/>
            </a:solidFill>
            <a:miter lim="800000"/>
            <a:headEnd/>
            <a:tailEnd/>
          </a:ln>
          <a:effectLst/>
        </p:spPr>
        <p:txBody>
          <a:bodyPr wrap="none" anchor="ctr"/>
          <a:lstStyle/>
          <a:p>
            <a:endParaRPr lang="en-US"/>
          </a:p>
        </p:txBody>
      </p:sp>
      <p:sp>
        <p:nvSpPr>
          <p:cNvPr id="63507" name="AutoShape 19"/>
          <p:cNvSpPr>
            <a:spLocks noChangeAspect="1" noChangeArrowheads="1"/>
          </p:cNvSpPr>
          <p:nvPr/>
        </p:nvSpPr>
        <p:spPr bwMode="auto">
          <a:xfrm rot="600000">
            <a:off x="5570538" y="3997325"/>
            <a:ext cx="147637" cy="14605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3508" name="Line 20"/>
          <p:cNvSpPr>
            <a:spLocks noChangeAspect="1" noChangeShapeType="1"/>
          </p:cNvSpPr>
          <p:nvPr/>
        </p:nvSpPr>
        <p:spPr bwMode="auto">
          <a:xfrm>
            <a:off x="5743575" y="4044950"/>
            <a:ext cx="679450" cy="112713"/>
          </a:xfrm>
          <a:prstGeom prst="line">
            <a:avLst/>
          </a:prstGeom>
          <a:noFill/>
          <a:ln w="38100">
            <a:solidFill>
              <a:schemeClr val="tx1"/>
            </a:solidFill>
            <a:round/>
            <a:headEnd/>
            <a:tailEnd/>
          </a:ln>
          <a:effectLst/>
        </p:spPr>
        <p:txBody>
          <a:bodyPr wrap="none" anchor="ctr"/>
          <a:lstStyle/>
          <a:p>
            <a:endParaRPr lang="en-US"/>
          </a:p>
        </p:txBody>
      </p:sp>
      <p:sp>
        <p:nvSpPr>
          <p:cNvPr id="63509" name="Rectangle 21"/>
          <p:cNvSpPr>
            <a:spLocks noChangeAspect="1" noChangeArrowheads="1"/>
          </p:cNvSpPr>
          <p:nvPr/>
        </p:nvSpPr>
        <p:spPr bwMode="auto">
          <a:xfrm rot="600000">
            <a:off x="5743575" y="3817938"/>
            <a:ext cx="227013" cy="227012"/>
          </a:xfrm>
          <a:prstGeom prst="rect">
            <a:avLst/>
          </a:prstGeom>
          <a:noFill/>
          <a:ln w="9525">
            <a:solidFill>
              <a:schemeClr val="tx1"/>
            </a:solidFill>
            <a:miter lim="800000"/>
            <a:headEnd/>
            <a:tailEnd/>
          </a:ln>
          <a:effectLst/>
        </p:spPr>
        <p:txBody>
          <a:bodyPr wrap="none" anchor="ctr"/>
          <a:lstStyle/>
          <a:p>
            <a:endParaRPr lang="en-US"/>
          </a:p>
        </p:txBody>
      </p:sp>
      <p:sp>
        <p:nvSpPr>
          <p:cNvPr id="63510" name="Text Box 22"/>
          <p:cNvSpPr txBox="1">
            <a:spLocks noChangeAspect="1" noChangeArrowheads="1"/>
          </p:cNvSpPr>
          <p:nvPr/>
        </p:nvSpPr>
        <p:spPr bwMode="auto">
          <a:xfrm>
            <a:off x="6423025" y="3875088"/>
            <a:ext cx="450850" cy="396875"/>
          </a:xfrm>
          <a:prstGeom prst="rect">
            <a:avLst/>
          </a:prstGeom>
          <a:noFill/>
          <a:ln w="9525">
            <a:noFill/>
            <a:miter lim="800000"/>
            <a:headEnd/>
            <a:tailEnd/>
          </a:ln>
          <a:effectLst/>
        </p:spPr>
        <p:txBody>
          <a:bodyPr wrap="none">
            <a:spAutoFit/>
          </a:bodyPr>
          <a:lstStyle/>
          <a:p>
            <a:r>
              <a:rPr lang="en-US" sz="2000"/>
              <a:t>G</a:t>
            </a:r>
            <a:r>
              <a:rPr lang="en-US" sz="2000" baseline="-25000"/>
              <a:t>1</a:t>
            </a:r>
            <a:endParaRPr lang="en-US" sz="2000"/>
          </a:p>
        </p:txBody>
      </p:sp>
      <p:sp>
        <p:nvSpPr>
          <p:cNvPr id="63511" name="AutoShape 23"/>
          <p:cNvSpPr>
            <a:spLocks noChangeAspect="1" noChangeArrowheads="1"/>
          </p:cNvSpPr>
          <p:nvPr/>
        </p:nvSpPr>
        <p:spPr bwMode="auto">
          <a:xfrm rot="600000">
            <a:off x="6310313" y="4122738"/>
            <a:ext cx="146050" cy="14763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3512" name="Line 24"/>
          <p:cNvSpPr>
            <a:spLocks noChangeShapeType="1"/>
          </p:cNvSpPr>
          <p:nvPr/>
        </p:nvSpPr>
        <p:spPr bwMode="auto">
          <a:xfrm flipH="1">
            <a:off x="5715000" y="533400"/>
            <a:ext cx="685800" cy="3505200"/>
          </a:xfrm>
          <a:prstGeom prst="line">
            <a:avLst/>
          </a:prstGeom>
          <a:noFill/>
          <a:ln w="38100">
            <a:solidFill>
              <a:schemeClr val="tx1"/>
            </a:solidFill>
            <a:round/>
            <a:headEnd/>
            <a:tailEnd/>
          </a:ln>
          <a:effectLst/>
        </p:spPr>
        <p:txBody>
          <a:bodyPr wrap="none" anchor="ctr"/>
          <a:lstStyle/>
          <a:p>
            <a:endParaRPr lang="en-US"/>
          </a:p>
        </p:txBody>
      </p:sp>
      <p:sp>
        <p:nvSpPr>
          <p:cNvPr id="63513" name="Text Box 25"/>
          <p:cNvSpPr txBox="1">
            <a:spLocks noChangeArrowheads="1"/>
          </p:cNvSpPr>
          <p:nvPr/>
        </p:nvSpPr>
        <p:spPr bwMode="auto">
          <a:xfrm>
            <a:off x="517525" y="2346325"/>
            <a:ext cx="2351088" cy="396875"/>
          </a:xfrm>
          <a:prstGeom prst="rect">
            <a:avLst/>
          </a:prstGeom>
          <a:noFill/>
          <a:ln w="9525">
            <a:noFill/>
            <a:miter lim="800000"/>
            <a:headEnd/>
            <a:tailEnd/>
          </a:ln>
          <a:effectLst/>
        </p:spPr>
        <p:txBody>
          <a:bodyPr wrap="none">
            <a:spAutoFit/>
          </a:bodyPr>
          <a:lstStyle/>
          <a:p>
            <a:r>
              <a:rPr lang="en-US" sz="2000"/>
              <a:t>The short leg is G</a:t>
            </a:r>
            <a:r>
              <a:rPr lang="en-US" sz="2000" baseline="-25000"/>
              <a:t>0</a:t>
            </a:r>
            <a:r>
              <a:rPr lang="en-US" sz="2000"/>
              <a:t>G</a:t>
            </a:r>
            <a:r>
              <a:rPr lang="en-US" sz="2000" baseline="-25000"/>
              <a:t>1</a:t>
            </a:r>
            <a:endParaRPr lang="en-US" sz="2000"/>
          </a:p>
        </p:txBody>
      </p:sp>
      <p:sp>
        <p:nvSpPr>
          <p:cNvPr id="63514" name="Text Box 26"/>
          <p:cNvSpPr txBox="1">
            <a:spLocks noChangeArrowheads="1"/>
          </p:cNvSpPr>
          <p:nvPr/>
        </p:nvSpPr>
        <p:spPr bwMode="auto">
          <a:xfrm>
            <a:off x="517525" y="2909888"/>
            <a:ext cx="2355850" cy="396875"/>
          </a:xfrm>
          <a:prstGeom prst="rect">
            <a:avLst/>
          </a:prstGeom>
          <a:noFill/>
          <a:ln w="9525">
            <a:noFill/>
            <a:miter lim="800000"/>
            <a:headEnd/>
            <a:tailEnd/>
          </a:ln>
          <a:effectLst/>
        </p:spPr>
        <p:txBody>
          <a:bodyPr wrap="none">
            <a:spAutoFit/>
          </a:bodyPr>
          <a:lstStyle/>
          <a:p>
            <a:r>
              <a:rPr lang="en-US" sz="2000"/>
              <a:t>The long leg is G</a:t>
            </a:r>
            <a:r>
              <a:rPr lang="en-US" sz="2000" baseline="-25000"/>
              <a:t>0</a:t>
            </a:r>
            <a:r>
              <a:rPr lang="en-US" sz="2000"/>
              <a:t>M</a:t>
            </a:r>
            <a:r>
              <a:rPr lang="en-US" sz="2000" baseline="-25000"/>
              <a:t>T</a:t>
            </a:r>
            <a:endParaRPr lang="en-US" sz="2000"/>
          </a:p>
        </p:txBody>
      </p:sp>
      <p:sp>
        <p:nvSpPr>
          <p:cNvPr id="63515" name="Text Box 27"/>
          <p:cNvSpPr txBox="1">
            <a:spLocks noChangeArrowheads="1"/>
          </p:cNvSpPr>
          <p:nvPr/>
        </p:nvSpPr>
        <p:spPr bwMode="auto">
          <a:xfrm>
            <a:off x="533400" y="3489325"/>
            <a:ext cx="2895600" cy="396875"/>
          </a:xfrm>
          <a:prstGeom prst="rect">
            <a:avLst/>
          </a:prstGeom>
          <a:noFill/>
          <a:ln w="9525">
            <a:noFill/>
            <a:miter lim="800000"/>
            <a:headEnd/>
            <a:tailEnd/>
          </a:ln>
          <a:effectLst/>
        </p:spPr>
        <p:txBody>
          <a:bodyPr>
            <a:spAutoFit/>
          </a:bodyPr>
          <a:lstStyle/>
          <a:p>
            <a:r>
              <a:rPr lang="en-US" sz="2000"/>
              <a:t>The hypotenuse is G</a:t>
            </a:r>
            <a:r>
              <a:rPr lang="en-US" sz="2000" baseline="-25000"/>
              <a:t>1</a:t>
            </a:r>
            <a:r>
              <a:rPr lang="en-US" sz="2000"/>
              <a:t>M</a:t>
            </a:r>
            <a:r>
              <a:rPr lang="en-US" sz="2000" baseline="-25000"/>
              <a:t>T</a:t>
            </a:r>
            <a:endParaRPr lang="en-US" sz="2000"/>
          </a:p>
        </p:txBody>
      </p:sp>
      <p:sp>
        <p:nvSpPr>
          <p:cNvPr id="63516" name="Rectangle 28"/>
          <p:cNvSpPr>
            <a:spLocks noChangeArrowheads="1"/>
          </p:cNvSpPr>
          <p:nvPr/>
        </p:nvSpPr>
        <p:spPr bwMode="auto">
          <a:xfrm>
            <a:off x="533400" y="4854575"/>
            <a:ext cx="1743075" cy="774700"/>
          </a:xfrm>
          <a:prstGeom prst="rect">
            <a:avLst/>
          </a:prstGeom>
          <a:solidFill>
            <a:srgbClr val="FFFF00"/>
          </a:solidFill>
          <a:ln w="12700">
            <a:solidFill>
              <a:schemeClr val="tx1"/>
            </a:solidFill>
            <a:miter lim="800000"/>
            <a:headEnd/>
            <a:tailEnd/>
          </a:ln>
          <a:effectLst/>
        </p:spPr>
        <p:txBody>
          <a:bodyPr wrap="none">
            <a:spAutoFit/>
          </a:bodyPr>
          <a:lstStyle/>
          <a:p>
            <a:r>
              <a:rPr lang="en-US" sz="2000"/>
              <a:t>tan </a:t>
            </a:r>
            <a:r>
              <a:rPr lang="en-US" sz="2000">
                <a:latin typeface="Symbol" pitchFamily="18" charset="2"/>
              </a:rPr>
              <a:t>F</a:t>
            </a:r>
            <a:r>
              <a:rPr lang="en-US" sz="2000"/>
              <a:t> =  G</a:t>
            </a:r>
            <a:r>
              <a:rPr lang="en-US" sz="2000" baseline="-25000"/>
              <a:t>0</a:t>
            </a:r>
            <a:r>
              <a:rPr lang="en-US" sz="2000"/>
              <a:t>G</a:t>
            </a:r>
            <a:r>
              <a:rPr lang="en-US" sz="2000" baseline="-25000"/>
              <a:t>1</a:t>
            </a:r>
            <a:r>
              <a:rPr lang="en-US" sz="2000"/>
              <a:t> </a:t>
            </a:r>
          </a:p>
          <a:p>
            <a:pPr>
              <a:lnSpc>
                <a:spcPct val="120000"/>
              </a:lnSpc>
            </a:pPr>
            <a:r>
              <a:rPr lang="en-US" sz="2000"/>
              <a:t>               G</a:t>
            </a:r>
            <a:r>
              <a:rPr lang="en-US" sz="2000" baseline="-25000"/>
              <a:t>0</a:t>
            </a:r>
            <a:r>
              <a:rPr lang="en-US" sz="2000"/>
              <a:t>M</a:t>
            </a:r>
            <a:r>
              <a:rPr lang="en-US" sz="2000" baseline="-25000"/>
              <a:t>T</a:t>
            </a:r>
            <a:endParaRPr lang="en-US" sz="2000"/>
          </a:p>
        </p:txBody>
      </p:sp>
      <p:sp>
        <p:nvSpPr>
          <p:cNvPr id="63517" name="Line 29"/>
          <p:cNvSpPr>
            <a:spLocks noChangeShapeType="1"/>
          </p:cNvSpPr>
          <p:nvPr/>
        </p:nvSpPr>
        <p:spPr bwMode="auto">
          <a:xfrm>
            <a:off x="1600200" y="5257800"/>
            <a:ext cx="533400" cy="0"/>
          </a:xfrm>
          <a:prstGeom prst="line">
            <a:avLst/>
          </a:prstGeom>
          <a:noFill/>
          <a:ln w="12700">
            <a:solidFill>
              <a:schemeClr val="tx1"/>
            </a:solidFill>
            <a:round/>
            <a:headEnd/>
            <a:tailEnd/>
          </a:ln>
          <a:effectLst/>
        </p:spPr>
        <p:txBody>
          <a:bodyPr wrap="none" anchor="ctr"/>
          <a:lstStyle/>
          <a:p>
            <a:endParaRPr lang="en-US"/>
          </a:p>
        </p:txBody>
      </p:sp>
      <p:sp>
        <p:nvSpPr>
          <p:cNvPr id="63518" name="Text Box 30"/>
          <p:cNvSpPr txBox="1">
            <a:spLocks noChangeArrowheads="1"/>
          </p:cNvSpPr>
          <p:nvPr/>
        </p:nvSpPr>
        <p:spPr bwMode="auto">
          <a:xfrm>
            <a:off x="441325" y="4079875"/>
            <a:ext cx="955675" cy="457200"/>
          </a:xfrm>
          <a:prstGeom prst="rect">
            <a:avLst/>
          </a:prstGeom>
          <a:noFill/>
          <a:ln w="9525">
            <a:noFill/>
            <a:miter lim="800000"/>
            <a:headEnd/>
            <a:tailEnd/>
          </a:ln>
          <a:effectLst/>
        </p:spPr>
        <p:txBody>
          <a:bodyPr wrap="none">
            <a:spAutoFit/>
          </a:bodyPr>
          <a:lstStyle/>
          <a:p>
            <a:r>
              <a:rPr lang="en-US" sz="2400" b="1" i="1"/>
              <a:t>SO….</a:t>
            </a:r>
          </a:p>
        </p:txBody>
      </p:sp>
      <p:sp>
        <p:nvSpPr>
          <p:cNvPr id="63519" name="Text Box 31"/>
          <p:cNvSpPr txBox="1">
            <a:spLocks noChangeArrowheads="1"/>
          </p:cNvSpPr>
          <p:nvPr/>
        </p:nvSpPr>
        <p:spPr bwMode="auto">
          <a:xfrm>
            <a:off x="441325" y="117475"/>
            <a:ext cx="184150" cy="457200"/>
          </a:xfrm>
          <a:prstGeom prst="rect">
            <a:avLst/>
          </a:prstGeom>
          <a:noFill/>
          <a:ln w="9525">
            <a:noFill/>
            <a:miter lim="800000"/>
            <a:headEnd/>
            <a:tailEnd/>
          </a:ln>
          <a:effectLst/>
        </p:spPr>
        <p:txBody>
          <a:bodyPr wrap="none">
            <a:spAutoFit/>
          </a:bodyPr>
          <a:lstStyle/>
          <a:p>
            <a:endParaRPr lang="en-US" sz="2400"/>
          </a:p>
        </p:txBody>
      </p:sp>
      <p:sp>
        <p:nvSpPr>
          <p:cNvPr id="63520" name="Text Box 32"/>
          <p:cNvSpPr txBox="1">
            <a:spLocks noChangeArrowheads="1"/>
          </p:cNvSpPr>
          <p:nvPr/>
        </p:nvSpPr>
        <p:spPr bwMode="auto">
          <a:xfrm>
            <a:off x="593725" y="422275"/>
            <a:ext cx="4225925" cy="1187450"/>
          </a:xfrm>
          <a:prstGeom prst="rect">
            <a:avLst/>
          </a:prstGeom>
          <a:noFill/>
          <a:ln w="9525">
            <a:noFill/>
            <a:miter lim="800000"/>
            <a:headEnd/>
            <a:tailEnd/>
          </a:ln>
          <a:effectLst/>
        </p:spPr>
        <p:txBody>
          <a:bodyPr wrap="none">
            <a:spAutoFit/>
          </a:bodyPr>
          <a:lstStyle/>
          <a:p>
            <a:r>
              <a:rPr lang="en-US" sz="2400"/>
              <a:t>So far we’ve established that the </a:t>
            </a:r>
          </a:p>
          <a:p>
            <a:r>
              <a:rPr lang="en-US" sz="2400"/>
              <a:t>angle of list can be found using</a:t>
            </a:r>
          </a:p>
          <a:p>
            <a:r>
              <a:rPr lang="en-US" sz="2400"/>
              <a:t>the right triangle identified here:</a:t>
            </a:r>
          </a:p>
        </p:txBody>
      </p:sp>
      <p:sp>
        <p:nvSpPr>
          <p:cNvPr id="63521" name="Text Box 33"/>
          <p:cNvSpPr txBox="1">
            <a:spLocks noChangeArrowheads="1"/>
          </p:cNvSpPr>
          <p:nvPr/>
        </p:nvSpPr>
        <p:spPr bwMode="auto">
          <a:xfrm>
            <a:off x="960438" y="6324600"/>
            <a:ext cx="4830762" cy="457200"/>
          </a:xfrm>
          <a:prstGeom prst="rect">
            <a:avLst/>
          </a:prstGeom>
          <a:noFill/>
          <a:ln w="9525">
            <a:noFill/>
            <a:miter lim="800000"/>
            <a:headEnd/>
            <a:tailEnd/>
          </a:ln>
          <a:effectLst/>
        </p:spPr>
        <p:txBody>
          <a:bodyPr wrap="none">
            <a:spAutoFit/>
          </a:bodyPr>
          <a:lstStyle/>
          <a:p>
            <a:r>
              <a:rPr lang="en-US" sz="2400" b="1" i="1"/>
              <a:t>...And so we can find the angle of list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Line 2"/>
          <p:cNvSpPr>
            <a:spLocks noChangeAspect="1" noChangeShapeType="1"/>
          </p:cNvSpPr>
          <p:nvPr/>
        </p:nvSpPr>
        <p:spPr bwMode="auto">
          <a:xfrm>
            <a:off x="6354763" y="63500"/>
            <a:ext cx="3175" cy="6132513"/>
          </a:xfrm>
          <a:prstGeom prst="line">
            <a:avLst/>
          </a:prstGeom>
          <a:noFill/>
          <a:ln w="9525">
            <a:solidFill>
              <a:srgbClr val="FF3300"/>
            </a:solidFill>
            <a:prstDash val="sysDot"/>
            <a:round/>
            <a:headEnd/>
            <a:tailEnd/>
          </a:ln>
          <a:effectLst/>
        </p:spPr>
        <p:txBody>
          <a:bodyPr wrap="none" anchor="ctr"/>
          <a:lstStyle/>
          <a:p>
            <a:endParaRPr lang="en-US"/>
          </a:p>
        </p:txBody>
      </p:sp>
      <p:sp>
        <p:nvSpPr>
          <p:cNvPr id="64515" name="Text Box 3"/>
          <p:cNvSpPr txBox="1">
            <a:spLocks noChangeAspect="1" noChangeArrowheads="1"/>
          </p:cNvSpPr>
          <p:nvPr/>
        </p:nvSpPr>
        <p:spPr bwMode="auto">
          <a:xfrm rot="600000">
            <a:off x="5010150" y="5748338"/>
            <a:ext cx="863600" cy="396875"/>
          </a:xfrm>
          <a:prstGeom prst="rect">
            <a:avLst/>
          </a:prstGeom>
          <a:noFill/>
          <a:ln w="9525">
            <a:noFill/>
            <a:miter lim="800000"/>
            <a:headEnd/>
            <a:tailEnd/>
          </a:ln>
          <a:effectLst/>
        </p:spPr>
        <p:txBody>
          <a:bodyPr>
            <a:spAutoFit/>
          </a:bodyPr>
          <a:lstStyle/>
          <a:p>
            <a:r>
              <a:rPr lang="en-US" sz="2000" b="1"/>
              <a:t>C</a:t>
            </a:r>
          </a:p>
        </p:txBody>
      </p:sp>
      <p:sp>
        <p:nvSpPr>
          <p:cNvPr id="64516" name="Text Box 4"/>
          <p:cNvSpPr txBox="1">
            <a:spLocks noChangeAspect="1" noChangeArrowheads="1"/>
          </p:cNvSpPr>
          <p:nvPr/>
        </p:nvSpPr>
        <p:spPr bwMode="auto">
          <a:xfrm rot="600000">
            <a:off x="5097463" y="5875338"/>
            <a:ext cx="1116012" cy="396875"/>
          </a:xfrm>
          <a:prstGeom prst="rect">
            <a:avLst/>
          </a:prstGeom>
          <a:noFill/>
          <a:ln w="9525">
            <a:noFill/>
            <a:miter lim="800000"/>
            <a:headEnd/>
            <a:tailEnd/>
          </a:ln>
          <a:effectLst/>
        </p:spPr>
        <p:txBody>
          <a:bodyPr>
            <a:spAutoFit/>
          </a:bodyPr>
          <a:lstStyle/>
          <a:p>
            <a:r>
              <a:rPr lang="en-US" sz="2000" b="1"/>
              <a:t>L</a:t>
            </a:r>
          </a:p>
        </p:txBody>
      </p:sp>
      <p:sp>
        <p:nvSpPr>
          <p:cNvPr id="64517" name="Text Box 5"/>
          <p:cNvSpPr txBox="1">
            <a:spLocks noChangeAspect="1" noChangeArrowheads="1"/>
          </p:cNvSpPr>
          <p:nvPr/>
        </p:nvSpPr>
        <p:spPr bwMode="auto">
          <a:xfrm rot="600000">
            <a:off x="4968875" y="3629025"/>
            <a:ext cx="450850" cy="396875"/>
          </a:xfrm>
          <a:prstGeom prst="rect">
            <a:avLst/>
          </a:prstGeom>
          <a:noFill/>
          <a:ln w="9525">
            <a:noFill/>
            <a:miter lim="800000"/>
            <a:headEnd/>
            <a:tailEnd/>
          </a:ln>
          <a:effectLst/>
        </p:spPr>
        <p:txBody>
          <a:bodyPr wrap="none">
            <a:spAutoFit/>
          </a:bodyPr>
          <a:lstStyle/>
          <a:p>
            <a:r>
              <a:rPr lang="en-US" sz="2000"/>
              <a:t>G</a:t>
            </a:r>
            <a:r>
              <a:rPr lang="en-US" sz="2000" i="1" baseline="-25000"/>
              <a:t>o</a:t>
            </a:r>
            <a:endParaRPr lang="en-US" sz="2000"/>
          </a:p>
        </p:txBody>
      </p:sp>
      <p:sp>
        <p:nvSpPr>
          <p:cNvPr id="64518" name="Text Box 6"/>
          <p:cNvSpPr txBox="1">
            <a:spLocks noChangeAspect="1" noChangeArrowheads="1"/>
          </p:cNvSpPr>
          <p:nvPr/>
        </p:nvSpPr>
        <p:spPr bwMode="auto">
          <a:xfrm rot="600000">
            <a:off x="5584825" y="4738688"/>
            <a:ext cx="436563" cy="396875"/>
          </a:xfrm>
          <a:prstGeom prst="rect">
            <a:avLst/>
          </a:prstGeom>
          <a:noFill/>
          <a:ln w="9525">
            <a:noFill/>
            <a:miter lim="800000"/>
            <a:headEnd/>
            <a:tailEnd/>
          </a:ln>
          <a:effectLst/>
        </p:spPr>
        <p:txBody>
          <a:bodyPr wrap="none">
            <a:spAutoFit/>
          </a:bodyPr>
          <a:lstStyle/>
          <a:p>
            <a:r>
              <a:rPr lang="en-US" sz="2000"/>
              <a:t>B</a:t>
            </a:r>
            <a:r>
              <a:rPr lang="en-US" sz="2000" i="1" baseline="-25000"/>
              <a:t>o</a:t>
            </a:r>
            <a:endParaRPr lang="en-US" sz="2000"/>
          </a:p>
        </p:txBody>
      </p:sp>
      <p:sp>
        <p:nvSpPr>
          <p:cNvPr id="64519" name="AutoShape 7"/>
          <p:cNvSpPr>
            <a:spLocks noChangeAspect="1" noChangeArrowheads="1"/>
          </p:cNvSpPr>
          <p:nvPr/>
        </p:nvSpPr>
        <p:spPr bwMode="auto">
          <a:xfrm rot="600000">
            <a:off x="5394325" y="5006975"/>
            <a:ext cx="146050" cy="149225"/>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4520" name="Text Box 8"/>
          <p:cNvSpPr txBox="1">
            <a:spLocks noChangeAspect="1" noChangeArrowheads="1"/>
          </p:cNvSpPr>
          <p:nvPr/>
        </p:nvSpPr>
        <p:spPr bwMode="auto">
          <a:xfrm>
            <a:off x="6369050" y="0"/>
            <a:ext cx="511175" cy="396875"/>
          </a:xfrm>
          <a:prstGeom prst="rect">
            <a:avLst/>
          </a:prstGeom>
          <a:noFill/>
          <a:ln w="9525">
            <a:noFill/>
            <a:miter lim="800000"/>
            <a:headEnd/>
            <a:tailEnd/>
          </a:ln>
          <a:effectLst/>
        </p:spPr>
        <p:txBody>
          <a:bodyPr wrap="none">
            <a:spAutoFit/>
          </a:bodyPr>
          <a:lstStyle/>
          <a:p>
            <a:r>
              <a:rPr lang="en-US" sz="2000"/>
              <a:t>M</a:t>
            </a:r>
            <a:r>
              <a:rPr lang="en-US" sz="2000" baseline="-25000"/>
              <a:t>T</a:t>
            </a:r>
            <a:endParaRPr lang="en-US" sz="2000"/>
          </a:p>
        </p:txBody>
      </p:sp>
      <p:sp>
        <p:nvSpPr>
          <p:cNvPr id="64521" name="AutoShape 9"/>
          <p:cNvSpPr>
            <a:spLocks noChangeAspect="1" noChangeArrowheads="1"/>
          </p:cNvSpPr>
          <p:nvPr/>
        </p:nvSpPr>
        <p:spPr bwMode="auto">
          <a:xfrm>
            <a:off x="6330950" y="411163"/>
            <a:ext cx="146050" cy="14763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4522" name="Line 10"/>
          <p:cNvSpPr>
            <a:spLocks noChangeAspect="1" noChangeShapeType="1"/>
          </p:cNvSpPr>
          <p:nvPr/>
        </p:nvSpPr>
        <p:spPr bwMode="auto">
          <a:xfrm flipH="1">
            <a:off x="5337175" y="438150"/>
            <a:ext cx="1062038" cy="5418138"/>
          </a:xfrm>
          <a:prstGeom prst="line">
            <a:avLst/>
          </a:prstGeom>
          <a:noFill/>
          <a:ln w="9525">
            <a:solidFill>
              <a:schemeClr val="tx1"/>
            </a:solidFill>
            <a:prstDash val="dash"/>
            <a:round/>
            <a:headEnd/>
            <a:tailEnd/>
          </a:ln>
          <a:effectLst/>
        </p:spPr>
        <p:txBody>
          <a:bodyPr wrap="none" anchor="ctr"/>
          <a:lstStyle/>
          <a:p>
            <a:endParaRPr lang="en-US"/>
          </a:p>
        </p:txBody>
      </p:sp>
      <p:sp>
        <p:nvSpPr>
          <p:cNvPr id="64523" name="Line 11"/>
          <p:cNvSpPr>
            <a:spLocks noChangeAspect="1" noChangeShapeType="1"/>
          </p:cNvSpPr>
          <p:nvPr/>
        </p:nvSpPr>
        <p:spPr bwMode="auto">
          <a:xfrm>
            <a:off x="4933950" y="1611313"/>
            <a:ext cx="1173163" cy="149225"/>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24" name="Line 12"/>
          <p:cNvSpPr>
            <a:spLocks noChangeAspect="1" noChangeShapeType="1"/>
          </p:cNvSpPr>
          <p:nvPr/>
        </p:nvSpPr>
        <p:spPr bwMode="auto">
          <a:xfrm flipH="1">
            <a:off x="6399213" y="1465263"/>
            <a:ext cx="1173162" cy="295275"/>
          </a:xfrm>
          <a:prstGeom prst="line">
            <a:avLst/>
          </a:prstGeom>
          <a:noFill/>
          <a:ln w="9525">
            <a:solidFill>
              <a:schemeClr val="tx1"/>
            </a:solidFill>
            <a:round/>
            <a:headEnd/>
            <a:tailEnd type="triangle" w="med" len="med"/>
          </a:ln>
          <a:effectLst/>
        </p:spPr>
        <p:txBody>
          <a:bodyPr wrap="none" anchor="ctr"/>
          <a:lstStyle/>
          <a:p>
            <a:endParaRPr lang="en-US"/>
          </a:p>
        </p:txBody>
      </p:sp>
      <p:sp>
        <p:nvSpPr>
          <p:cNvPr id="64525" name="Text Box 13"/>
          <p:cNvSpPr txBox="1">
            <a:spLocks noChangeAspect="1" noChangeArrowheads="1"/>
          </p:cNvSpPr>
          <p:nvPr/>
        </p:nvSpPr>
        <p:spPr bwMode="auto">
          <a:xfrm>
            <a:off x="7542213" y="654050"/>
            <a:ext cx="417512" cy="457200"/>
          </a:xfrm>
          <a:prstGeom prst="rect">
            <a:avLst/>
          </a:prstGeom>
          <a:noFill/>
          <a:ln w="9525">
            <a:noFill/>
            <a:miter lim="800000"/>
            <a:headEnd/>
            <a:tailEnd/>
          </a:ln>
          <a:effectLst/>
        </p:spPr>
        <p:txBody>
          <a:bodyPr wrap="none">
            <a:spAutoFit/>
          </a:bodyPr>
          <a:lstStyle/>
          <a:p>
            <a:r>
              <a:rPr lang="en-US" sz="2400">
                <a:latin typeface="Symbol" pitchFamily="18" charset="2"/>
              </a:rPr>
              <a:t>F</a:t>
            </a:r>
            <a:endParaRPr lang="en-US" sz="2400"/>
          </a:p>
        </p:txBody>
      </p:sp>
      <p:sp>
        <p:nvSpPr>
          <p:cNvPr id="64526" name="Line 14"/>
          <p:cNvSpPr>
            <a:spLocks noChangeAspect="1" noChangeShapeType="1"/>
          </p:cNvSpPr>
          <p:nvPr/>
        </p:nvSpPr>
        <p:spPr bwMode="auto">
          <a:xfrm>
            <a:off x="6400800" y="533400"/>
            <a:ext cx="0" cy="3624263"/>
          </a:xfrm>
          <a:prstGeom prst="line">
            <a:avLst/>
          </a:prstGeom>
          <a:noFill/>
          <a:ln w="38100">
            <a:solidFill>
              <a:srgbClr val="FF3300"/>
            </a:solidFill>
            <a:round/>
            <a:headEnd/>
            <a:tailEnd type="triangle" w="med" len="med"/>
          </a:ln>
          <a:effectLst/>
        </p:spPr>
        <p:txBody>
          <a:bodyPr wrap="none" anchor="ctr"/>
          <a:lstStyle/>
          <a:p>
            <a:endParaRPr lang="en-US"/>
          </a:p>
        </p:txBody>
      </p:sp>
      <p:sp>
        <p:nvSpPr>
          <p:cNvPr id="64527" name="Text Box 15"/>
          <p:cNvSpPr txBox="1">
            <a:spLocks noChangeAspect="1" noChangeArrowheads="1"/>
          </p:cNvSpPr>
          <p:nvPr/>
        </p:nvSpPr>
        <p:spPr bwMode="auto">
          <a:xfrm>
            <a:off x="6059488" y="6196013"/>
            <a:ext cx="488950" cy="457200"/>
          </a:xfrm>
          <a:prstGeom prst="rect">
            <a:avLst/>
          </a:prstGeom>
          <a:noFill/>
          <a:ln w="9525">
            <a:noFill/>
            <a:miter lim="800000"/>
            <a:headEnd/>
            <a:tailEnd/>
          </a:ln>
          <a:effectLst/>
        </p:spPr>
        <p:txBody>
          <a:bodyPr wrap="none">
            <a:spAutoFit/>
          </a:bodyPr>
          <a:lstStyle/>
          <a:p>
            <a:r>
              <a:rPr lang="en-US" sz="2400"/>
              <a:t>F</a:t>
            </a:r>
            <a:r>
              <a:rPr lang="en-US" sz="2400" baseline="-25000"/>
              <a:t>B</a:t>
            </a:r>
            <a:endParaRPr lang="en-US" sz="2400"/>
          </a:p>
        </p:txBody>
      </p:sp>
      <p:sp>
        <p:nvSpPr>
          <p:cNvPr id="64528" name="Text Box 16"/>
          <p:cNvSpPr txBox="1">
            <a:spLocks noChangeAspect="1" noChangeArrowheads="1"/>
          </p:cNvSpPr>
          <p:nvPr/>
        </p:nvSpPr>
        <p:spPr bwMode="auto">
          <a:xfrm>
            <a:off x="6440488" y="4954588"/>
            <a:ext cx="436562" cy="396875"/>
          </a:xfrm>
          <a:prstGeom prst="rect">
            <a:avLst/>
          </a:prstGeom>
          <a:noFill/>
          <a:ln w="9525">
            <a:noFill/>
            <a:miter lim="800000"/>
            <a:headEnd/>
            <a:tailEnd/>
          </a:ln>
          <a:effectLst/>
        </p:spPr>
        <p:txBody>
          <a:bodyPr wrap="none">
            <a:spAutoFit/>
          </a:bodyPr>
          <a:lstStyle/>
          <a:p>
            <a:r>
              <a:rPr lang="en-US" sz="2000"/>
              <a:t>B</a:t>
            </a:r>
            <a:r>
              <a:rPr lang="en-US" sz="2000" baseline="-25000"/>
              <a:t>1</a:t>
            </a:r>
            <a:endParaRPr lang="en-US" sz="2000"/>
          </a:p>
        </p:txBody>
      </p:sp>
      <p:sp>
        <p:nvSpPr>
          <p:cNvPr id="64529" name="AutoShape 17"/>
          <p:cNvSpPr>
            <a:spLocks noChangeAspect="1" noChangeArrowheads="1"/>
          </p:cNvSpPr>
          <p:nvPr/>
        </p:nvSpPr>
        <p:spPr bwMode="auto">
          <a:xfrm>
            <a:off x="6286500" y="5191125"/>
            <a:ext cx="146050" cy="14605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4530" name="AutoShape 18"/>
          <p:cNvSpPr>
            <a:spLocks noChangeAspect="1" noChangeArrowheads="1"/>
          </p:cNvSpPr>
          <p:nvPr/>
        </p:nvSpPr>
        <p:spPr bwMode="auto">
          <a:xfrm>
            <a:off x="6310313" y="5289550"/>
            <a:ext cx="112712" cy="1019175"/>
          </a:xfrm>
          <a:prstGeom prst="upArrow">
            <a:avLst>
              <a:gd name="adj1" fmla="val 50000"/>
              <a:gd name="adj2" fmla="val 226057"/>
            </a:avLst>
          </a:prstGeom>
          <a:solidFill>
            <a:schemeClr val="accent2"/>
          </a:solidFill>
          <a:ln w="9525">
            <a:solidFill>
              <a:schemeClr val="tx1"/>
            </a:solidFill>
            <a:miter lim="800000"/>
            <a:headEnd/>
            <a:tailEnd/>
          </a:ln>
          <a:effectLst/>
        </p:spPr>
        <p:txBody>
          <a:bodyPr wrap="none" anchor="ctr"/>
          <a:lstStyle/>
          <a:p>
            <a:endParaRPr lang="en-US"/>
          </a:p>
        </p:txBody>
      </p:sp>
      <p:sp>
        <p:nvSpPr>
          <p:cNvPr id="64531" name="AutoShape 19"/>
          <p:cNvSpPr>
            <a:spLocks noChangeAspect="1" noChangeArrowheads="1"/>
          </p:cNvSpPr>
          <p:nvPr/>
        </p:nvSpPr>
        <p:spPr bwMode="auto">
          <a:xfrm rot="600000">
            <a:off x="5570538" y="3997325"/>
            <a:ext cx="147637" cy="146050"/>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4532" name="Line 20"/>
          <p:cNvSpPr>
            <a:spLocks noChangeAspect="1" noChangeShapeType="1"/>
          </p:cNvSpPr>
          <p:nvPr/>
        </p:nvSpPr>
        <p:spPr bwMode="auto">
          <a:xfrm>
            <a:off x="5743575" y="4044950"/>
            <a:ext cx="679450" cy="112713"/>
          </a:xfrm>
          <a:prstGeom prst="line">
            <a:avLst/>
          </a:prstGeom>
          <a:noFill/>
          <a:ln w="38100">
            <a:solidFill>
              <a:schemeClr val="tx1"/>
            </a:solidFill>
            <a:round/>
            <a:headEnd/>
            <a:tailEnd/>
          </a:ln>
          <a:effectLst/>
        </p:spPr>
        <p:txBody>
          <a:bodyPr wrap="none" anchor="ctr"/>
          <a:lstStyle/>
          <a:p>
            <a:endParaRPr lang="en-US"/>
          </a:p>
        </p:txBody>
      </p:sp>
      <p:sp>
        <p:nvSpPr>
          <p:cNvPr id="64533" name="Rectangle 21"/>
          <p:cNvSpPr>
            <a:spLocks noChangeAspect="1" noChangeArrowheads="1"/>
          </p:cNvSpPr>
          <p:nvPr/>
        </p:nvSpPr>
        <p:spPr bwMode="auto">
          <a:xfrm rot="600000">
            <a:off x="5743575" y="3817938"/>
            <a:ext cx="227013" cy="227012"/>
          </a:xfrm>
          <a:prstGeom prst="rect">
            <a:avLst/>
          </a:prstGeom>
          <a:noFill/>
          <a:ln w="9525">
            <a:solidFill>
              <a:schemeClr val="tx1"/>
            </a:solidFill>
            <a:miter lim="800000"/>
            <a:headEnd/>
            <a:tailEnd/>
          </a:ln>
          <a:effectLst/>
        </p:spPr>
        <p:txBody>
          <a:bodyPr wrap="none" anchor="ctr"/>
          <a:lstStyle/>
          <a:p>
            <a:endParaRPr lang="en-US"/>
          </a:p>
        </p:txBody>
      </p:sp>
      <p:sp>
        <p:nvSpPr>
          <p:cNvPr id="64534" name="Text Box 22"/>
          <p:cNvSpPr txBox="1">
            <a:spLocks noChangeAspect="1" noChangeArrowheads="1"/>
          </p:cNvSpPr>
          <p:nvPr/>
        </p:nvSpPr>
        <p:spPr bwMode="auto">
          <a:xfrm>
            <a:off x="6423025" y="3875088"/>
            <a:ext cx="450850" cy="396875"/>
          </a:xfrm>
          <a:prstGeom prst="rect">
            <a:avLst/>
          </a:prstGeom>
          <a:noFill/>
          <a:ln w="9525">
            <a:noFill/>
            <a:miter lim="800000"/>
            <a:headEnd/>
            <a:tailEnd/>
          </a:ln>
          <a:effectLst/>
        </p:spPr>
        <p:txBody>
          <a:bodyPr wrap="none">
            <a:spAutoFit/>
          </a:bodyPr>
          <a:lstStyle/>
          <a:p>
            <a:r>
              <a:rPr lang="en-US" sz="2000"/>
              <a:t>G</a:t>
            </a:r>
            <a:r>
              <a:rPr lang="en-US" sz="2000" baseline="-25000"/>
              <a:t>1</a:t>
            </a:r>
            <a:endParaRPr lang="en-US" sz="2000"/>
          </a:p>
        </p:txBody>
      </p:sp>
      <p:sp>
        <p:nvSpPr>
          <p:cNvPr id="64535" name="AutoShape 23"/>
          <p:cNvSpPr>
            <a:spLocks noChangeAspect="1" noChangeArrowheads="1"/>
          </p:cNvSpPr>
          <p:nvPr/>
        </p:nvSpPr>
        <p:spPr bwMode="auto">
          <a:xfrm rot="600000">
            <a:off x="6310313" y="4122738"/>
            <a:ext cx="146050" cy="147637"/>
          </a:xfrm>
          <a:prstGeom prst="flowChartConnector">
            <a:avLst/>
          </a:prstGeom>
          <a:solidFill>
            <a:schemeClr val="accent1"/>
          </a:solidFill>
          <a:ln w="9525">
            <a:solidFill>
              <a:schemeClr val="tx1"/>
            </a:solidFill>
            <a:round/>
            <a:headEnd/>
            <a:tailEnd/>
          </a:ln>
          <a:effectLst/>
        </p:spPr>
        <p:txBody>
          <a:bodyPr wrap="none" anchor="ctr"/>
          <a:lstStyle/>
          <a:p>
            <a:endParaRPr lang="en-US"/>
          </a:p>
        </p:txBody>
      </p:sp>
      <p:sp>
        <p:nvSpPr>
          <p:cNvPr id="64536" name="Line 24"/>
          <p:cNvSpPr>
            <a:spLocks noChangeShapeType="1"/>
          </p:cNvSpPr>
          <p:nvPr/>
        </p:nvSpPr>
        <p:spPr bwMode="auto">
          <a:xfrm flipH="1">
            <a:off x="5715000" y="533400"/>
            <a:ext cx="685800" cy="3505200"/>
          </a:xfrm>
          <a:prstGeom prst="line">
            <a:avLst/>
          </a:prstGeom>
          <a:noFill/>
          <a:ln w="38100">
            <a:solidFill>
              <a:schemeClr val="tx1"/>
            </a:solidFill>
            <a:round/>
            <a:headEnd/>
            <a:tailEnd/>
          </a:ln>
          <a:effectLst/>
        </p:spPr>
        <p:txBody>
          <a:bodyPr wrap="none" anchor="ctr"/>
          <a:lstStyle/>
          <a:p>
            <a:endParaRPr lang="en-US"/>
          </a:p>
        </p:txBody>
      </p:sp>
      <p:sp>
        <p:nvSpPr>
          <p:cNvPr id="64537" name="Text Box 25"/>
          <p:cNvSpPr txBox="1">
            <a:spLocks noChangeArrowheads="1"/>
          </p:cNvSpPr>
          <p:nvPr/>
        </p:nvSpPr>
        <p:spPr bwMode="auto">
          <a:xfrm>
            <a:off x="441325" y="117475"/>
            <a:ext cx="184150" cy="457200"/>
          </a:xfrm>
          <a:prstGeom prst="rect">
            <a:avLst/>
          </a:prstGeom>
          <a:noFill/>
          <a:ln w="9525">
            <a:noFill/>
            <a:miter lim="800000"/>
            <a:headEnd/>
            <a:tailEnd/>
          </a:ln>
          <a:effectLst/>
        </p:spPr>
        <p:txBody>
          <a:bodyPr wrap="none">
            <a:spAutoFit/>
          </a:bodyPr>
          <a:lstStyle/>
          <a:p>
            <a:endParaRPr lang="en-US" sz="2400"/>
          </a:p>
        </p:txBody>
      </p:sp>
      <p:sp>
        <p:nvSpPr>
          <p:cNvPr id="64538" name="Text Box 26"/>
          <p:cNvSpPr txBox="1">
            <a:spLocks noChangeArrowheads="1"/>
          </p:cNvSpPr>
          <p:nvPr/>
        </p:nvSpPr>
        <p:spPr bwMode="auto">
          <a:xfrm>
            <a:off x="533400" y="1981200"/>
            <a:ext cx="4227513" cy="1187450"/>
          </a:xfrm>
          <a:prstGeom prst="rect">
            <a:avLst/>
          </a:prstGeom>
          <a:noFill/>
          <a:ln w="9525">
            <a:noFill/>
            <a:miter lim="800000"/>
            <a:headEnd/>
            <a:tailEnd/>
          </a:ln>
          <a:effectLst/>
        </p:spPr>
        <p:txBody>
          <a:bodyPr>
            <a:spAutoFit/>
          </a:bodyPr>
          <a:lstStyle/>
          <a:p>
            <a:r>
              <a:rPr lang="en-US" sz="2400"/>
              <a:t>Up to now, however, G</a:t>
            </a:r>
            <a:r>
              <a:rPr lang="en-US" sz="2400" baseline="-25000"/>
              <a:t>0</a:t>
            </a:r>
            <a:r>
              <a:rPr lang="en-US" sz="2400"/>
              <a:t>M</a:t>
            </a:r>
            <a:r>
              <a:rPr lang="en-US" sz="2400" baseline="-25000"/>
              <a:t>T</a:t>
            </a:r>
            <a:r>
              <a:rPr lang="en-US" sz="2400"/>
              <a:t> has</a:t>
            </a:r>
          </a:p>
          <a:p>
            <a:r>
              <a:rPr lang="en-US" sz="2400"/>
              <a:t>been given based upon a KG that</a:t>
            </a:r>
          </a:p>
          <a:p>
            <a:r>
              <a:rPr lang="en-US" sz="2400"/>
              <a:t>has been provided.</a:t>
            </a:r>
          </a:p>
        </p:txBody>
      </p:sp>
      <p:sp>
        <p:nvSpPr>
          <p:cNvPr id="64539" name="Text Box 27"/>
          <p:cNvSpPr txBox="1">
            <a:spLocks noChangeArrowheads="1"/>
          </p:cNvSpPr>
          <p:nvPr/>
        </p:nvSpPr>
        <p:spPr bwMode="auto">
          <a:xfrm>
            <a:off x="593725" y="4384675"/>
            <a:ext cx="3924300" cy="822325"/>
          </a:xfrm>
          <a:prstGeom prst="rect">
            <a:avLst/>
          </a:prstGeom>
          <a:noFill/>
          <a:ln w="9525">
            <a:noFill/>
            <a:miter lim="800000"/>
            <a:headEnd/>
            <a:tailEnd/>
          </a:ln>
          <a:effectLst/>
        </p:spPr>
        <p:txBody>
          <a:bodyPr wrap="none">
            <a:spAutoFit/>
          </a:bodyPr>
          <a:lstStyle/>
          <a:p>
            <a:r>
              <a:rPr lang="en-US" sz="2400"/>
              <a:t>We’ll now see how KG can be</a:t>
            </a:r>
          </a:p>
          <a:p>
            <a:r>
              <a:rPr lang="en-US" sz="2400"/>
              <a:t> found by determining G</a:t>
            </a:r>
            <a:r>
              <a:rPr lang="en-US" sz="2400" baseline="-25000"/>
              <a:t>0</a:t>
            </a:r>
            <a:r>
              <a:rPr lang="en-US" sz="2400"/>
              <a:t>M</a:t>
            </a:r>
            <a:r>
              <a:rPr lang="en-US" sz="2400" baseline="-25000"/>
              <a:t>T</a:t>
            </a:r>
            <a:endParaRPr lang="en-US" sz="2400"/>
          </a:p>
        </p:txBody>
      </p:sp>
      <p:sp>
        <p:nvSpPr>
          <p:cNvPr id="64540" name="Text Box 28"/>
          <p:cNvSpPr txBox="1">
            <a:spLocks noChangeArrowheads="1"/>
          </p:cNvSpPr>
          <p:nvPr/>
        </p:nvSpPr>
        <p:spPr bwMode="auto">
          <a:xfrm>
            <a:off x="304800" y="6248400"/>
            <a:ext cx="5329238" cy="457200"/>
          </a:xfrm>
          <a:prstGeom prst="rect">
            <a:avLst/>
          </a:prstGeom>
          <a:noFill/>
          <a:ln w="9525">
            <a:noFill/>
            <a:miter lim="800000"/>
            <a:headEnd/>
            <a:tailEnd/>
          </a:ln>
          <a:effectLst/>
        </p:spPr>
        <p:txBody>
          <a:bodyPr wrap="none">
            <a:spAutoFit/>
          </a:bodyPr>
          <a:lstStyle/>
          <a:p>
            <a:r>
              <a:rPr lang="en-US" sz="2400" b="1" i="1">
                <a:solidFill>
                  <a:schemeClr val="accent2"/>
                </a:solidFill>
              </a:rPr>
              <a:t>This is done by the Inclining Experiment</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685800" y="685800"/>
            <a:ext cx="7516813" cy="822325"/>
          </a:xfrm>
          <a:prstGeom prst="rect">
            <a:avLst/>
          </a:prstGeom>
          <a:noFill/>
          <a:ln w="9525">
            <a:noFill/>
            <a:miter lim="800000"/>
            <a:headEnd/>
            <a:tailEnd/>
          </a:ln>
          <a:effectLst/>
        </p:spPr>
        <p:txBody>
          <a:bodyPr wrap="none">
            <a:spAutoFit/>
          </a:bodyPr>
          <a:lstStyle/>
          <a:p>
            <a:r>
              <a:rPr lang="en-US" sz="2400"/>
              <a:t>By using a known weight and placing it at a known distance</a:t>
            </a:r>
          </a:p>
          <a:p>
            <a:r>
              <a:rPr lang="en-US" sz="2400"/>
              <a:t>an angle of list can be measured</a:t>
            </a:r>
          </a:p>
        </p:txBody>
      </p:sp>
      <p:sp>
        <p:nvSpPr>
          <p:cNvPr id="65539" name="Text Box 3"/>
          <p:cNvSpPr txBox="1">
            <a:spLocks noChangeArrowheads="1"/>
          </p:cNvSpPr>
          <p:nvPr/>
        </p:nvSpPr>
        <p:spPr bwMode="auto">
          <a:xfrm>
            <a:off x="1143000" y="2286000"/>
            <a:ext cx="7308850" cy="1187450"/>
          </a:xfrm>
          <a:prstGeom prst="rect">
            <a:avLst/>
          </a:prstGeom>
          <a:noFill/>
          <a:ln w="9525">
            <a:noFill/>
            <a:miter lim="800000"/>
            <a:headEnd/>
            <a:tailEnd/>
          </a:ln>
          <a:effectLst/>
        </p:spPr>
        <p:txBody>
          <a:bodyPr wrap="none">
            <a:spAutoFit/>
          </a:bodyPr>
          <a:lstStyle/>
          <a:p>
            <a:r>
              <a:rPr lang="en-US" sz="2400"/>
              <a:t>By repeating this process - port and starboard- we can </a:t>
            </a:r>
          </a:p>
          <a:p>
            <a:r>
              <a:rPr lang="en-US" sz="2400"/>
              <a:t>graph the relationship between the moment created by the </a:t>
            </a:r>
          </a:p>
          <a:p>
            <a:r>
              <a:rPr lang="en-US" sz="2400"/>
              <a:t>weight and the angle of inclination </a:t>
            </a:r>
          </a:p>
        </p:txBody>
      </p:sp>
      <p:sp>
        <p:nvSpPr>
          <p:cNvPr id="65540" name="Text Box 4"/>
          <p:cNvSpPr txBox="1">
            <a:spLocks noChangeArrowheads="1"/>
          </p:cNvSpPr>
          <p:nvPr/>
        </p:nvSpPr>
        <p:spPr bwMode="auto">
          <a:xfrm>
            <a:off x="1660525" y="4267200"/>
            <a:ext cx="7483475" cy="1187450"/>
          </a:xfrm>
          <a:prstGeom prst="rect">
            <a:avLst/>
          </a:prstGeom>
          <a:noFill/>
          <a:ln w="9525">
            <a:noFill/>
            <a:miter lim="800000"/>
            <a:headEnd/>
            <a:tailEnd/>
          </a:ln>
          <a:effectLst/>
        </p:spPr>
        <p:txBody>
          <a:bodyPr wrap="none">
            <a:spAutoFit/>
          </a:bodyPr>
          <a:lstStyle/>
          <a:p>
            <a:r>
              <a:rPr lang="en-US" sz="2400"/>
              <a:t>This will allow an </a:t>
            </a:r>
            <a:r>
              <a:rPr lang="en-US" sz="2400" i="1"/>
              <a:t>average</a:t>
            </a:r>
            <a:r>
              <a:rPr lang="en-US" sz="2400"/>
              <a:t> inclined KG to be determined,</a:t>
            </a:r>
          </a:p>
          <a:p>
            <a:r>
              <a:rPr lang="en-US" sz="2400"/>
              <a:t>and from that a KG for the ship in an condition of no list or </a:t>
            </a:r>
          </a:p>
          <a:p>
            <a:r>
              <a:rPr lang="en-US" sz="2400"/>
              <a:t>trim can be established </a:t>
            </a:r>
          </a:p>
        </p:txBody>
      </p:sp>
      <p:sp>
        <p:nvSpPr>
          <p:cNvPr id="65545" name="AutoShape 9"/>
          <p:cNvSpPr>
            <a:spLocks noChangeArrowheads="1"/>
          </p:cNvSpPr>
          <p:nvPr/>
        </p:nvSpPr>
        <p:spPr bwMode="auto">
          <a:xfrm>
            <a:off x="152400" y="914400"/>
            <a:ext cx="457200" cy="304800"/>
          </a:xfrm>
          <a:prstGeom prst="rightArrow">
            <a:avLst>
              <a:gd name="adj1" fmla="val 50000"/>
              <a:gd name="adj2" fmla="val 37500"/>
            </a:avLst>
          </a:prstGeom>
          <a:solidFill>
            <a:schemeClr val="accent1"/>
          </a:solidFill>
          <a:ln w="9525">
            <a:solidFill>
              <a:schemeClr val="tx1"/>
            </a:solidFill>
            <a:miter lim="800000"/>
            <a:headEnd/>
            <a:tailEnd/>
          </a:ln>
          <a:effectLst/>
        </p:spPr>
        <p:txBody>
          <a:bodyPr wrap="none" anchor="ctr"/>
          <a:lstStyle/>
          <a:p>
            <a:endParaRPr lang="en-US"/>
          </a:p>
        </p:txBody>
      </p:sp>
      <p:sp>
        <p:nvSpPr>
          <p:cNvPr id="65546" name="AutoShape 10"/>
          <p:cNvSpPr>
            <a:spLocks noChangeArrowheads="1"/>
          </p:cNvSpPr>
          <p:nvPr/>
        </p:nvSpPr>
        <p:spPr bwMode="auto">
          <a:xfrm>
            <a:off x="685800" y="2667000"/>
            <a:ext cx="457200" cy="304800"/>
          </a:xfrm>
          <a:prstGeom prst="rightArrow">
            <a:avLst>
              <a:gd name="adj1" fmla="val 50000"/>
              <a:gd name="adj2" fmla="val 37500"/>
            </a:avLst>
          </a:prstGeom>
          <a:solidFill>
            <a:schemeClr val="accent1"/>
          </a:solidFill>
          <a:ln w="9525">
            <a:solidFill>
              <a:schemeClr val="tx1"/>
            </a:solidFill>
            <a:miter lim="800000"/>
            <a:headEnd/>
            <a:tailEnd/>
          </a:ln>
          <a:effectLst/>
        </p:spPr>
        <p:txBody>
          <a:bodyPr wrap="none" anchor="ctr"/>
          <a:lstStyle/>
          <a:p>
            <a:endParaRPr lang="en-US"/>
          </a:p>
        </p:txBody>
      </p:sp>
      <p:sp>
        <p:nvSpPr>
          <p:cNvPr id="65547" name="AutoShape 11"/>
          <p:cNvSpPr>
            <a:spLocks noChangeArrowheads="1"/>
          </p:cNvSpPr>
          <p:nvPr/>
        </p:nvSpPr>
        <p:spPr bwMode="auto">
          <a:xfrm>
            <a:off x="1143000" y="4648200"/>
            <a:ext cx="457200" cy="304800"/>
          </a:xfrm>
          <a:prstGeom prst="rightArrow">
            <a:avLst>
              <a:gd name="adj1" fmla="val 50000"/>
              <a:gd name="adj2" fmla="val 37500"/>
            </a:avLst>
          </a:prstGeom>
          <a:solidFill>
            <a:schemeClr val="accent1"/>
          </a:solid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3124200" y="1195388"/>
            <a:ext cx="2916238" cy="641350"/>
          </a:xfrm>
          <a:prstGeom prst="rect">
            <a:avLst/>
          </a:prstGeom>
          <a:noFill/>
          <a:ln w="9525">
            <a:noFill/>
            <a:miter lim="800000"/>
            <a:headEnd/>
            <a:tailEnd/>
          </a:ln>
          <a:effectLst/>
        </p:spPr>
        <p:txBody>
          <a:bodyPr wrap="none">
            <a:spAutoFit/>
          </a:bodyPr>
          <a:lstStyle/>
          <a:p>
            <a:r>
              <a:rPr lang="en-US" sz="3600">
                <a:latin typeface="Symbol" pitchFamily="18" charset="2"/>
              </a:rPr>
              <a:t>D</a:t>
            </a:r>
            <a:r>
              <a:rPr lang="en-US" sz="2800"/>
              <a:t>s G</a:t>
            </a:r>
            <a:r>
              <a:rPr lang="en-US" sz="2800" baseline="-25000"/>
              <a:t>0</a:t>
            </a:r>
            <a:r>
              <a:rPr lang="en-US" sz="2800"/>
              <a:t>G</a:t>
            </a:r>
            <a:r>
              <a:rPr lang="en-US" sz="2800" baseline="-25000"/>
              <a:t>1 </a:t>
            </a:r>
            <a:r>
              <a:rPr lang="en-US" sz="2800"/>
              <a:t> =  w g</a:t>
            </a:r>
            <a:r>
              <a:rPr lang="en-US" sz="2800" baseline="-25000"/>
              <a:t>0</a:t>
            </a:r>
            <a:r>
              <a:rPr lang="en-US" sz="2800"/>
              <a:t>g</a:t>
            </a:r>
            <a:r>
              <a:rPr lang="en-US" sz="2800" baseline="-25000"/>
              <a:t>1</a:t>
            </a:r>
            <a:endParaRPr lang="en-US" sz="2800"/>
          </a:p>
        </p:txBody>
      </p:sp>
      <p:sp>
        <p:nvSpPr>
          <p:cNvPr id="66563" name="Text Box 3"/>
          <p:cNvSpPr txBox="1">
            <a:spLocks noChangeArrowheads="1"/>
          </p:cNvSpPr>
          <p:nvPr/>
        </p:nvSpPr>
        <p:spPr bwMode="auto">
          <a:xfrm>
            <a:off x="746125" y="269875"/>
            <a:ext cx="7762875" cy="822325"/>
          </a:xfrm>
          <a:prstGeom prst="rect">
            <a:avLst/>
          </a:prstGeom>
          <a:noFill/>
          <a:ln w="9525">
            <a:noFill/>
            <a:miter lim="800000"/>
            <a:headEnd/>
            <a:tailEnd/>
          </a:ln>
          <a:effectLst/>
        </p:spPr>
        <p:txBody>
          <a:bodyPr wrap="none">
            <a:spAutoFit/>
          </a:bodyPr>
          <a:lstStyle/>
          <a:p>
            <a:r>
              <a:rPr lang="en-US" sz="2400"/>
              <a:t>In earlier discussions an equation was derived for a shift in of </a:t>
            </a:r>
          </a:p>
          <a:p>
            <a:r>
              <a:rPr lang="en-US" sz="2400"/>
              <a:t>a single weight:</a:t>
            </a:r>
          </a:p>
        </p:txBody>
      </p:sp>
      <p:sp>
        <p:nvSpPr>
          <p:cNvPr id="66564" name="Text Box 4"/>
          <p:cNvSpPr txBox="1">
            <a:spLocks noChangeArrowheads="1"/>
          </p:cNvSpPr>
          <p:nvPr/>
        </p:nvSpPr>
        <p:spPr bwMode="auto">
          <a:xfrm>
            <a:off x="898525" y="2124075"/>
            <a:ext cx="7318375" cy="1098550"/>
          </a:xfrm>
          <a:prstGeom prst="rect">
            <a:avLst/>
          </a:prstGeom>
          <a:noFill/>
          <a:ln w="9525">
            <a:noFill/>
            <a:miter lim="800000"/>
            <a:headEnd/>
            <a:tailEnd/>
          </a:ln>
          <a:effectLst/>
        </p:spPr>
        <p:txBody>
          <a:bodyPr>
            <a:spAutoFit/>
          </a:bodyPr>
          <a:lstStyle/>
          <a:p>
            <a:pPr>
              <a:lnSpc>
                <a:spcPct val="110000"/>
              </a:lnSpc>
            </a:pPr>
            <a:r>
              <a:rPr lang="en-US" sz="2400"/>
              <a:t>…where </a:t>
            </a:r>
            <a:r>
              <a:rPr lang="en-US" sz="2800"/>
              <a:t>g</a:t>
            </a:r>
            <a:r>
              <a:rPr lang="en-US" sz="2800" baseline="-25000"/>
              <a:t>0</a:t>
            </a:r>
            <a:r>
              <a:rPr lang="en-US" sz="2800"/>
              <a:t>g</a:t>
            </a:r>
            <a:r>
              <a:rPr lang="en-US" sz="2800" baseline="-25000"/>
              <a:t>1</a:t>
            </a:r>
            <a:r>
              <a:rPr lang="en-US" sz="2400"/>
              <a:t> was the distance that the weight was shifted.  Let’s call that distance </a:t>
            </a:r>
            <a:r>
              <a:rPr lang="en-US" sz="3200" b="1" i="1">
                <a:solidFill>
                  <a:schemeClr val="accent2"/>
                </a:solidFill>
              </a:rPr>
              <a:t>“t”</a:t>
            </a:r>
            <a:r>
              <a:rPr lang="en-US" sz="3200"/>
              <a:t>.  </a:t>
            </a:r>
            <a:r>
              <a:rPr lang="en-US" sz="2800" i="1"/>
              <a:t>Sooo,...</a:t>
            </a:r>
            <a:endParaRPr lang="en-US" sz="2400" i="1"/>
          </a:p>
        </p:txBody>
      </p:sp>
      <p:sp>
        <p:nvSpPr>
          <p:cNvPr id="66565" name="Text Box 5"/>
          <p:cNvSpPr txBox="1">
            <a:spLocks noChangeArrowheads="1"/>
          </p:cNvSpPr>
          <p:nvPr/>
        </p:nvSpPr>
        <p:spPr bwMode="auto">
          <a:xfrm>
            <a:off x="3429000" y="3511550"/>
            <a:ext cx="2366963" cy="679450"/>
          </a:xfrm>
          <a:prstGeom prst="rect">
            <a:avLst/>
          </a:prstGeom>
          <a:solidFill>
            <a:srgbClr val="FFFF00"/>
          </a:solidFill>
          <a:ln w="38100" cmpd="dbl">
            <a:solidFill>
              <a:schemeClr val="tx1"/>
            </a:solidFill>
            <a:miter lim="800000"/>
            <a:headEnd/>
            <a:tailEnd/>
          </a:ln>
          <a:effectLst/>
        </p:spPr>
        <p:txBody>
          <a:bodyPr wrap="none">
            <a:spAutoFit/>
          </a:bodyPr>
          <a:lstStyle/>
          <a:p>
            <a:r>
              <a:rPr lang="en-US" sz="3600">
                <a:latin typeface="Symbol" pitchFamily="18" charset="2"/>
              </a:rPr>
              <a:t>D</a:t>
            </a:r>
            <a:r>
              <a:rPr lang="en-US" sz="2800"/>
              <a:t>s G</a:t>
            </a:r>
            <a:r>
              <a:rPr lang="en-US" sz="2800" baseline="-25000"/>
              <a:t>0</a:t>
            </a:r>
            <a:r>
              <a:rPr lang="en-US" sz="2800"/>
              <a:t>G</a:t>
            </a:r>
            <a:r>
              <a:rPr lang="en-US" sz="2800" baseline="-25000"/>
              <a:t>1 </a:t>
            </a:r>
            <a:r>
              <a:rPr lang="en-US" sz="2800"/>
              <a:t> =  wt</a:t>
            </a:r>
          </a:p>
        </p:txBody>
      </p:sp>
      <p:sp>
        <p:nvSpPr>
          <p:cNvPr id="66566" name="Text Box 6"/>
          <p:cNvSpPr txBox="1">
            <a:spLocks noChangeArrowheads="1"/>
          </p:cNvSpPr>
          <p:nvPr/>
        </p:nvSpPr>
        <p:spPr bwMode="auto">
          <a:xfrm>
            <a:off x="1127125" y="4613275"/>
            <a:ext cx="6008688" cy="457200"/>
          </a:xfrm>
          <a:prstGeom prst="rect">
            <a:avLst/>
          </a:prstGeom>
          <a:noFill/>
          <a:ln w="9525">
            <a:noFill/>
            <a:miter lim="800000"/>
            <a:headEnd/>
            <a:tailEnd/>
          </a:ln>
          <a:effectLst/>
        </p:spPr>
        <p:txBody>
          <a:bodyPr wrap="none">
            <a:spAutoFit/>
          </a:bodyPr>
          <a:lstStyle/>
          <a:p>
            <a:r>
              <a:rPr lang="en-US" sz="2400"/>
              <a:t>And re-look at the equation for the angle of list:</a:t>
            </a:r>
          </a:p>
        </p:txBody>
      </p:sp>
      <p:grpSp>
        <p:nvGrpSpPr>
          <p:cNvPr id="66567" name="Group 7"/>
          <p:cNvGrpSpPr>
            <a:grpSpLocks/>
          </p:cNvGrpSpPr>
          <p:nvPr/>
        </p:nvGrpSpPr>
        <p:grpSpPr bwMode="auto">
          <a:xfrm>
            <a:off x="3581400" y="5424488"/>
            <a:ext cx="1998663" cy="908050"/>
            <a:chOff x="2256" y="3417"/>
            <a:chExt cx="1259" cy="572"/>
          </a:xfrm>
        </p:grpSpPr>
        <p:sp>
          <p:nvSpPr>
            <p:cNvPr id="66568" name="Rectangle 8"/>
            <p:cNvSpPr>
              <a:spLocks noChangeArrowheads="1"/>
            </p:cNvSpPr>
            <p:nvPr/>
          </p:nvSpPr>
          <p:spPr bwMode="auto">
            <a:xfrm>
              <a:off x="2256" y="3417"/>
              <a:ext cx="1259" cy="572"/>
            </a:xfrm>
            <a:prstGeom prst="rect">
              <a:avLst/>
            </a:prstGeom>
            <a:solidFill>
              <a:srgbClr val="FFFF00"/>
            </a:solidFill>
            <a:ln w="12700">
              <a:solidFill>
                <a:schemeClr val="tx1"/>
              </a:solidFill>
              <a:miter lim="800000"/>
              <a:headEnd/>
              <a:tailEnd/>
            </a:ln>
            <a:effectLst/>
          </p:spPr>
          <p:txBody>
            <a:bodyPr wrap="none">
              <a:spAutoFit/>
            </a:bodyPr>
            <a:lstStyle/>
            <a:p>
              <a:r>
                <a:rPr lang="en-US" sz="2400"/>
                <a:t>tan </a:t>
              </a:r>
              <a:r>
                <a:rPr lang="en-US" sz="2400">
                  <a:latin typeface="Symbol" pitchFamily="18" charset="2"/>
                </a:rPr>
                <a:t>F</a:t>
              </a:r>
              <a:r>
                <a:rPr lang="en-US" sz="2400"/>
                <a:t> =  G</a:t>
              </a:r>
              <a:r>
                <a:rPr lang="en-US" sz="2400" baseline="-25000"/>
                <a:t>0</a:t>
              </a:r>
              <a:r>
                <a:rPr lang="en-US" sz="2400"/>
                <a:t>G</a:t>
              </a:r>
              <a:r>
                <a:rPr lang="en-US" sz="2400" baseline="-25000"/>
                <a:t>1</a:t>
              </a:r>
              <a:r>
                <a:rPr lang="en-US" sz="2400"/>
                <a:t> </a:t>
              </a:r>
            </a:p>
            <a:p>
              <a:pPr>
                <a:lnSpc>
                  <a:spcPct val="120000"/>
                </a:lnSpc>
              </a:pPr>
              <a:r>
                <a:rPr lang="en-US" sz="2400"/>
                <a:t>              G</a:t>
              </a:r>
              <a:r>
                <a:rPr lang="en-US" sz="2400" baseline="-25000"/>
                <a:t>0</a:t>
              </a:r>
              <a:r>
                <a:rPr lang="en-US" sz="2400"/>
                <a:t>M</a:t>
              </a:r>
              <a:r>
                <a:rPr lang="en-US" sz="2400" baseline="-25000"/>
                <a:t>T</a:t>
              </a:r>
              <a:endParaRPr lang="en-US" sz="2400"/>
            </a:p>
          </p:txBody>
        </p:sp>
        <p:sp>
          <p:nvSpPr>
            <p:cNvPr id="66569" name="Line 9"/>
            <p:cNvSpPr>
              <a:spLocks noChangeShapeType="1"/>
            </p:cNvSpPr>
            <p:nvPr/>
          </p:nvSpPr>
          <p:spPr bwMode="auto">
            <a:xfrm>
              <a:off x="2976" y="3744"/>
              <a:ext cx="432" cy="0"/>
            </a:xfrm>
            <a:prstGeom prst="line">
              <a:avLst/>
            </a:prstGeom>
            <a:noFill/>
            <a:ln w="28575">
              <a:solidFill>
                <a:schemeClr val="tx1"/>
              </a:solidFill>
              <a:round/>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669925" y="447675"/>
            <a:ext cx="7404100" cy="884238"/>
          </a:xfrm>
          <a:prstGeom prst="rect">
            <a:avLst/>
          </a:prstGeom>
          <a:noFill/>
          <a:ln w="9525">
            <a:noFill/>
            <a:miter lim="800000"/>
            <a:headEnd/>
            <a:tailEnd/>
          </a:ln>
          <a:effectLst/>
        </p:spPr>
        <p:txBody>
          <a:bodyPr wrap="none">
            <a:spAutoFit/>
          </a:bodyPr>
          <a:lstStyle/>
          <a:p>
            <a:r>
              <a:rPr lang="en-US" sz="2400"/>
              <a:t>Note that the common term in both equations is </a:t>
            </a:r>
            <a:r>
              <a:rPr lang="en-US" sz="2800"/>
              <a:t>G</a:t>
            </a:r>
            <a:r>
              <a:rPr lang="en-US" sz="2800" baseline="-25000"/>
              <a:t>0</a:t>
            </a:r>
            <a:r>
              <a:rPr lang="en-US" sz="2800"/>
              <a:t>G</a:t>
            </a:r>
            <a:r>
              <a:rPr lang="en-US" sz="2800" baseline="-25000"/>
              <a:t>1</a:t>
            </a:r>
            <a:r>
              <a:rPr lang="en-US" sz="2800"/>
              <a:t>.  </a:t>
            </a:r>
            <a:r>
              <a:rPr lang="en-US" sz="2400"/>
              <a:t>So</a:t>
            </a:r>
          </a:p>
          <a:p>
            <a:r>
              <a:rPr lang="en-US" sz="2400"/>
              <a:t>let’s isolate it in each equation: </a:t>
            </a:r>
          </a:p>
        </p:txBody>
      </p:sp>
      <p:grpSp>
        <p:nvGrpSpPr>
          <p:cNvPr id="67587" name="Group 3"/>
          <p:cNvGrpSpPr>
            <a:grpSpLocks/>
          </p:cNvGrpSpPr>
          <p:nvPr/>
        </p:nvGrpSpPr>
        <p:grpSpPr bwMode="auto">
          <a:xfrm>
            <a:off x="1447800" y="2057400"/>
            <a:ext cx="6305550" cy="908050"/>
            <a:chOff x="912" y="1296"/>
            <a:chExt cx="3972" cy="572"/>
          </a:xfrm>
        </p:grpSpPr>
        <p:sp>
          <p:nvSpPr>
            <p:cNvPr id="67588" name="Rectangle 4"/>
            <p:cNvSpPr>
              <a:spLocks noChangeArrowheads="1"/>
            </p:cNvSpPr>
            <p:nvPr/>
          </p:nvSpPr>
          <p:spPr bwMode="auto">
            <a:xfrm>
              <a:off x="912" y="1296"/>
              <a:ext cx="1259" cy="572"/>
            </a:xfrm>
            <a:prstGeom prst="rect">
              <a:avLst/>
            </a:prstGeom>
            <a:solidFill>
              <a:srgbClr val="FFFF00"/>
            </a:solidFill>
            <a:ln w="12700">
              <a:solidFill>
                <a:schemeClr val="tx1"/>
              </a:solidFill>
              <a:miter lim="800000"/>
              <a:headEnd/>
              <a:tailEnd/>
            </a:ln>
            <a:effectLst/>
          </p:spPr>
          <p:txBody>
            <a:bodyPr wrap="none">
              <a:spAutoFit/>
            </a:bodyPr>
            <a:lstStyle/>
            <a:p>
              <a:r>
                <a:rPr lang="en-US" sz="2400"/>
                <a:t>tan </a:t>
              </a:r>
              <a:r>
                <a:rPr lang="en-US" sz="2400">
                  <a:latin typeface="Symbol" pitchFamily="18" charset="2"/>
                </a:rPr>
                <a:t>F</a:t>
              </a:r>
              <a:r>
                <a:rPr lang="en-US" sz="2400"/>
                <a:t> =  G</a:t>
              </a:r>
              <a:r>
                <a:rPr lang="en-US" sz="2400" baseline="-25000"/>
                <a:t>0</a:t>
              </a:r>
              <a:r>
                <a:rPr lang="en-US" sz="2400"/>
                <a:t>G</a:t>
              </a:r>
              <a:r>
                <a:rPr lang="en-US" sz="2400" baseline="-25000"/>
                <a:t>1</a:t>
              </a:r>
              <a:r>
                <a:rPr lang="en-US" sz="2400"/>
                <a:t> </a:t>
              </a:r>
            </a:p>
            <a:p>
              <a:pPr>
                <a:lnSpc>
                  <a:spcPct val="120000"/>
                </a:lnSpc>
              </a:pPr>
              <a:r>
                <a:rPr lang="en-US" sz="2400"/>
                <a:t>              G</a:t>
              </a:r>
              <a:r>
                <a:rPr lang="en-US" sz="2400" baseline="-25000"/>
                <a:t>0</a:t>
              </a:r>
              <a:r>
                <a:rPr lang="en-US" sz="2400"/>
                <a:t>M</a:t>
              </a:r>
              <a:r>
                <a:rPr lang="en-US" sz="2400" baseline="-25000"/>
                <a:t>T</a:t>
              </a:r>
              <a:endParaRPr lang="en-US" sz="2400"/>
            </a:p>
          </p:txBody>
        </p:sp>
        <p:sp>
          <p:nvSpPr>
            <p:cNvPr id="67589" name="Line 5"/>
            <p:cNvSpPr>
              <a:spLocks noChangeShapeType="1"/>
            </p:cNvSpPr>
            <p:nvPr/>
          </p:nvSpPr>
          <p:spPr bwMode="auto">
            <a:xfrm>
              <a:off x="1632" y="1623"/>
              <a:ext cx="432" cy="0"/>
            </a:xfrm>
            <a:prstGeom prst="line">
              <a:avLst/>
            </a:prstGeom>
            <a:noFill/>
            <a:ln w="28575">
              <a:solidFill>
                <a:schemeClr val="tx1"/>
              </a:solidFill>
              <a:round/>
              <a:headEnd/>
              <a:tailEnd/>
            </a:ln>
            <a:effectLst/>
          </p:spPr>
          <p:txBody>
            <a:bodyPr wrap="none" anchor="ctr"/>
            <a:lstStyle/>
            <a:p>
              <a:endParaRPr lang="en-US"/>
            </a:p>
          </p:txBody>
        </p:sp>
        <p:sp>
          <p:nvSpPr>
            <p:cNvPr id="67590" name="Text Box 6"/>
            <p:cNvSpPr txBox="1">
              <a:spLocks noChangeArrowheads="1"/>
            </p:cNvSpPr>
            <p:nvPr/>
          </p:nvSpPr>
          <p:spPr bwMode="auto">
            <a:xfrm>
              <a:off x="3405" y="1300"/>
              <a:ext cx="1479" cy="416"/>
            </a:xfrm>
            <a:prstGeom prst="rect">
              <a:avLst/>
            </a:prstGeom>
            <a:solidFill>
              <a:srgbClr val="FFFF00"/>
            </a:solidFill>
            <a:ln w="19050">
              <a:solidFill>
                <a:schemeClr val="tx1"/>
              </a:solidFill>
              <a:miter lim="800000"/>
              <a:headEnd/>
              <a:tailEnd/>
            </a:ln>
            <a:effectLst/>
          </p:spPr>
          <p:txBody>
            <a:bodyPr wrap="none">
              <a:spAutoFit/>
            </a:bodyPr>
            <a:lstStyle/>
            <a:p>
              <a:r>
                <a:rPr lang="en-US" sz="3600">
                  <a:latin typeface="Symbol" pitchFamily="18" charset="2"/>
                </a:rPr>
                <a:t>D</a:t>
              </a:r>
              <a:r>
                <a:rPr lang="en-US" sz="2800"/>
                <a:t>s G</a:t>
              </a:r>
              <a:r>
                <a:rPr lang="en-US" sz="2800" baseline="-25000"/>
                <a:t>0</a:t>
              </a:r>
              <a:r>
                <a:rPr lang="en-US" sz="2800"/>
                <a:t>G</a:t>
              </a:r>
              <a:r>
                <a:rPr lang="en-US" sz="2800" baseline="-25000"/>
                <a:t>1 </a:t>
              </a:r>
              <a:r>
                <a:rPr lang="en-US" sz="2800"/>
                <a:t> =  wt</a:t>
              </a:r>
            </a:p>
          </p:txBody>
        </p:sp>
      </p:grpSp>
      <p:grpSp>
        <p:nvGrpSpPr>
          <p:cNvPr id="67591" name="Group 7"/>
          <p:cNvGrpSpPr>
            <a:grpSpLocks/>
          </p:cNvGrpSpPr>
          <p:nvPr/>
        </p:nvGrpSpPr>
        <p:grpSpPr bwMode="auto">
          <a:xfrm>
            <a:off x="990600" y="4038600"/>
            <a:ext cx="6400800" cy="1031875"/>
            <a:chOff x="624" y="2544"/>
            <a:chExt cx="4032" cy="650"/>
          </a:xfrm>
        </p:grpSpPr>
        <p:sp>
          <p:nvSpPr>
            <p:cNvPr id="67592" name="Rectangle 8"/>
            <p:cNvSpPr>
              <a:spLocks noChangeArrowheads="1"/>
            </p:cNvSpPr>
            <p:nvPr/>
          </p:nvSpPr>
          <p:spPr bwMode="auto">
            <a:xfrm>
              <a:off x="624" y="2574"/>
              <a:ext cx="1776" cy="296"/>
            </a:xfrm>
            <a:prstGeom prst="rect">
              <a:avLst/>
            </a:prstGeom>
            <a:solidFill>
              <a:srgbClr val="FFFF00"/>
            </a:solidFill>
            <a:ln w="12700">
              <a:solidFill>
                <a:schemeClr val="tx1"/>
              </a:solidFill>
              <a:miter lim="800000"/>
              <a:headEnd/>
              <a:tailEnd/>
            </a:ln>
            <a:effectLst/>
          </p:spPr>
          <p:txBody>
            <a:bodyPr>
              <a:spAutoFit/>
            </a:bodyPr>
            <a:lstStyle/>
            <a:p>
              <a:r>
                <a:rPr lang="en-US" sz="2400"/>
                <a:t>G</a:t>
              </a:r>
              <a:r>
                <a:rPr lang="en-US" sz="2400" baseline="-25000"/>
                <a:t>0</a:t>
              </a:r>
              <a:r>
                <a:rPr lang="en-US" sz="2400"/>
                <a:t>M</a:t>
              </a:r>
              <a:r>
                <a:rPr lang="en-US" sz="2400" baseline="-25000"/>
                <a:t>T</a:t>
              </a:r>
              <a:r>
                <a:rPr lang="en-US" sz="2400"/>
                <a:t> tan </a:t>
              </a:r>
              <a:r>
                <a:rPr lang="en-US" sz="2400">
                  <a:latin typeface="Symbol" pitchFamily="18" charset="2"/>
                </a:rPr>
                <a:t>F</a:t>
              </a:r>
              <a:r>
                <a:rPr lang="en-US" sz="2400"/>
                <a:t> =  G</a:t>
              </a:r>
              <a:r>
                <a:rPr lang="en-US" sz="2400" baseline="-25000"/>
                <a:t>0</a:t>
              </a:r>
              <a:r>
                <a:rPr lang="en-US" sz="2400"/>
                <a:t>G</a:t>
              </a:r>
              <a:r>
                <a:rPr lang="en-US" sz="2400" baseline="-25000"/>
                <a:t>1</a:t>
              </a:r>
              <a:r>
                <a:rPr lang="en-US" sz="2400"/>
                <a:t> </a:t>
              </a:r>
              <a:endParaRPr lang="en-US" sz="2400" baseline="-25000"/>
            </a:p>
          </p:txBody>
        </p:sp>
        <p:sp>
          <p:nvSpPr>
            <p:cNvPr id="67593" name="Text Box 9"/>
            <p:cNvSpPr txBox="1">
              <a:spLocks noChangeArrowheads="1"/>
            </p:cNvSpPr>
            <p:nvPr/>
          </p:nvSpPr>
          <p:spPr bwMode="auto">
            <a:xfrm>
              <a:off x="3481" y="2544"/>
              <a:ext cx="1175" cy="650"/>
            </a:xfrm>
            <a:prstGeom prst="rect">
              <a:avLst/>
            </a:prstGeom>
            <a:solidFill>
              <a:srgbClr val="FFFF00"/>
            </a:solidFill>
            <a:ln w="19050">
              <a:solidFill>
                <a:schemeClr val="tx1"/>
              </a:solidFill>
              <a:miter lim="800000"/>
              <a:headEnd/>
              <a:tailEnd/>
            </a:ln>
            <a:effectLst/>
          </p:spPr>
          <p:txBody>
            <a:bodyPr wrap="none">
              <a:spAutoFit/>
            </a:bodyPr>
            <a:lstStyle/>
            <a:p>
              <a:r>
                <a:rPr lang="en-US" sz="2800"/>
                <a:t>G</a:t>
              </a:r>
              <a:r>
                <a:rPr lang="en-US" sz="2800" baseline="-25000"/>
                <a:t>0</a:t>
              </a:r>
              <a:r>
                <a:rPr lang="en-US" sz="2800"/>
                <a:t>G</a:t>
              </a:r>
              <a:r>
                <a:rPr lang="en-US" sz="2800" baseline="-25000"/>
                <a:t>1 </a:t>
              </a:r>
              <a:r>
                <a:rPr lang="en-US" sz="2800"/>
                <a:t> =  wt</a:t>
              </a:r>
            </a:p>
            <a:p>
              <a:pPr>
                <a:lnSpc>
                  <a:spcPct val="90000"/>
                </a:lnSpc>
              </a:pPr>
              <a:r>
                <a:rPr lang="en-US" sz="2800"/>
                <a:t>              </a:t>
              </a:r>
              <a:r>
                <a:rPr lang="en-US" sz="3600">
                  <a:latin typeface="Symbol" pitchFamily="18" charset="2"/>
                </a:rPr>
                <a:t>D</a:t>
              </a:r>
              <a:r>
                <a:rPr lang="en-US" sz="2800"/>
                <a:t>s</a:t>
              </a:r>
            </a:p>
          </p:txBody>
        </p:sp>
        <p:sp>
          <p:nvSpPr>
            <p:cNvPr id="67594" name="Line 10"/>
            <p:cNvSpPr>
              <a:spLocks noChangeShapeType="1"/>
            </p:cNvSpPr>
            <p:nvPr/>
          </p:nvSpPr>
          <p:spPr bwMode="auto">
            <a:xfrm>
              <a:off x="4272" y="2832"/>
              <a:ext cx="336" cy="0"/>
            </a:xfrm>
            <a:prstGeom prst="line">
              <a:avLst/>
            </a:prstGeom>
            <a:noFill/>
            <a:ln w="28575">
              <a:solidFill>
                <a:schemeClr val="tx1"/>
              </a:solidFill>
              <a:round/>
              <a:headEnd/>
              <a:tailEnd/>
            </a:ln>
            <a:effectLst/>
          </p:spPr>
          <p:txBody>
            <a:bodyPr wrap="none" anchor="ctr"/>
            <a:lstStyle/>
            <a:p>
              <a:endParaRPr lang="en-US"/>
            </a:p>
          </p:txBody>
        </p:sp>
      </p:grpSp>
      <p:grpSp>
        <p:nvGrpSpPr>
          <p:cNvPr id="67595" name="Group 11"/>
          <p:cNvGrpSpPr>
            <a:grpSpLocks/>
          </p:cNvGrpSpPr>
          <p:nvPr/>
        </p:nvGrpSpPr>
        <p:grpSpPr bwMode="auto">
          <a:xfrm>
            <a:off x="2181225" y="2986088"/>
            <a:ext cx="4524375" cy="1038225"/>
            <a:chOff x="1374" y="1881"/>
            <a:chExt cx="2850" cy="654"/>
          </a:xfrm>
        </p:grpSpPr>
        <p:sp>
          <p:nvSpPr>
            <p:cNvPr id="67596" name="AutoShape 12"/>
            <p:cNvSpPr>
              <a:spLocks noChangeArrowheads="1"/>
            </p:cNvSpPr>
            <p:nvPr/>
          </p:nvSpPr>
          <p:spPr bwMode="auto">
            <a:xfrm>
              <a:off x="1374" y="1920"/>
              <a:ext cx="306" cy="615"/>
            </a:xfrm>
            <a:prstGeom prst="downArrow">
              <a:avLst>
                <a:gd name="adj1" fmla="val 50000"/>
                <a:gd name="adj2" fmla="val 50245"/>
              </a:avLst>
            </a:prstGeom>
            <a:solidFill>
              <a:srgbClr val="FFFF00"/>
            </a:solidFill>
            <a:ln w="38100" cmpd="dbl">
              <a:solidFill>
                <a:schemeClr val="tx1"/>
              </a:solidFill>
              <a:miter lim="800000"/>
              <a:headEnd/>
              <a:tailEnd/>
            </a:ln>
            <a:effectLst/>
          </p:spPr>
          <p:txBody>
            <a:bodyPr wrap="none" anchor="ctr"/>
            <a:lstStyle/>
            <a:p>
              <a:endParaRPr lang="en-US"/>
            </a:p>
          </p:txBody>
        </p:sp>
        <p:sp>
          <p:nvSpPr>
            <p:cNvPr id="67597" name="AutoShape 13"/>
            <p:cNvSpPr>
              <a:spLocks noChangeArrowheads="1"/>
            </p:cNvSpPr>
            <p:nvPr/>
          </p:nvSpPr>
          <p:spPr bwMode="auto">
            <a:xfrm>
              <a:off x="3918" y="1881"/>
              <a:ext cx="306" cy="615"/>
            </a:xfrm>
            <a:prstGeom prst="downArrow">
              <a:avLst>
                <a:gd name="adj1" fmla="val 50000"/>
                <a:gd name="adj2" fmla="val 50245"/>
              </a:avLst>
            </a:prstGeom>
            <a:solidFill>
              <a:srgbClr val="FFFF00"/>
            </a:solidFill>
            <a:ln w="38100" cmpd="dbl">
              <a:solidFill>
                <a:schemeClr val="tx1"/>
              </a:solidFill>
              <a:miter lim="800000"/>
              <a:headEnd/>
              <a:tailEnd/>
            </a:ln>
            <a:effectLst/>
          </p:spPr>
          <p:txBody>
            <a:bodyPr wrap="none" anchor="ctr"/>
            <a:lstStyle/>
            <a:p>
              <a:endParaRPr lang="en-US"/>
            </a:p>
          </p:txBody>
        </p:sp>
      </p:grpSp>
      <p:grpSp>
        <p:nvGrpSpPr>
          <p:cNvPr id="67598" name="Group 14"/>
          <p:cNvGrpSpPr>
            <a:grpSpLocks/>
          </p:cNvGrpSpPr>
          <p:nvPr/>
        </p:nvGrpSpPr>
        <p:grpSpPr bwMode="auto">
          <a:xfrm>
            <a:off x="3048000" y="5692775"/>
            <a:ext cx="2590800" cy="1012825"/>
            <a:chOff x="1920" y="3586"/>
            <a:chExt cx="1632" cy="638"/>
          </a:xfrm>
        </p:grpSpPr>
        <p:sp>
          <p:nvSpPr>
            <p:cNvPr id="67599" name="Rectangle 15"/>
            <p:cNvSpPr>
              <a:spLocks noChangeArrowheads="1"/>
            </p:cNvSpPr>
            <p:nvPr/>
          </p:nvSpPr>
          <p:spPr bwMode="auto">
            <a:xfrm>
              <a:off x="1920" y="3600"/>
              <a:ext cx="1632" cy="624"/>
            </a:xfrm>
            <a:prstGeom prst="rect">
              <a:avLst/>
            </a:prstGeom>
            <a:solidFill>
              <a:srgbClr val="FFFF00"/>
            </a:solidFill>
            <a:ln w="38100" cmpd="dbl">
              <a:solidFill>
                <a:schemeClr val="tx1"/>
              </a:solidFill>
              <a:miter lim="800000"/>
              <a:headEnd/>
              <a:tailEnd/>
            </a:ln>
            <a:effectLst>
              <a:outerShdw dist="107763" dir="2700000" algn="ctr" rotWithShape="0">
                <a:schemeClr val="bg2"/>
              </a:outerShdw>
            </a:effectLst>
          </p:spPr>
          <p:txBody>
            <a:bodyPr wrap="none" anchor="ctr"/>
            <a:lstStyle/>
            <a:p>
              <a:endParaRPr lang="en-US"/>
            </a:p>
          </p:txBody>
        </p:sp>
        <p:grpSp>
          <p:nvGrpSpPr>
            <p:cNvPr id="67600" name="Group 16"/>
            <p:cNvGrpSpPr>
              <a:grpSpLocks/>
            </p:cNvGrpSpPr>
            <p:nvPr/>
          </p:nvGrpSpPr>
          <p:grpSpPr bwMode="auto">
            <a:xfrm>
              <a:off x="1936" y="3586"/>
              <a:ext cx="1568" cy="638"/>
              <a:chOff x="1936" y="3586"/>
              <a:chExt cx="1568" cy="638"/>
            </a:xfrm>
          </p:grpSpPr>
          <p:sp>
            <p:nvSpPr>
              <p:cNvPr id="67601" name="Rectangle 17"/>
              <p:cNvSpPr>
                <a:spLocks noChangeArrowheads="1"/>
              </p:cNvSpPr>
              <p:nvPr/>
            </p:nvSpPr>
            <p:spPr bwMode="auto">
              <a:xfrm>
                <a:off x="1936" y="3600"/>
                <a:ext cx="1201" cy="288"/>
              </a:xfrm>
              <a:prstGeom prst="rect">
                <a:avLst/>
              </a:prstGeom>
              <a:noFill/>
              <a:ln w="9525">
                <a:noFill/>
                <a:miter lim="800000"/>
                <a:headEnd/>
                <a:tailEnd/>
              </a:ln>
              <a:effectLst/>
            </p:spPr>
            <p:txBody>
              <a:bodyPr wrap="none">
                <a:spAutoFit/>
              </a:bodyPr>
              <a:lstStyle/>
              <a:p>
                <a:r>
                  <a:rPr lang="en-US" sz="2400"/>
                  <a:t>G</a:t>
                </a:r>
                <a:r>
                  <a:rPr lang="en-US" sz="2400" baseline="-25000"/>
                  <a:t>0</a:t>
                </a:r>
                <a:r>
                  <a:rPr lang="en-US" sz="2400"/>
                  <a:t>M</a:t>
                </a:r>
                <a:r>
                  <a:rPr lang="en-US" sz="2400" baseline="-25000"/>
                  <a:t>T</a:t>
                </a:r>
                <a:r>
                  <a:rPr lang="en-US" sz="2400"/>
                  <a:t> tan </a:t>
                </a:r>
                <a:r>
                  <a:rPr lang="en-US" sz="2400">
                    <a:latin typeface="Symbol" pitchFamily="18" charset="2"/>
                  </a:rPr>
                  <a:t>F</a:t>
                </a:r>
                <a:r>
                  <a:rPr lang="en-US" sz="2400"/>
                  <a:t> =</a:t>
                </a:r>
              </a:p>
            </p:txBody>
          </p:sp>
          <p:sp>
            <p:nvSpPr>
              <p:cNvPr id="67602" name="Rectangle 18"/>
              <p:cNvSpPr>
                <a:spLocks noChangeArrowheads="1"/>
              </p:cNvSpPr>
              <p:nvPr/>
            </p:nvSpPr>
            <p:spPr bwMode="auto">
              <a:xfrm>
                <a:off x="3125" y="3586"/>
                <a:ext cx="379" cy="638"/>
              </a:xfrm>
              <a:prstGeom prst="rect">
                <a:avLst/>
              </a:prstGeom>
              <a:noFill/>
              <a:ln w="9525">
                <a:noFill/>
                <a:miter lim="800000"/>
                <a:headEnd/>
                <a:tailEnd/>
              </a:ln>
              <a:effectLst/>
            </p:spPr>
            <p:txBody>
              <a:bodyPr wrap="none">
                <a:spAutoFit/>
              </a:bodyPr>
              <a:lstStyle/>
              <a:p>
                <a:r>
                  <a:rPr lang="en-US" sz="2800"/>
                  <a:t>wt</a:t>
                </a:r>
              </a:p>
              <a:p>
                <a:pPr>
                  <a:lnSpc>
                    <a:spcPct val="90000"/>
                  </a:lnSpc>
                </a:pPr>
                <a:r>
                  <a:rPr lang="en-US" sz="3600">
                    <a:latin typeface="Symbol" pitchFamily="18" charset="2"/>
                  </a:rPr>
                  <a:t>D</a:t>
                </a:r>
                <a:r>
                  <a:rPr lang="en-US" sz="2800"/>
                  <a:t>s</a:t>
                </a:r>
              </a:p>
            </p:txBody>
          </p:sp>
          <p:sp>
            <p:nvSpPr>
              <p:cNvPr id="67603" name="Line 19"/>
              <p:cNvSpPr>
                <a:spLocks noChangeShapeType="1"/>
              </p:cNvSpPr>
              <p:nvPr/>
            </p:nvSpPr>
            <p:spPr bwMode="auto">
              <a:xfrm>
                <a:off x="3120" y="3888"/>
                <a:ext cx="336" cy="0"/>
              </a:xfrm>
              <a:prstGeom prst="line">
                <a:avLst/>
              </a:prstGeom>
              <a:noFill/>
              <a:ln w="28575">
                <a:solidFill>
                  <a:schemeClr val="tx1"/>
                </a:solidFill>
                <a:round/>
                <a:headEnd/>
                <a:tailEnd/>
              </a:ln>
              <a:effectLst/>
            </p:spPr>
            <p:txBody>
              <a:bodyPr wrap="none" anchor="ctr"/>
              <a:lstStyle/>
              <a:p>
                <a:endParaRPr lang="en-US"/>
              </a:p>
            </p:txBody>
          </p:sp>
        </p:grpSp>
      </p:grpSp>
      <p:grpSp>
        <p:nvGrpSpPr>
          <p:cNvPr id="67604" name="Group 20"/>
          <p:cNvGrpSpPr>
            <a:grpSpLocks/>
          </p:cNvGrpSpPr>
          <p:nvPr/>
        </p:nvGrpSpPr>
        <p:grpSpPr bwMode="auto">
          <a:xfrm>
            <a:off x="2133600" y="4800600"/>
            <a:ext cx="4572000" cy="1981200"/>
            <a:chOff x="1344" y="3024"/>
            <a:chExt cx="2880" cy="1248"/>
          </a:xfrm>
        </p:grpSpPr>
        <p:sp>
          <p:nvSpPr>
            <p:cNvPr id="67605" name="AutoShape 21"/>
            <p:cNvSpPr>
              <a:spLocks noChangeArrowheads="1"/>
            </p:cNvSpPr>
            <p:nvPr/>
          </p:nvSpPr>
          <p:spPr bwMode="auto">
            <a:xfrm flipV="1">
              <a:off x="1344" y="3024"/>
              <a:ext cx="336" cy="1248"/>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2"/>
            </a:solidFill>
            <a:ln w="9525">
              <a:solidFill>
                <a:schemeClr val="tx1"/>
              </a:solidFill>
              <a:miter lim="800000"/>
              <a:headEnd/>
              <a:tailEnd/>
            </a:ln>
            <a:effectLst/>
          </p:spPr>
          <p:txBody>
            <a:bodyPr wrap="none" anchor="ctr"/>
            <a:lstStyle/>
            <a:p>
              <a:endParaRPr lang="en-US"/>
            </a:p>
          </p:txBody>
        </p:sp>
        <p:sp>
          <p:nvSpPr>
            <p:cNvPr id="67606" name="AutoShape 22"/>
            <p:cNvSpPr>
              <a:spLocks noChangeArrowheads="1"/>
            </p:cNvSpPr>
            <p:nvPr/>
          </p:nvSpPr>
          <p:spPr bwMode="auto">
            <a:xfrm flipH="1" flipV="1">
              <a:off x="3840" y="3216"/>
              <a:ext cx="384" cy="1056"/>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2"/>
            </a:solidFill>
            <a:ln w="9525">
              <a:solidFill>
                <a:schemeClr val="tx1"/>
              </a:solidFill>
              <a:miter lim="800000"/>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610" name="Group 2"/>
          <p:cNvGrpSpPr>
            <a:grpSpLocks/>
          </p:cNvGrpSpPr>
          <p:nvPr/>
        </p:nvGrpSpPr>
        <p:grpSpPr bwMode="auto">
          <a:xfrm>
            <a:off x="3276600" y="457200"/>
            <a:ext cx="2590800" cy="1012825"/>
            <a:chOff x="1920" y="3586"/>
            <a:chExt cx="1632" cy="638"/>
          </a:xfrm>
        </p:grpSpPr>
        <p:sp>
          <p:nvSpPr>
            <p:cNvPr id="68611" name="Rectangle 3"/>
            <p:cNvSpPr>
              <a:spLocks noChangeArrowheads="1"/>
            </p:cNvSpPr>
            <p:nvPr/>
          </p:nvSpPr>
          <p:spPr bwMode="auto">
            <a:xfrm>
              <a:off x="1920" y="3600"/>
              <a:ext cx="1632" cy="624"/>
            </a:xfrm>
            <a:prstGeom prst="rect">
              <a:avLst/>
            </a:prstGeom>
            <a:solidFill>
              <a:srgbClr val="FFFF00"/>
            </a:solidFill>
            <a:ln w="38100" cmpd="dbl">
              <a:solidFill>
                <a:schemeClr val="tx1"/>
              </a:solidFill>
              <a:miter lim="800000"/>
              <a:headEnd/>
              <a:tailEnd/>
            </a:ln>
            <a:effectLst>
              <a:outerShdw dist="107763" dir="2700000" algn="ctr" rotWithShape="0">
                <a:schemeClr val="bg2"/>
              </a:outerShdw>
            </a:effectLst>
          </p:spPr>
          <p:txBody>
            <a:bodyPr wrap="none" anchor="ctr"/>
            <a:lstStyle/>
            <a:p>
              <a:endParaRPr lang="en-US"/>
            </a:p>
          </p:txBody>
        </p:sp>
        <p:grpSp>
          <p:nvGrpSpPr>
            <p:cNvPr id="68612" name="Group 4"/>
            <p:cNvGrpSpPr>
              <a:grpSpLocks/>
            </p:cNvGrpSpPr>
            <p:nvPr/>
          </p:nvGrpSpPr>
          <p:grpSpPr bwMode="auto">
            <a:xfrm>
              <a:off x="1936" y="3586"/>
              <a:ext cx="1568" cy="638"/>
              <a:chOff x="1936" y="3586"/>
              <a:chExt cx="1568" cy="638"/>
            </a:xfrm>
          </p:grpSpPr>
          <p:sp>
            <p:nvSpPr>
              <p:cNvPr id="68613" name="Rectangle 5"/>
              <p:cNvSpPr>
                <a:spLocks noChangeArrowheads="1"/>
              </p:cNvSpPr>
              <p:nvPr/>
            </p:nvSpPr>
            <p:spPr bwMode="auto">
              <a:xfrm>
                <a:off x="1936" y="3600"/>
                <a:ext cx="1201" cy="288"/>
              </a:xfrm>
              <a:prstGeom prst="rect">
                <a:avLst/>
              </a:prstGeom>
              <a:noFill/>
              <a:ln w="9525">
                <a:noFill/>
                <a:miter lim="800000"/>
                <a:headEnd/>
                <a:tailEnd/>
              </a:ln>
              <a:effectLst/>
            </p:spPr>
            <p:txBody>
              <a:bodyPr wrap="none">
                <a:spAutoFit/>
              </a:bodyPr>
              <a:lstStyle/>
              <a:p>
                <a:r>
                  <a:rPr lang="en-US" sz="2400"/>
                  <a:t>G</a:t>
                </a:r>
                <a:r>
                  <a:rPr lang="en-US" sz="2400" baseline="-25000"/>
                  <a:t>0</a:t>
                </a:r>
                <a:r>
                  <a:rPr lang="en-US" sz="2400"/>
                  <a:t>M</a:t>
                </a:r>
                <a:r>
                  <a:rPr lang="en-US" sz="2400" baseline="-25000"/>
                  <a:t>T</a:t>
                </a:r>
                <a:r>
                  <a:rPr lang="en-US" sz="2400"/>
                  <a:t> tan </a:t>
                </a:r>
                <a:r>
                  <a:rPr lang="en-US" sz="2400">
                    <a:latin typeface="Symbol" pitchFamily="18" charset="2"/>
                  </a:rPr>
                  <a:t>F</a:t>
                </a:r>
                <a:r>
                  <a:rPr lang="en-US" sz="2400"/>
                  <a:t> =</a:t>
                </a:r>
              </a:p>
            </p:txBody>
          </p:sp>
          <p:sp>
            <p:nvSpPr>
              <p:cNvPr id="68614" name="Rectangle 6"/>
              <p:cNvSpPr>
                <a:spLocks noChangeArrowheads="1"/>
              </p:cNvSpPr>
              <p:nvPr/>
            </p:nvSpPr>
            <p:spPr bwMode="auto">
              <a:xfrm>
                <a:off x="3125" y="3586"/>
                <a:ext cx="379" cy="638"/>
              </a:xfrm>
              <a:prstGeom prst="rect">
                <a:avLst/>
              </a:prstGeom>
              <a:noFill/>
              <a:ln w="9525">
                <a:noFill/>
                <a:miter lim="800000"/>
                <a:headEnd/>
                <a:tailEnd/>
              </a:ln>
              <a:effectLst/>
            </p:spPr>
            <p:txBody>
              <a:bodyPr wrap="none">
                <a:spAutoFit/>
              </a:bodyPr>
              <a:lstStyle/>
              <a:p>
                <a:r>
                  <a:rPr lang="en-US" sz="2800"/>
                  <a:t>wt</a:t>
                </a:r>
              </a:p>
              <a:p>
                <a:pPr>
                  <a:lnSpc>
                    <a:spcPct val="90000"/>
                  </a:lnSpc>
                </a:pPr>
                <a:r>
                  <a:rPr lang="en-US" sz="3600">
                    <a:latin typeface="Symbol" pitchFamily="18" charset="2"/>
                  </a:rPr>
                  <a:t>D</a:t>
                </a:r>
                <a:r>
                  <a:rPr lang="en-US" sz="2800"/>
                  <a:t>s</a:t>
                </a:r>
              </a:p>
            </p:txBody>
          </p:sp>
          <p:sp>
            <p:nvSpPr>
              <p:cNvPr id="68615" name="Line 7"/>
              <p:cNvSpPr>
                <a:spLocks noChangeShapeType="1"/>
              </p:cNvSpPr>
              <p:nvPr/>
            </p:nvSpPr>
            <p:spPr bwMode="auto">
              <a:xfrm>
                <a:off x="3120" y="3888"/>
                <a:ext cx="336" cy="0"/>
              </a:xfrm>
              <a:prstGeom prst="line">
                <a:avLst/>
              </a:prstGeom>
              <a:noFill/>
              <a:ln w="28575">
                <a:solidFill>
                  <a:schemeClr val="tx1"/>
                </a:solidFill>
                <a:round/>
                <a:headEnd/>
                <a:tailEnd/>
              </a:ln>
              <a:effectLst/>
            </p:spPr>
            <p:txBody>
              <a:bodyPr wrap="none" anchor="ctr"/>
              <a:lstStyle/>
              <a:p>
                <a:endParaRPr lang="en-US"/>
              </a:p>
            </p:txBody>
          </p:sp>
        </p:grpSp>
      </p:grpSp>
      <p:sp>
        <p:nvSpPr>
          <p:cNvPr id="68616" name="Text Box 8"/>
          <p:cNvSpPr txBox="1">
            <a:spLocks noChangeArrowheads="1"/>
          </p:cNvSpPr>
          <p:nvPr/>
        </p:nvSpPr>
        <p:spPr bwMode="auto">
          <a:xfrm>
            <a:off x="593725" y="1793875"/>
            <a:ext cx="8016875" cy="822325"/>
          </a:xfrm>
          <a:prstGeom prst="rect">
            <a:avLst/>
          </a:prstGeom>
          <a:noFill/>
          <a:ln w="9525">
            <a:noFill/>
            <a:miter lim="800000"/>
            <a:headEnd/>
            <a:tailEnd/>
          </a:ln>
          <a:effectLst/>
        </p:spPr>
        <p:txBody>
          <a:bodyPr>
            <a:spAutoFit/>
          </a:bodyPr>
          <a:lstStyle/>
          <a:p>
            <a:r>
              <a:rPr lang="en-US" sz="2400"/>
              <a:t>That’s nice,… but not nice </a:t>
            </a:r>
            <a:r>
              <a:rPr lang="en-US" sz="2400" i="1"/>
              <a:t>enough</a:t>
            </a:r>
            <a:r>
              <a:rPr lang="en-US" sz="2400"/>
              <a:t>...  One more rearrangement</a:t>
            </a:r>
          </a:p>
          <a:p>
            <a:r>
              <a:rPr lang="en-US" sz="2400"/>
              <a:t>and we’ll have what we really want, </a:t>
            </a:r>
            <a:r>
              <a:rPr lang="en-US" sz="2400" b="1">
                <a:solidFill>
                  <a:schemeClr val="accent2"/>
                </a:solidFill>
              </a:rPr>
              <a:t>G</a:t>
            </a:r>
            <a:r>
              <a:rPr lang="en-US" sz="2400" b="1" baseline="-25000">
                <a:solidFill>
                  <a:schemeClr val="accent2"/>
                </a:solidFill>
              </a:rPr>
              <a:t>0</a:t>
            </a:r>
            <a:r>
              <a:rPr lang="en-US" sz="2400" b="1">
                <a:solidFill>
                  <a:schemeClr val="accent2"/>
                </a:solidFill>
              </a:rPr>
              <a:t>M</a:t>
            </a:r>
            <a:r>
              <a:rPr lang="en-US" sz="2400" b="1" baseline="-25000">
                <a:solidFill>
                  <a:schemeClr val="accent2"/>
                </a:solidFill>
              </a:rPr>
              <a:t>T</a:t>
            </a:r>
            <a:r>
              <a:rPr lang="en-US" sz="2400" b="1"/>
              <a:t>:</a:t>
            </a:r>
            <a:endParaRPr lang="en-US" sz="2400" baseline="-25000"/>
          </a:p>
        </p:txBody>
      </p:sp>
      <p:grpSp>
        <p:nvGrpSpPr>
          <p:cNvPr id="68617" name="Group 9"/>
          <p:cNvGrpSpPr>
            <a:grpSpLocks/>
          </p:cNvGrpSpPr>
          <p:nvPr/>
        </p:nvGrpSpPr>
        <p:grpSpPr bwMode="auto">
          <a:xfrm>
            <a:off x="2209800" y="3352800"/>
            <a:ext cx="4648200" cy="2309813"/>
            <a:chOff x="1680" y="2097"/>
            <a:chExt cx="2928" cy="1455"/>
          </a:xfrm>
        </p:grpSpPr>
        <p:sp>
          <p:nvSpPr>
            <p:cNvPr id="68618" name="Rectangle 10"/>
            <p:cNvSpPr>
              <a:spLocks noChangeArrowheads="1"/>
            </p:cNvSpPr>
            <p:nvPr/>
          </p:nvSpPr>
          <p:spPr bwMode="auto">
            <a:xfrm>
              <a:off x="1680" y="2097"/>
              <a:ext cx="2928" cy="1455"/>
            </a:xfrm>
            <a:prstGeom prst="rect">
              <a:avLst/>
            </a:prstGeom>
            <a:solidFill>
              <a:srgbClr val="FFFF00"/>
            </a:solidFill>
            <a:ln w="38100" cmpd="dbl">
              <a:solidFill>
                <a:schemeClr val="tx1"/>
              </a:solidFill>
              <a:miter lim="800000"/>
              <a:headEnd/>
              <a:tailEnd/>
            </a:ln>
            <a:effectLst>
              <a:outerShdw dist="107763" dir="2700000" algn="ctr" rotWithShape="0">
                <a:schemeClr val="bg2"/>
              </a:outerShdw>
            </a:effectLst>
          </p:spPr>
          <p:txBody>
            <a:bodyPr wrap="none" anchor="ctr"/>
            <a:lstStyle/>
            <a:p>
              <a:pPr algn="ctr"/>
              <a:endParaRPr lang="en-US" sz="3600" b="1"/>
            </a:p>
          </p:txBody>
        </p:sp>
        <p:sp>
          <p:nvSpPr>
            <p:cNvPr id="68619" name="Rectangle 11"/>
            <p:cNvSpPr>
              <a:spLocks noChangeArrowheads="1"/>
            </p:cNvSpPr>
            <p:nvPr/>
          </p:nvSpPr>
          <p:spPr bwMode="auto">
            <a:xfrm>
              <a:off x="2016" y="2572"/>
              <a:ext cx="1144" cy="404"/>
            </a:xfrm>
            <a:prstGeom prst="rect">
              <a:avLst/>
            </a:prstGeom>
            <a:noFill/>
            <a:ln w="9525">
              <a:noFill/>
              <a:miter lim="800000"/>
              <a:headEnd/>
              <a:tailEnd/>
            </a:ln>
            <a:effectLst/>
          </p:spPr>
          <p:txBody>
            <a:bodyPr wrap="none">
              <a:spAutoFit/>
            </a:bodyPr>
            <a:lstStyle/>
            <a:p>
              <a:r>
                <a:rPr lang="en-US" sz="3600" b="1"/>
                <a:t>G</a:t>
              </a:r>
              <a:r>
                <a:rPr lang="en-US" sz="3600" b="1" baseline="-25000"/>
                <a:t>0</a:t>
              </a:r>
              <a:r>
                <a:rPr lang="en-US" sz="3600" b="1"/>
                <a:t>M</a:t>
              </a:r>
              <a:r>
                <a:rPr lang="en-US" sz="3600" b="1" baseline="-25000"/>
                <a:t>T</a:t>
              </a:r>
              <a:r>
                <a:rPr lang="en-US" sz="3600" b="1"/>
                <a:t>  =</a:t>
              </a:r>
            </a:p>
          </p:txBody>
        </p:sp>
        <p:sp>
          <p:nvSpPr>
            <p:cNvPr id="68620" name="Rectangle 12"/>
            <p:cNvSpPr>
              <a:spLocks noChangeArrowheads="1"/>
            </p:cNvSpPr>
            <p:nvPr/>
          </p:nvSpPr>
          <p:spPr bwMode="auto">
            <a:xfrm>
              <a:off x="3120" y="2352"/>
              <a:ext cx="1240" cy="857"/>
            </a:xfrm>
            <a:prstGeom prst="rect">
              <a:avLst/>
            </a:prstGeom>
            <a:noFill/>
            <a:ln w="9525">
              <a:noFill/>
              <a:miter lim="800000"/>
              <a:headEnd/>
              <a:tailEnd/>
            </a:ln>
            <a:effectLst/>
          </p:spPr>
          <p:txBody>
            <a:bodyPr wrap="none">
              <a:spAutoFit/>
            </a:bodyPr>
            <a:lstStyle/>
            <a:p>
              <a:r>
                <a:rPr lang="en-US" sz="4000" b="1"/>
                <a:t>     wt</a:t>
              </a:r>
            </a:p>
            <a:p>
              <a:pPr>
                <a:lnSpc>
                  <a:spcPct val="90000"/>
                </a:lnSpc>
              </a:pPr>
              <a:r>
                <a:rPr lang="en-US" sz="3600" b="1"/>
                <a:t>tan </a:t>
              </a:r>
              <a:r>
                <a:rPr lang="en-US" sz="3600" b="1">
                  <a:latin typeface="Symbol" pitchFamily="18" charset="2"/>
                </a:rPr>
                <a:t>F</a:t>
              </a:r>
              <a:r>
                <a:rPr lang="en-US" sz="3600" b="1"/>
                <a:t> </a:t>
              </a:r>
              <a:r>
                <a:rPr lang="en-US" sz="4800" b="1">
                  <a:latin typeface="Symbol" pitchFamily="18" charset="2"/>
                </a:rPr>
                <a:t>D</a:t>
              </a:r>
              <a:r>
                <a:rPr lang="en-US" sz="4000" b="1"/>
                <a:t>s</a:t>
              </a:r>
            </a:p>
          </p:txBody>
        </p:sp>
        <p:sp>
          <p:nvSpPr>
            <p:cNvPr id="68621" name="Line 13"/>
            <p:cNvSpPr>
              <a:spLocks noChangeShapeType="1"/>
            </p:cNvSpPr>
            <p:nvPr/>
          </p:nvSpPr>
          <p:spPr bwMode="auto">
            <a:xfrm>
              <a:off x="3230" y="2768"/>
              <a:ext cx="1033" cy="0"/>
            </a:xfrm>
            <a:prstGeom prst="line">
              <a:avLst/>
            </a:prstGeom>
            <a:noFill/>
            <a:ln w="28575">
              <a:solidFill>
                <a:schemeClr val="tx1"/>
              </a:solidFill>
              <a:round/>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634" name="Group 2"/>
          <p:cNvGrpSpPr>
            <a:grpSpLocks/>
          </p:cNvGrpSpPr>
          <p:nvPr/>
        </p:nvGrpSpPr>
        <p:grpSpPr bwMode="auto">
          <a:xfrm>
            <a:off x="2819400" y="838200"/>
            <a:ext cx="3505200" cy="1166813"/>
            <a:chOff x="1584" y="528"/>
            <a:chExt cx="2208" cy="735"/>
          </a:xfrm>
        </p:grpSpPr>
        <p:sp>
          <p:nvSpPr>
            <p:cNvPr id="69635" name="Rectangle 3"/>
            <p:cNvSpPr>
              <a:spLocks noChangeArrowheads="1"/>
            </p:cNvSpPr>
            <p:nvPr/>
          </p:nvSpPr>
          <p:spPr bwMode="auto">
            <a:xfrm>
              <a:off x="1584" y="528"/>
              <a:ext cx="2208" cy="735"/>
            </a:xfrm>
            <a:prstGeom prst="rect">
              <a:avLst/>
            </a:prstGeom>
            <a:solidFill>
              <a:srgbClr val="FFFF00"/>
            </a:solidFill>
            <a:ln w="38100" cmpd="dbl">
              <a:solidFill>
                <a:schemeClr val="tx1"/>
              </a:solidFill>
              <a:miter lim="800000"/>
              <a:headEnd/>
              <a:tailEnd/>
            </a:ln>
            <a:effectLst/>
          </p:spPr>
          <p:txBody>
            <a:bodyPr wrap="none" anchor="ctr"/>
            <a:lstStyle/>
            <a:p>
              <a:pPr algn="ctr"/>
              <a:endParaRPr lang="en-US" sz="2400" b="1"/>
            </a:p>
          </p:txBody>
        </p:sp>
        <p:sp>
          <p:nvSpPr>
            <p:cNvPr id="69636" name="Rectangle 4"/>
            <p:cNvSpPr>
              <a:spLocks noChangeArrowheads="1"/>
            </p:cNvSpPr>
            <p:nvPr/>
          </p:nvSpPr>
          <p:spPr bwMode="auto">
            <a:xfrm>
              <a:off x="1837" y="689"/>
              <a:ext cx="800" cy="288"/>
            </a:xfrm>
            <a:prstGeom prst="rect">
              <a:avLst/>
            </a:prstGeom>
            <a:noFill/>
            <a:ln w="9525">
              <a:noFill/>
              <a:miter lim="800000"/>
              <a:headEnd/>
              <a:tailEnd/>
            </a:ln>
            <a:effectLst/>
          </p:spPr>
          <p:txBody>
            <a:bodyPr wrap="none">
              <a:spAutoFit/>
            </a:bodyPr>
            <a:lstStyle/>
            <a:p>
              <a:r>
                <a:rPr lang="en-US" sz="2400" b="1"/>
                <a:t>G</a:t>
              </a:r>
              <a:r>
                <a:rPr lang="en-US" sz="2400" b="1" baseline="-25000"/>
                <a:t>0</a:t>
              </a:r>
              <a:r>
                <a:rPr lang="en-US" sz="2400" b="1"/>
                <a:t>M</a:t>
              </a:r>
              <a:r>
                <a:rPr lang="en-US" sz="2400" b="1" baseline="-25000"/>
                <a:t>T</a:t>
              </a:r>
              <a:r>
                <a:rPr lang="en-US" sz="2400" b="1"/>
                <a:t>  =</a:t>
              </a:r>
            </a:p>
          </p:txBody>
        </p:sp>
        <p:sp>
          <p:nvSpPr>
            <p:cNvPr id="69637" name="Rectangle 5"/>
            <p:cNvSpPr>
              <a:spLocks noChangeArrowheads="1"/>
            </p:cNvSpPr>
            <p:nvPr/>
          </p:nvSpPr>
          <p:spPr bwMode="auto">
            <a:xfrm>
              <a:off x="2670" y="576"/>
              <a:ext cx="889" cy="638"/>
            </a:xfrm>
            <a:prstGeom prst="rect">
              <a:avLst/>
            </a:prstGeom>
            <a:noFill/>
            <a:ln w="9525">
              <a:noFill/>
              <a:miter lim="800000"/>
              <a:headEnd/>
              <a:tailEnd/>
            </a:ln>
            <a:effectLst/>
          </p:spPr>
          <p:txBody>
            <a:bodyPr wrap="none">
              <a:spAutoFit/>
            </a:bodyPr>
            <a:lstStyle/>
            <a:p>
              <a:r>
                <a:rPr lang="en-US" sz="2800" b="1"/>
                <a:t>     wt</a:t>
              </a:r>
            </a:p>
            <a:p>
              <a:pPr>
                <a:lnSpc>
                  <a:spcPct val="90000"/>
                </a:lnSpc>
              </a:pPr>
              <a:r>
                <a:rPr lang="en-US" sz="2400" b="1"/>
                <a:t>tan </a:t>
              </a:r>
              <a:r>
                <a:rPr lang="en-US" sz="2400" b="1">
                  <a:latin typeface="Symbol" pitchFamily="18" charset="2"/>
                </a:rPr>
                <a:t>F</a:t>
              </a:r>
              <a:r>
                <a:rPr lang="en-US" sz="2400" b="1"/>
                <a:t> </a:t>
              </a:r>
              <a:r>
                <a:rPr lang="en-US" sz="3600" b="1">
                  <a:latin typeface="Symbol" pitchFamily="18" charset="2"/>
                </a:rPr>
                <a:t>D</a:t>
              </a:r>
              <a:r>
                <a:rPr lang="en-US" sz="2800" b="1"/>
                <a:t>s</a:t>
              </a:r>
            </a:p>
          </p:txBody>
        </p:sp>
        <p:sp>
          <p:nvSpPr>
            <p:cNvPr id="69638" name="Line 6"/>
            <p:cNvSpPr>
              <a:spLocks noChangeShapeType="1"/>
            </p:cNvSpPr>
            <p:nvPr/>
          </p:nvSpPr>
          <p:spPr bwMode="auto">
            <a:xfrm>
              <a:off x="2753" y="881"/>
              <a:ext cx="779" cy="0"/>
            </a:xfrm>
            <a:prstGeom prst="line">
              <a:avLst/>
            </a:prstGeom>
            <a:noFill/>
            <a:ln w="28575">
              <a:solidFill>
                <a:schemeClr val="tx1"/>
              </a:solidFill>
              <a:round/>
              <a:headEnd/>
              <a:tailEnd/>
            </a:ln>
            <a:effectLst/>
          </p:spPr>
          <p:txBody>
            <a:bodyPr wrap="none" anchor="ctr"/>
            <a:lstStyle/>
            <a:p>
              <a:endParaRPr lang="en-US"/>
            </a:p>
          </p:txBody>
        </p:sp>
      </p:grpSp>
      <p:sp>
        <p:nvSpPr>
          <p:cNvPr id="69639" name="Text Box 7"/>
          <p:cNvSpPr txBox="1">
            <a:spLocks noChangeArrowheads="1"/>
          </p:cNvSpPr>
          <p:nvPr/>
        </p:nvSpPr>
        <p:spPr bwMode="auto">
          <a:xfrm>
            <a:off x="746125" y="2479675"/>
            <a:ext cx="6010275" cy="2624138"/>
          </a:xfrm>
          <a:prstGeom prst="rect">
            <a:avLst/>
          </a:prstGeom>
          <a:noFill/>
          <a:ln w="9525">
            <a:noFill/>
            <a:miter lim="800000"/>
            <a:headEnd/>
            <a:tailEnd/>
          </a:ln>
          <a:effectLst/>
        </p:spPr>
        <p:txBody>
          <a:bodyPr wrap="none">
            <a:spAutoFit/>
          </a:bodyPr>
          <a:lstStyle/>
          <a:p>
            <a:r>
              <a:rPr lang="en-US" sz="2400" u="sng"/>
              <a:t>Let’s review what we know</a:t>
            </a:r>
            <a:r>
              <a:rPr lang="en-US" sz="2400"/>
              <a:t>:</a:t>
            </a:r>
          </a:p>
          <a:p>
            <a:endParaRPr lang="en-US" sz="2400"/>
          </a:p>
          <a:p>
            <a:pPr>
              <a:lnSpc>
                <a:spcPct val="120000"/>
              </a:lnSpc>
              <a:buFontTx/>
              <a:buChar char="•"/>
            </a:pPr>
            <a:r>
              <a:rPr lang="en-US" sz="2400"/>
              <a:t> “w” is a known weight that is relocated</a:t>
            </a:r>
          </a:p>
          <a:p>
            <a:pPr>
              <a:lnSpc>
                <a:spcPct val="120000"/>
              </a:lnSpc>
              <a:buFontTx/>
              <a:buChar char="•"/>
            </a:pPr>
            <a:r>
              <a:rPr lang="en-US" sz="2400"/>
              <a:t> “t” is the distance the weight is moved</a:t>
            </a:r>
          </a:p>
          <a:p>
            <a:pPr>
              <a:lnSpc>
                <a:spcPct val="120000"/>
              </a:lnSpc>
              <a:buFontTx/>
              <a:buChar char="•"/>
            </a:pPr>
            <a:r>
              <a:rPr lang="en-US" sz="2400"/>
              <a:t> “tan </a:t>
            </a:r>
            <a:r>
              <a:rPr lang="en-US" sz="2400">
                <a:latin typeface="Symbol" pitchFamily="18" charset="2"/>
              </a:rPr>
              <a:t>f</a:t>
            </a:r>
            <a:r>
              <a:rPr lang="en-US" sz="2400"/>
              <a:t>” is the angle created by the weight shift</a:t>
            </a:r>
          </a:p>
          <a:p>
            <a:pPr>
              <a:buFontTx/>
              <a:buChar char="•"/>
            </a:pPr>
            <a:r>
              <a:rPr lang="en-US" sz="2400"/>
              <a:t> “</a:t>
            </a:r>
            <a:r>
              <a:rPr lang="en-US" sz="3200">
                <a:latin typeface="Symbol" pitchFamily="18" charset="2"/>
              </a:rPr>
              <a:t>D</a:t>
            </a:r>
            <a:r>
              <a:rPr lang="en-US" sz="2400"/>
              <a:t>s” is the displacement of the ship</a:t>
            </a:r>
          </a:p>
        </p:txBody>
      </p:sp>
      <p:sp>
        <p:nvSpPr>
          <p:cNvPr id="69640" name="Text Box 8"/>
          <p:cNvSpPr txBox="1">
            <a:spLocks noChangeArrowheads="1"/>
          </p:cNvSpPr>
          <p:nvPr/>
        </p:nvSpPr>
        <p:spPr bwMode="auto">
          <a:xfrm>
            <a:off x="533400" y="5943600"/>
            <a:ext cx="8154988" cy="457200"/>
          </a:xfrm>
          <a:prstGeom prst="rect">
            <a:avLst/>
          </a:prstGeom>
          <a:noFill/>
          <a:ln w="9525">
            <a:noFill/>
            <a:miter lim="800000"/>
            <a:headEnd/>
            <a:tailEnd/>
          </a:ln>
          <a:effectLst/>
        </p:spPr>
        <p:txBody>
          <a:bodyPr wrap="none">
            <a:spAutoFit/>
          </a:bodyPr>
          <a:lstStyle/>
          <a:p>
            <a:r>
              <a:rPr lang="en-US" sz="2400" b="1" i="1">
                <a:solidFill>
                  <a:schemeClr val="accent2"/>
                </a:solidFill>
              </a:rPr>
              <a:t> This will be the formula that governs the Inclining Experiment</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658" name="Group 2"/>
          <p:cNvGrpSpPr>
            <a:grpSpLocks/>
          </p:cNvGrpSpPr>
          <p:nvPr/>
        </p:nvGrpSpPr>
        <p:grpSpPr bwMode="auto">
          <a:xfrm>
            <a:off x="2819400" y="381000"/>
            <a:ext cx="3505200" cy="1166813"/>
            <a:chOff x="1584" y="528"/>
            <a:chExt cx="2208" cy="735"/>
          </a:xfrm>
        </p:grpSpPr>
        <p:sp>
          <p:nvSpPr>
            <p:cNvPr id="70659" name="Rectangle 3"/>
            <p:cNvSpPr>
              <a:spLocks noChangeArrowheads="1"/>
            </p:cNvSpPr>
            <p:nvPr/>
          </p:nvSpPr>
          <p:spPr bwMode="auto">
            <a:xfrm>
              <a:off x="1584" y="528"/>
              <a:ext cx="2208" cy="735"/>
            </a:xfrm>
            <a:prstGeom prst="rect">
              <a:avLst/>
            </a:prstGeom>
            <a:solidFill>
              <a:srgbClr val="FFFF00"/>
            </a:solidFill>
            <a:ln w="38100" cmpd="dbl">
              <a:solidFill>
                <a:schemeClr val="tx1"/>
              </a:solidFill>
              <a:miter lim="800000"/>
              <a:headEnd/>
              <a:tailEnd/>
            </a:ln>
            <a:effectLst/>
          </p:spPr>
          <p:txBody>
            <a:bodyPr wrap="none" anchor="ctr"/>
            <a:lstStyle/>
            <a:p>
              <a:pPr algn="ctr"/>
              <a:endParaRPr lang="en-US" sz="2400" b="1"/>
            </a:p>
          </p:txBody>
        </p:sp>
        <p:sp>
          <p:nvSpPr>
            <p:cNvPr id="70660" name="Rectangle 4"/>
            <p:cNvSpPr>
              <a:spLocks noChangeArrowheads="1"/>
            </p:cNvSpPr>
            <p:nvPr/>
          </p:nvSpPr>
          <p:spPr bwMode="auto">
            <a:xfrm>
              <a:off x="1837" y="689"/>
              <a:ext cx="800" cy="288"/>
            </a:xfrm>
            <a:prstGeom prst="rect">
              <a:avLst/>
            </a:prstGeom>
            <a:noFill/>
            <a:ln w="9525">
              <a:noFill/>
              <a:miter lim="800000"/>
              <a:headEnd/>
              <a:tailEnd/>
            </a:ln>
            <a:effectLst/>
          </p:spPr>
          <p:txBody>
            <a:bodyPr wrap="none">
              <a:spAutoFit/>
            </a:bodyPr>
            <a:lstStyle/>
            <a:p>
              <a:r>
                <a:rPr lang="en-US" sz="2400" b="1"/>
                <a:t>G</a:t>
              </a:r>
              <a:r>
                <a:rPr lang="en-US" sz="2400" b="1" baseline="-25000"/>
                <a:t>0</a:t>
              </a:r>
              <a:r>
                <a:rPr lang="en-US" sz="2400" b="1"/>
                <a:t>M</a:t>
              </a:r>
              <a:r>
                <a:rPr lang="en-US" sz="2400" b="1" baseline="-25000"/>
                <a:t>T</a:t>
              </a:r>
              <a:r>
                <a:rPr lang="en-US" sz="2400" b="1"/>
                <a:t>  =</a:t>
              </a:r>
            </a:p>
          </p:txBody>
        </p:sp>
        <p:sp>
          <p:nvSpPr>
            <p:cNvPr id="70661" name="Rectangle 5"/>
            <p:cNvSpPr>
              <a:spLocks noChangeArrowheads="1"/>
            </p:cNvSpPr>
            <p:nvPr/>
          </p:nvSpPr>
          <p:spPr bwMode="auto">
            <a:xfrm>
              <a:off x="2670" y="576"/>
              <a:ext cx="889" cy="638"/>
            </a:xfrm>
            <a:prstGeom prst="rect">
              <a:avLst/>
            </a:prstGeom>
            <a:noFill/>
            <a:ln w="9525">
              <a:noFill/>
              <a:miter lim="800000"/>
              <a:headEnd/>
              <a:tailEnd/>
            </a:ln>
            <a:effectLst/>
          </p:spPr>
          <p:txBody>
            <a:bodyPr wrap="none">
              <a:spAutoFit/>
            </a:bodyPr>
            <a:lstStyle/>
            <a:p>
              <a:r>
                <a:rPr lang="en-US" sz="2800" b="1"/>
                <a:t>     wt</a:t>
              </a:r>
            </a:p>
            <a:p>
              <a:pPr>
                <a:lnSpc>
                  <a:spcPct val="90000"/>
                </a:lnSpc>
              </a:pPr>
              <a:r>
                <a:rPr lang="en-US" sz="2400" b="1"/>
                <a:t>tan </a:t>
              </a:r>
              <a:r>
                <a:rPr lang="en-US" sz="2400" b="1">
                  <a:latin typeface="Symbol" pitchFamily="18" charset="2"/>
                </a:rPr>
                <a:t>F</a:t>
              </a:r>
              <a:r>
                <a:rPr lang="en-US" sz="2400" b="1"/>
                <a:t> </a:t>
              </a:r>
              <a:r>
                <a:rPr lang="en-US" sz="3600" b="1">
                  <a:latin typeface="Symbol" pitchFamily="18" charset="2"/>
                </a:rPr>
                <a:t>D</a:t>
              </a:r>
              <a:r>
                <a:rPr lang="en-US" sz="2800" b="1"/>
                <a:t>s</a:t>
              </a:r>
            </a:p>
          </p:txBody>
        </p:sp>
        <p:sp>
          <p:nvSpPr>
            <p:cNvPr id="70662" name="Line 6"/>
            <p:cNvSpPr>
              <a:spLocks noChangeShapeType="1"/>
            </p:cNvSpPr>
            <p:nvPr/>
          </p:nvSpPr>
          <p:spPr bwMode="auto">
            <a:xfrm>
              <a:off x="2753" y="881"/>
              <a:ext cx="779" cy="0"/>
            </a:xfrm>
            <a:prstGeom prst="line">
              <a:avLst/>
            </a:prstGeom>
            <a:noFill/>
            <a:ln w="28575">
              <a:solidFill>
                <a:schemeClr val="tx1"/>
              </a:solidFill>
              <a:round/>
              <a:headEnd/>
              <a:tailEnd/>
            </a:ln>
            <a:effectLst/>
          </p:spPr>
          <p:txBody>
            <a:bodyPr wrap="none" anchor="ctr"/>
            <a:lstStyle/>
            <a:p>
              <a:endParaRPr lang="en-US"/>
            </a:p>
          </p:txBody>
        </p:sp>
      </p:grpSp>
      <p:sp>
        <p:nvSpPr>
          <p:cNvPr id="70663" name="Text Box 7"/>
          <p:cNvSpPr txBox="1">
            <a:spLocks noChangeArrowheads="1"/>
          </p:cNvSpPr>
          <p:nvPr/>
        </p:nvSpPr>
        <p:spPr bwMode="auto">
          <a:xfrm>
            <a:off x="914400" y="2098675"/>
            <a:ext cx="7791450" cy="3563938"/>
          </a:xfrm>
          <a:prstGeom prst="rect">
            <a:avLst/>
          </a:prstGeom>
          <a:noFill/>
          <a:ln w="9525">
            <a:noFill/>
            <a:miter lim="800000"/>
            <a:headEnd/>
            <a:tailEnd/>
          </a:ln>
          <a:effectLst/>
        </p:spPr>
        <p:txBody>
          <a:bodyPr wrap="none">
            <a:spAutoFit/>
          </a:bodyPr>
          <a:lstStyle/>
          <a:p>
            <a:r>
              <a:rPr lang="en-US" sz="2400" u="sng"/>
              <a:t>In the Inclining Experiment</a:t>
            </a:r>
            <a:r>
              <a:rPr lang="en-US" sz="2400"/>
              <a:t>:</a:t>
            </a:r>
          </a:p>
          <a:p>
            <a:endParaRPr lang="en-US" sz="2400"/>
          </a:p>
          <a:p>
            <a:pPr>
              <a:lnSpc>
                <a:spcPct val="90000"/>
              </a:lnSpc>
              <a:buFont typeface="Wingdings" pitchFamily="2" charset="2"/>
              <a:buChar char="Ø"/>
            </a:pPr>
            <a:r>
              <a:rPr lang="en-US" sz="2400"/>
              <a:t>The distance </a:t>
            </a:r>
            <a:r>
              <a:rPr lang="en-US" sz="2800" b="1"/>
              <a:t>“t”</a:t>
            </a:r>
            <a:r>
              <a:rPr lang="en-US" sz="2400"/>
              <a:t> is varied, changing the angle of list, </a:t>
            </a:r>
            <a:r>
              <a:rPr lang="en-US" sz="2800" b="1"/>
              <a:t>tan </a:t>
            </a:r>
            <a:r>
              <a:rPr lang="en-US" sz="2800" b="1">
                <a:latin typeface="Symbol" pitchFamily="18" charset="2"/>
              </a:rPr>
              <a:t>f</a:t>
            </a:r>
          </a:p>
          <a:p>
            <a:pPr>
              <a:lnSpc>
                <a:spcPct val="90000"/>
              </a:lnSpc>
              <a:buFont typeface="Wingdings" pitchFamily="2" charset="2"/>
              <a:buChar char="Ø"/>
            </a:pPr>
            <a:endParaRPr lang="en-US" sz="2800">
              <a:latin typeface="Symbol" pitchFamily="18" charset="2"/>
            </a:endParaRPr>
          </a:p>
          <a:p>
            <a:pPr>
              <a:lnSpc>
                <a:spcPct val="120000"/>
              </a:lnSpc>
              <a:buFont typeface="Wingdings" pitchFamily="2" charset="2"/>
              <a:buChar char="Ø"/>
            </a:pPr>
            <a:r>
              <a:rPr lang="en-US" sz="2800" b="1"/>
              <a:t>“w” </a:t>
            </a:r>
            <a:r>
              <a:rPr lang="en-US" sz="2400"/>
              <a:t>and </a:t>
            </a:r>
            <a:r>
              <a:rPr lang="en-US" sz="3600" b="1">
                <a:latin typeface="Symbol" pitchFamily="18" charset="2"/>
              </a:rPr>
              <a:t>D</a:t>
            </a:r>
            <a:r>
              <a:rPr lang="en-US" sz="2800" b="1"/>
              <a:t>s</a:t>
            </a:r>
            <a:r>
              <a:rPr lang="en-US" sz="2400"/>
              <a:t> will remain constant</a:t>
            </a:r>
          </a:p>
          <a:p>
            <a:pPr>
              <a:lnSpc>
                <a:spcPct val="120000"/>
              </a:lnSpc>
              <a:buFont typeface="Wingdings" pitchFamily="2" charset="2"/>
              <a:buChar char="Ø"/>
            </a:pPr>
            <a:endParaRPr lang="en-US" sz="2400"/>
          </a:p>
          <a:p>
            <a:pPr>
              <a:lnSpc>
                <a:spcPct val="120000"/>
              </a:lnSpc>
              <a:buFont typeface="Wingdings" pitchFamily="2" charset="2"/>
              <a:buChar char="Ø"/>
            </a:pPr>
            <a:r>
              <a:rPr lang="en-US" sz="2400"/>
              <a:t>By varying </a:t>
            </a:r>
            <a:r>
              <a:rPr lang="en-US" sz="2400" b="1" i="1"/>
              <a:t>t,</a:t>
            </a:r>
            <a:r>
              <a:rPr lang="en-US" sz="2400"/>
              <a:t> thus varying the created moment of </a:t>
            </a:r>
            <a:r>
              <a:rPr lang="en-US" sz="2400" b="1" i="1"/>
              <a:t>wt</a:t>
            </a:r>
            <a:r>
              <a:rPr lang="en-US" sz="2400"/>
              <a:t>,</a:t>
            </a:r>
          </a:p>
          <a:p>
            <a:pPr>
              <a:lnSpc>
                <a:spcPct val="120000"/>
              </a:lnSpc>
              <a:buFont typeface="Wingdings" pitchFamily="2" charset="2"/>
              <a:buNone/>
            </a:pPr>
            <a:r>
              <a:rPr lang="en-US" sz="2400"/>
              <a:t>   the angle of inclination will change</a:t>
            </a:r>
          </a:p>
        </p:txBody>
      </p:sp>
      <p:sp>
        <p:nvSpPr>
          <p:cNvPr id="70664" name="Text Box 8"/>
          <p:cNvSpPr txBox="1">
            <a:spLocks noChangeArrowheads="1"/>
          </p:cNvSpPr>
          <p:nvPr/>
        </p:nvSpPr>
        <p:spPr bwMode="auto">
          <a:xfrm>
            <a:off x="598488" y="5791200"/>
            <a:ext cx="8393112" cy="457200"/>
          </a:xfrm>
          <a:prstGeom prst="rect">
            <a:avLst/>
          </a:prstGeom>
          <a:noFill/>
          <a:ln w="9525">
            <a:noFill/>
            <a:miter lim="800000"/>
            <a:headEnd/>
            <a:tailEnd/>
          </a:ln>
          <a:effectLst/>
        </p:spPr>
        <p:txBody>
          <a:bodyPr>
            <a:spAutoFit/>
          </a:bodyPr>
          <a:lstStyle/>
          <a:p>
            <a:r>
              <a:rPr lang="en-US" sz="2400" i="1">
                <a:solidFill>
                  <a:schemeClr val="accent2"/>
                </a:solidFill>
              </a:rPr>
              <a:t>By plotting </a:t>
            </a:r>
            <a:r>
              <a:rPr lang="en-US" sz="2400" b="1" i="1">
                <a:solidFill>
                  <a:schemeClr val="accent2"/>
                </a:solidFill>
              </a:rPr>
              <a:t>wt</a:t>
            </a:r>
            <a:r>
              <a:rPr lang="en-US" sz="2400" i="1">
                <a:solidFill>
                  <a:schemeClr val="accent2"/>
                </a:solidFill>
              </a:rPr>
              <a:t> versus </a:t>
            </a:r>
            <a:r>
              <a:rPr lang="en-US" sz="2400" b="1" i="1">
                <a:solidFill>
                  <a:schemeClr val="accent2"/>
                </a:solidFill>
              </a:rPr>
              <a:t>tan </a:t>
            </a:r>
            <a:r>
              <a:rPr lang="en-US" sz="2400" b="1" i="1">
                <a:solidFill>
                  <a:schemeClr val="accent2"/>
                </a:solidFill>
                <a:latin typeface="Symbol" pitchFamily="18" charset="2"/>
              </a:rPr>
              <a:t>f</a:t>
            </a:r>
            <a:r>
              <a:rPr lang="en-US" sz="2400" i="1">
                <a:solidFill>
                  <a:schemeClr val="accent2"/>
                </a:solidFill>
              </a:rPr>
              <a:t>, you can determine the average G</a:t>
            </a:r>
            <a:r>
              <a:rPr lang="en-US" sz="2400" i="1" baseline="-25000">
                <a:solidFill>
                  <a:schemeClr val="accent2"/>
                </a:solidFill>
              </a:rPr>
              <a:t>0</a:t>
            </a:r>
            <a:r>
              <a:rPr lang="en-US" sz="2400" i="1">
                <a:solidFill>
                  <a:schemeClr val="accent2"/>
                </a:solidFill>
              </a:rPr>
              <a:t>M</a:t>
            </a:r>
            <a:r>
              <a:rPr lang="en-US" sz="2400" i="1" baseline="-25000">
                <a:solidFill>
                  <a:schemeClr val="accent2"/>
                </a:solidFill>
              </a:rPr>
              <a:t>T</a:t>
            </a:r>
            <a:endParaRPr lang="en-US" sz="2400" i="1">
              <a:solidFill>
                <a:schemeClr val="accent2"/>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682" name="Group 2"/>
          <p:cNvGrpSpPr>
            <a:grpSpLocks/>
          </p:cNvGrpSpPr>
          <p:nvPr/>
        </p:nvGrpSpPr>
        <p:grpSpPr bwMode="auto">
          <a:xfrm>
            <a:off x="2819400" y="381000"/>
            <a:ext cx="3505200" cy="1166813"/>
            <a:chOff x="1584" y="528"/>
            <a:chExt cx="2208" cy="735"/>
          </a:xfrm>
        </p:grpSpPr>
        <p:sp>
          <p:nvSpPr>
            <p:cNvPr id="71683" name="Rectangle 3"/>
            <p:cNvSpPr>
              <a:spLocks noChangeArrowheads="1"/>
            </p:cNvSpPr>
            <p:nvPr/>
          </p:nvSpPr>
          <p:spPr bwMode="auto">
            <a:xfrm>
              <a:off x="1584" y="528"/>
              <a:ext cx="2208" cy="735"/>
            </a:xfrm>
            <a:prstGeom prst="rect">
              <a:avLst/>
            </a:prstGeom>
            <a:solidFill>
              <a:srgbClr val="FFFF00"/>
            </a:solidFill>
            <a:ln w="38100" cmpd="dbl">
              <a:solidFill>
                <a:schemeClr val="tx1"/>
              </a:solidFill>
              <a:miter lim="800000"/>
              <a:headEnd/>
              <a:tailEnd/>
            </a:ln>
            <a:effectLst/>
          </p:spPr>
          <p:txBody>
            <a:bodyPr wrap="none" anchor="ctr"/>
            <a:lstStyle/>
            <a:p>
              <a:pPr algn="ctr"/>
              <a:endParaRPr lang="en-US" sz="2400" b="1"/>
            </a:p>
          </p:txBody>
        </p:sp>
        <p:sp>
          <p:nvSpPr>
            <p:cNvPr id="71684" name="Rectangle 4"/>
            <p:cNvSpPr>
              <a:spLocks noChangeArrowheads="1"/>
            </p:cNvSpPr>
            <p:nvPr/>
          </p:nvSpPr>
          <p:spPr bwMode="auto">
            <a:xfrm>
              <a:off x="1837" y="689"/>
              <a:ext cx="800" cy="288"/>
            </a:xfrm>
            <a:prstGeom prst="rect">
              <a:avLst/>
            </a:prstGeom>
            <a:noFill/>
            <a:ln w="9525">
              <a:noFill/>
              <a:miter lim="800000"/>
              <a:headEnd/>
              <a:tailEnd/>
            </a:ln>
            <a:effectLst/>
          </p:spPr>
          <p:txBody>
            <a:bodyPr wrap="none">
              <a:spAutoFit/>
            </a:bodyPr>
            <a:lstStyle/>
            <a:p>
              <a:r>
                <a:rPr lang="en-US" sz="2400" b="1"/>
                <a:t>G</a:t>
              </a:r>
              <a:r>
                <a:rPr lang="en-US" sz="2400" b="1" baseline="-25000"/>
                <a:t>0</a:t>
              </a:r>
              <a:r>
                <a:rPr lang="en-US" sz="2400" b="1"/>
                <a:t>M</a:t>
              </a:r>
              <a:r>
                <a:rPr lang="en-US" sz="2400" b="1" baseline="-25000"/>
                <a:t>T</a:t>
              </a:r>
              <a:r>
                <a:rPr lang="en-US" sz="2400" b="1"/>
                <a:t>  =</a:t>
              </a:r>
            </a:p>
          </p:txBody>
        </p:sp>
        <p:sp>
          <p:nvSpPr>
            <p:cNvPr id="71685" name="Rectangle 5"/>
            <p:cNvSpPr>
              <a:spLocks noChangeArrowheads="1"/>
            </p:cNvSpPr>
            <p:nvPr/>
          </p:nvSpPr>
          <p:spPr bwMode="auto">
            <a:xfrm>
              <a:off x="2670" y="576"/>
              <a:ext cx="889" cy="638"/>
            </a:xfrm>
            <a:prstGeom prst="rect">
              <a:avLst/>
            </a:prstGeom>
            <a:noFill/>
            <a:ln w="9525">
              <a:noFill/>
              <a:miter lim="800000"/>
              <a:headEnd/>
              <a:tailEnd/>
            </a:ln>
            <a:effectLst/>
          </p:spPr>
          <p:txBody>
            <a:bodyPr wrap="none">
              <a:spAutoFit/>
            </a:bodyPr>
            <a:lstStyle/>
            <a:p>
              <a:r>
                <a:rPr lang="en-US" sz="2800" b="1"/>
                <a:t>     wt</a:t>
              </a:r>
            </a:p>
            <a:p>
              <a:pPr>
                <a:lnSpc>
                  <a:spcPct val="90000"/>
                </a:lnSpc>
              </a:pPr>
              <a:r>
                <a:rPr lang="en-US" sz="2400" b="1"/>
                <a:t>tan </a:t>
              </a:r>
              <a:r>
                <a:rPr lang="en-US" sz="2400" b="1">
                  <a:latin typeface="Symbol" pitchFamily="18" charset="2"/>
                </a:rPr>
                <a:t>F</a:t>
              </a:r>
              <a:r>
                <a:rPr lang="en-US" sz="2400" b="1"/>
                <a:t> </a:t>
              </a:r>
              <a:r>
                <a:rPr lang="en-US" sz="3600" b="1">
                  <a:latin typeface="Symbol" pitchFamily="18" charset="2"/>
                </a:rPr>
                <a:t>D</a:t>
              </a:r>
              <a:r>
                <a:rPr lang="en-US" sz="2800" b="1"/>
                <a:t>s</a:t>
              </a:r>
            </a:p>
          </p:txBody>
        </p:sp>
        <p:sp>
          <p:nvSpPr>
            <p:cNvPr id="71686" name="Line 6"/>
            <p:cNvSpPr>
              <a:spLocks noChangeShapeType="1"/>
            </p:cNvSpPr>
            <p:nvPr/>
          </p:nvSpPr>
          <p:spPr bwMode="auto">
            <a:xfrm>
              <a:off x="2753" y="881"/>
              <a:ext cx="779" cy="0"/>
            </a:xfrm>
            <a:prstGeom prst="line">
              <a:avLst/>
            </a:prstGeom>
            <a:noFill/>
            <a:ln w="28575">
              <a:solidFill>
                <a:schemeClr val="tx1"/>
              </a:solidFill>
              <a:round/>
              <a:headEnd/>
              <a:tailEnd/>
            </a:ln>
            <a:effectLst/>
          </p:spPr>
          <p:txBody>
            <a:bodyPr wrap="none" anchor="ctr"/>
            <a:lstStyle/>
            <a:p>
              <a:endParaRPr lang="en-US"/>
            </a:p>
          </p:txBody>
        </p:sp>
      </p:grpSp>
      <p:sp>
        <p:nvSpPr>
          <p:cNvPr id="71687" name="Text Box 7"/>
          <p:cNvSpPr txBox="1">
            <a:spLocks noChangeArrowheads="1"/>
          </p:cNvSpPr>
          <p:nvPr/>
        </p:nvSpPr>
        <p:spPr bwMode="auto">
          <a:xfrm>
            <a:off x="593725" y="2144713"/>
            <a:ext cx="3641725" cy="579437"/>
          </a:xfrm>
          <a:prstGeom prst="rect">
            <a:avLst/>
          </a:prstGeom>
          <a:noFill/>
          <a:ln w="9525">
            <a:noFill/>
            <a:miter lim="800000"/>
            <a:headEnd/>
            <a:tailEnd/>
          </a:ln>
          <a:effectLst/>
        </p:spPr>
        <p:txBody>
          <a:bodyPr wrap="none">
            <a:spAutoFit/>
          </a:bodyPr>
          <a:lstStyle/>
          <a:p>
            <a:r>
              <a:rPr lang="en-US" sz="2400"/>
              <a:t>Remember, slope is </a:t>
            </a:r>
            <a:r>
              <a:rPr lang="en-US" sz="3200">
                <a:latin typeface="Symbol" pitchFamily="18" charset="2"/>
              </a:rPr>
              <a:t>D</a:t>
            </a:r>
            <a:r>
              <a:rPr lang="en-US" sz="2400"/>
              <a:t>y/</a:t>
            </a:r>
            <a:r>
              <a:rPr lang="en-US" sz="3200">
                <a:latin typeface="Symbol" pitchFamily="18" charset="2"/>
              </a:rPr>
              <a:t>D</a:t>
            </a:r>
            <a:r>
              <a:rPr lang="en-US" sz="2400"/>
              <a:t>x:</a:t>
            </a:r>
          </a:p>
        </p:txBody>
      </p:sp>
      <p:sp>
        <p:nvSpPr>
          <p:cNvPr id="71688" name="Text Box 8"/>
          <p:cNvSpPr txBox="1">
            <a:spLocks noChangeArrowheads="1"/>
          </p:cNvSpPr>
          <p:nvPr/>
        </p:nvSpPr>
        <p:spPr bwMode="auto">
          <a:xfrm>
            <a:off x="3667125" y="2895600"/>
            <a:ext cx="752475" cy="457200"/>
          </a:xfrm>
          <a:prstGeom prst="rect">
            <a:avLst/>
          </a:prstGeom>
          <a:noFill/>
          <a:ln w="9525">
            <a:noFill/>
            <a:miter lim="800000"/>
            <a:headEnd/>
            <a:tailEnd/>
          </a:ln>
          <a:effectLst/>
        </p:spPr>
        <p:txBody>
          <a:bodyPr wrap="none">
            <a:spAutoFit/>
          </a:bodyPr>
          <a:lstStyle/>
          <a:p>
            <a:r>
              <a:rPr lang="en-US" sz="2400" i="1">
                <a:solidFill>
                  <a:schemeClr val="accent2"/>
                </a:solidFill>
              </a:rPr>
              <a:t>Or...</a:t>
            </a:r>
          </a:p>
        </p:txBody>
      </p:sp>
      <p:grpSp>
        <p:nvGrpSpPr>
          <p:cNvPr id="71689" name="Group 9"/>
          <p:cNvGrpSpPr>
            <a:grpSpLocks/>
          </p:cNvGrpSpPr>
          <p:nvPr/>
        </p:nvGrpSpPr>
        <p:grpSpPr bwMode="auto">
          <a:xfrm>
            <a:off x="2803525" y="3505200"/>
            <a:ext cx="2351088" cy="1077913"/>
            <a:chOff x="1766" y="2208"/>
            <a:chExt cx="1481" cy="679"/>
          </a:xfrm>
        </p:grpSpPr>
        <p:sp>
          <p:nvSpPr>
            <p:cNvPr id="71690" name="Text Box 10"/>
            <p:cNvSpPr txBox="1">
              <a:spLocks noChangeArrowheads="1"/>
            </p:cNvSpPr>
            <p:nvPr/>
          </p:nvSpPr>
          <p:spPr bwMode="auto">
            <a:xfrm>
              <a:off x="2198" y="2330"/>
              <a:ext cx="224" cy="288"/>
            </a:xfrm>
            <a:prstGeom prst="rect">
              <a:avLst/>
            </a:prstGeom>
            <a:noFill/>
            <a:ln w="9525">
              <a:noFill/>
              <a:miter lim="800000"/>
              <a:headEnd/>
              <a:tailEnd/>
            </a:ln>
            <a:effectLst/>
          </p:spPr>
          <p:txBody>
            <a:bodyPr wrap="none">
              <a:spAutoFit/>
            </a:bodyPr>
            <a:lstStyle/>
            <a:p>
              <a:r>
                <a:rPr lang="en-US" sz="2400"/>
                <a:t>=</a:t>
              </a:r>
            </a:p>
          </p:txBody>
        </p:sp>
        <p:grpSp>
          <p:nvGrpSpPr>
            <p:cNvPr id="71691" name="Group 11"/>
            <p:cNvGrpSpPr>
              <a:grpSpLocks/>
            </p:cNvGrpSpPr>
            <p:nvPr/>
          </p:nvGrpSpPr>
          <p:grpSpPr bwMode="auto">
            <a:xfrm>
              <a:off x="1766" y="2215"/>
              <a:ext cx="369" cy="672"/>
              <a:chOff x="1766" y="2215"/>
              <a:chExt cx="369" cy="672"/>
            </a:xfrm>
          </p:grpSpPr>
          <p:sp>
            <p:nvSpPr>
              <p:cNvPr id="71692" name="Text Box 12"/>
              <p:cNvSpPr txBox="1">
                <a:spLocks noChangeArrowheads="1"/>
              </p:cNvSpPr>
              <p:nvPr/>
            </p:nvSpPr>
            <p:spPr bwMode="auto">
              <a:xfrm>
                <a:off x="1766" y="2215"/>
                <a:ext cx="369" cy="672"/>
              </a:xfrm>
              <a:prstGeom prst="rect">
                <a:avLst/>
              </a:prstGeom>
              <a:noFill/>
              <a:ln w="9525">
                <a:noFill/>
                <a:miter lim="800000"/>
                <a:headEnd/>
                <a:tailEnd/>
              </a:ln>
              <a:effectLst/>
            </p:spPr>
            <p:txBody>
              <a:bodyPr wrap="none">
                <a:spAutoFit/>
              </a:bodyPr>
              <a:lstStyle/>
              <a:p>
                <a:r>
                  <a:rPr lang="en-US" sz="3200">
                    <a:latin typeface="Symbol" pitchFamily="18" charset="2"/>
                  </a:rPr>
                  <a:t>D</a:t>
                </a:r>
                <a:r>
                  <a:rPr lang="en-US" sz="2400"/>
                  <a:t>y</a:t>
                </a:r>
              </a:p>
              <a:p>
                <a:r>
                  <a:rPr lang="en-US" sz="3200">
                    <a:latin typeface="Symbol" pitchFamily="18" charset="2"/>
                  </a:rPr>
                  <a:t>D</a:t>
                </a:r>
                <a:r>
                  <a:rPr lang="en-US" sz="2400"/>
                  <a:t>x</a:t>
                </a:r>
              </a:p>
            </p:txBody>
          </p:sp>
          <p:sp>
            <p:nvSpPr>
              <p:cNvPr id="71693" name="Line 13"/>
              <p:cNvSpPr>
                <a:spLocks noChangeShapeType="1"/>
              </p:cNvSpPr>
              <p:nvPr/>
            </p:nvSpPr>
            <p:spPr bwMode="auto">
              <a:xfrm>
                <a:off x="1776" y="2592"/>
                <a:ext cx="336" cy="0"/>
              </a:xfrm>
              <a:prstGeom prst="line">
                <a:avLst/>
              </a:prstGeom>
              <a:noFill/>
              <a:ln w="28575">
                <a:solidFill>
                  <a:schemeClr val="tx1"/>
                </a:solidFill>
                <a:round/>
                <a:headEnd/>
                <a:tailEnd/>
              </a:ln>
              <a:effectLst/>
            </p:spPr>
            <p:txBody>
              <a:bodyPr wrap="none" anchor="ctr"/>
              <a:lstStyle/>
              <a:p>
                <a:endParaRPr lang="en-US"/>
              </a:p>
            </p:txBody>
          </p:sp>
        </p:grpSp>
        <p:grpSp>
          <p:nvGrpSpPr>
            <p:cNvPr id="71694" name="Group 14"/>
            <p:cNvGrpSpPr>
              <a:grpSpLocks/>
            </p:cNvGrpSpPr>
            <p:nvPr/>
          </p:nvGrpSpPr>
          <p:grpSpPr bwMode="auto">
            <a:xfrm>
              <a:off x="2592" y="2208"/>
              <a:ext cx="655" cy="672"/>
              <a:chOff x="2592" y="2208"/>
              <a:chExt cx="655" cy="672"/>
            </a:xfrm>
          </p:grpSpPr>
          <p:sp>
            <p:nvSpPr>
              <p:cNvPr id="71695" name="Text Box 15"/>
              <p:cNvSpPr txBox="1">
                <a:spLocks noChangeArrowheads="1"/>
              </p:cNvSpPr>
              <p:nvPr/>
            </p:nvSpPr>
            <p:spPr bwMode="auto">
              <a:xfrm>
                <a:off x="2592" y="2208"/>
                <a:ext cx="655" cy="672"/>
              </a:xfrm>
              <a:prstGeom prst="rect">
                <a:avLst/>
              </a:prstGeom>
              <a:noFill/>
              <a:ln w="9525">
                <a:noFill/>
                <a:miter lim="800000"/>
                <a:headEnd/>
                <a:tailEnd/>
              </a:ln>
              <a:effectLst/>
            </p:spPr>
            <p:txBody>
              <a:bodyPr wrap="none">
                <a:spAutoFit/>
              </a:bodyPr>
              <a:lstStyle/>
              <a:p>
                <a:r>
                  <a:rPr lang="en-US" sz="3200">
                    <a:latin typeface="Symbol" pitchFamily="18" charset="2"/>
                  </a:rPr>
                  <a:t> D</a:t>
                </a:r>
                <a:r>
                  <a:rPr lang="en-US" sz="2400"/>
                  <a:t>Wt</a:t>
                </a:r>
              </a:p>
              <a:p>
                <a:r>
                  <a:rPr lang="en-US" sz="3200">
                    <a:latin typeface="Symbol" pitchFamily="18" charset="2"/>
                  </a:rPr>
                  <a:t>D</a:t>
                </a:r>
                <a:r>
                  <a:rPr lang="en-US" sz="2400"/>
                  <a:t>tan </a:t>
                </a:r>
                <a:r>
                  <a:rPr lang="en-US" sz="2400">
                    <a:latin typeface="Symbol" pitchFamily="18" charset="2"/>
                  </a:rPr>
                  <a:t>f</a:t>
                </a:r>
                <a:endParaRPr lang="en-US" sz="2400"/>
              </a:p>
            </p:txBody>
          </p:sp>
          <p:sp>
            <p:nvSpPr>
              <p:cNvPr id="71696" name="Line 16"/>
              <p:cNvSpPr>
                <a:spLocks noChangeShapeType="1"/>
              </p:cNvSpPr>
              <p:nvPr/>
            </p:nvSpPr>
            <p:spPr bwMode="auto">
              <a:xfrm>
                <a:off x="2688" y="2592"/>
                <a:ext cx="480" cy="0"/>
              </a:xfrm>
              <a:prstGeom prst="line">
                <a:avLst/>
              </a:prstGeom>
              <a:noFill/>
              <a:ln w="28575">
                <a:solidFill>
                  <a:schemeClr val="tx1"/>
                </a:solidFill>
                <a:round/>
                <a:headEnd/>
                <a:tailEnd/>
              </a:ln>
              <a:effectLst/>
            </p:spPr>
            <p:txBody>
              <a:bodyPr wrap="none" anchor="ctr"/>
              <a:lstStyle/>
              <a:p>
                <a:endParaRPr lang="en-US"/>
              </a:p>
            </p:txBody>
          </p:sp>
        </p:grpSp>
      </p:grpSp>
      <p:sp>
        <p:nvSpPr>
          <p:cNvPr id="71697" name="Text Box 17"/>
          <p:cNvSpPr txBox="1">
            <a:spLocks noChangeArrowheads="1"/>
          </p:cNvSpPr>
          <p:nvPr/>
        </p:nvSpPr>
        <p:spPr bwMode="auto">
          <a:xfrm>
            <a:off x="3819525" y="4876800"/>
            <a:ext cx="717550" cy="457200"/>
          </a:xfrm>
          <a:prstGeom prst="rect">
            <a:avLst/>
          </a:prstGeom>
          <a:noFill/>
          <a:ln w="9525">
            <a:noFill/>
            <a:miter lim="800000"/>
            <a:headEnd/>
            <a:tailEnd/>
          </a:ln>
          <a:effectLst/>
        </p:spPr>
        <p:txBody>
          <a:bodyPr wrap="none">
            <a:spAutoFit/>
          </a:bodyPr>
          <a:lstStyle/>
          <a:p>
            <a:r>
              <a:rPr lang="en-US" sz="2400" i="1">
                <a:solidFill>
                  <a:schemeClr val="accent2"/>
                </a:solidFill>
              </a:rPr>
              <a:t>So...</a:t>
            </a:r>
          </a:p>
        </p:txBody>
      </p:sp>
      <p:grpSp>
        <p:nvGrpSpPr>
          <p:cNvPr id="71698" name="Group 18"/>
          <p:cNvGrpSpPr>
            <a:grpSpLocks/>
          </p:cNvGrpSpPr>
          <p:nvPr/>
        </p:nvGrpSpPr>
        <p:grpSpPr bwMode="auto">
          <a:xfrm>
            <a:off x="1981200" y="5562600"/>
            <a:ext cx="5334000" cy="1166813"/>
            <a:chOff x="1248" y="3504"/>
            <a:chExt cx="3360" cy="735"/>
          </a:xfrm>
        </p:grpSpPr>
        <p:sp>
          <p:nvSpPr>
            <p:cNvPr id="71699" name="Rectangle 19"/>
            <p:cNvSpPr>
              <a:spLocks noChangeArrowheads="1"/>
            </p:cNvSpPr>
            <p:nvPr/>
          </p:nvSpPr>
          <p:spPr bwMode="auto">
            <a:xfrm>
              <a:off x="1248" y="3504"/>
              <a:ext cx="3360" cy="735"/>
            </a:xfrm>
            <a:prstGeom prst="rect">
              <a:avLst/>
            </a:prstGeom>
            <a:solidFill>
              <a:schemeClr val="hlink"/>
            </a:solidFill>
            <a:ln w="38100" cmpd="dbl">
              <a:solidFill>
                <a:schemeClr val="tx1"/>
              </a:solidFill>
              <a:miter lim="800000"/>
              <a:headEnd/>
              <a:tailEnd/>
            </a:ln>
            <a:effectLst/>
          </p:spPr>
          <p:txBody>
            <a:bodyPr wrap="none" anchor="ctr"/>
            <a:lstStyle/>
            <a:p>
              <a:pPr algn="ctr"/>
              <a:endParaRPr lang="en-US" sz="2400" b="1"/>
            </a:p>
          </p:txBody>
        </p:sp>
        <p:sp>
          <p:nvSpPr>
            <p:cNvPr id="71700" name="Rectangle 20"/>
            <p:cNvSpPr>
              <a:spLocks noChangeArrowheads="1"/>
            </p:cNvSpPr>
            <p:nvPr/>
          </p:nvSpPr>
          <p:spPr bwMode="auto">
            <a:xfrm>
              <a:off x="1248" y="3600"/>
              <a:ext cx="1344" cy="327"/>
            </a:xfrm>
            <a:prstGeom prst="rect">
              <a:avLst/>
            </a:prstGeom>
            <a:noFill/>
            <a:ln w="9525">
              <a:noFill/>
              <a:miter lim="800000"/>
              <a:headEnd/>
              <a:tailEnd/>
            </a:ln>
            <a:effectLst/>
          </p:spPr>
          <p:txBody>
            <a:bodyPr wrap="none">
              <a:spAutoFit/>
            </a:bodyPr>
            <a:lstStyle/>
            <a:p>
              <a:r>
                <a:rPr lang="en-US"/>
                <a:t>Average</a:t>
              </a:r>
              <a:r>
                <a:rPr lang="en-US" sz="2800" b="1"/>
                <a:t> </a:t>
              </a:r>
              <a:r>
                <a:rPr lang="en-US" sz="2400" b="1"/>
                <a:t>G</a:t>
              </a:r>
              <a:r>
                <a:rPr lang="en-US" sz="2400" b="1" baseline="-25000"/>
                <a:t>0</a:t>
              </a:r>
              <a:r>
                <a:rPr lang="en-US" sz="2400" b="1"/>
                <a:t>M</a:t>
              </a:r>
              <a:r>
                <a:rPr lang="en-US" sz="2400" b="1" baseline="-25000"/>
                <a:t>T</a:t>
              </a:r>
              <a:r>
                <a:rPr lang="en-US" sz="2400" b="1"/>
                <a:t>  =</a:t>
              </a:r>
            </a:p>
          </p:txBody>
        </p:sp>
        <p:sp>
          <p:nvSpPr>
            <p:cNvPr id="71701" name="Rectangle 21"/>
            <p:cNvSpPr>
              <a:spLocks noChangeArrowheads="1"/>
            </p:cNvSpPr>
            <p:nvPr/>
          </p:nvSpPr>
          <p:spPr bwMode="auto">
            <a:xfrm>
              <a:off x="2334" y="3552"/>
              <a:ext cx="2146" cy="638"/>
            </a:xfrm>
            <a:prstGeom prst="rect">
              <a:avLst/>
            </a:prstGeom>
            <a:noFill/>
            <a:ln w="9525">
              <a:noFill/>
              <a:miter lim="800000"/>
              <a:headEnd/>
              <a:tailEnd/>
            </a:ln>
            <a:effectLst/>
          </p:spPr>
          <p:txBody>
            <a:bodyPr wrap="none">
              <a:spAutoFit/>
            </a:bodyPr>
            <a:lstStyle/>
            <a:p>
              <a:r>
                <a:rPr lang="en-US" sz="2800" b="1"/>
                <a:t>     </a:t>
              </a:r>
              <a:r>
                <a:rPr lang="en-US" sz="2000"/>
                <a:t>(slope of wt </a:t>
              </a:r>
              <a:r>
                <a:rPr lang="en-US" sz="2000" i="1"/>
                <a:t>vs</a:t>
              </a:r>
              <a:r>
                <a:rPr lang="en-US" sz="2000"/>
                <a:t> </a:t>
              </a:r>
              <a:r>
                <a:rPr lang="en-US"/>
                <a:t>tan </a:t>
              </a:r>
              <a:r>
                <a:rPr lang="en-US">
                  <a:latin typeface="Symbol" pitchFamily="18" charset="2"/>
                </a:rPr>
                <a:t>F </a:t>
              </a:r>
              <a:r>
                <a:rPr lang="en-US"/>
                <a:t>curve)</a:t>
              </a:r>
              <a:r>
                <a:rPr lang="en-US" sz="2400" b="1"/>
                <a:t> </a:t>
              </a:r>
              <a:endParaRPr lang="en-US" sz="2800" b="1"/>
            </a:p>
            <a:p>
              <a:pPr>
                <a:lnSpc>
                  <a:spcPct val="90000"/>
                </a:lnSpc>
              </a:pPr>
              <a:r>
                <a:rPr lang="en-US" sz="3600" b="1">
                  <a:latin typeface="Symbol" pitchFamily="18" charset="2"/>
                </a:rPr>
                <a:t>             D</a:t>
              </a:r>
              <a:r>
                <a:rPr lang="en-US" sz="2800" b="1"/>
                <a:t>s</a:t>
              </a:r>
            </a:p>
          </p:txBody>
        </p:sp>
        <p:sp>
          <p:nvSpPr>
            <p:cNvPr id="71702" name="Line 22"/>
            <p:cNvSpPr>
              <a:spLocks noChangeShapeType="1"/>
            </p:cNvSpPr>
            <p:nvPr/>
          </p:nvSpPr>
          <p:spPr bwMode="auto">
            <a:xfrm>
              <a:off x="2592" y="3855"/>
              <a:ext cx="1872" cy="0"/>
            </a:xfrm>
            <a:prstGeom prst="line">
              <a:avLst/>
            </a:prstGeom>
            <a:noFill/>
            <a:ln w="28575">
              <a:solidFill>
                <a:schemeClr val="tx1"/>
              </a:solidFill>
              <a:round/>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noFill/>
          <a:ln/>
        </p:spPr>
        <p:txBody>
          <a:bodyPr lIns="90488" tIns="44450" rIns="90488" bIns="44450"/>
          <a:lstStyle/>
          <a:p>
            <a:r>
              <a:rPr lang="en-US"/>
              <a:t>Example Answer</a:t>
            </a:r>
          </a:p>
        </p:txBody>
      </p:sp>
      <p:sp>
        <p:nvSpPr>
          <p:cNvPr id="122883" name="Rectangle 3"/>
          <p:cNvSpPr>
            <a:spLocks noGrp="1" noChangeArrowheads="1"/>
          </p:cNvSpPr>
          <p:nvPr>
            <p:ph type="body" idx="1"/>
          </p:nvPr>
        </p:nvSpPr>
        <p:spPr>
          <a:xfrm>
            <a:off x="0" y="1981200"/>
            <a:ext cx="9144000" cy="4114800"/>
          </a:xfrm>
          <a:noFill/>
          <a:ln/>
        </p:spPr>
        <p:txBody>
          <a:bodyPr lIns="90488" tIns="44450" rIns="90488" bIns="44450"/>
          <a:lstStyle/>
          <a:p>
            <a:pPr>
              <a:buFontTx/>
              <a:buNone/>
            </a:pPr>
            <a:r>
              <a:rPr lang="en-US" sz="2400"/>
              <a:t>    TPI=AWP[ft²]{LT/in}/420=50ft×100ft/420{LT/in}=11.9LT/in</a:t>
            </a:r>
          </a:p>
          <a:p>
            <a:pPr>
              <a:buFontTx/>
              <a:buNone/>
            </a:pPr>
            <a:r>
              <a:rPr lang="en-US" sz="2400"/>
              <a:t/>
            </a:r>
            <a:br>
              <a:rPr lang="en-US" sz="2400"/>
            </a:br>
            <a:r>
              <a:rPr lang="en-US" sz="2400"/>
              <a:t>Change in draft=10ft-5ft=5ft×[12in/ft]=60in</a:t>
            </a:r>
            <a:br>
              <a:rPr lang="en-US" sz="2400"/>
            </a:br>
            <a:endParaRPr lang="en-US" sz="2400"/>
          </a:p>
          <a:p>
            <a:pPr>
              <a:buFontTx/>
              <a:buNone/>
            </a:pPr>
            <a:r>
              <a:rPr lang="en-US" sz="2400"/>
              <a:t>     Change in weight=60in×11.9LT/in=714LT</a:t>
            </a:r>
            <a:br>
              <a:rPr lang="en-US" sz="2400"/>
            </a:br>
            <a:endParaRPr lang="en-US" sz="2400"/>
          </a:p>
          <a:p>
            <a:pPr>
              <a:buFontTx/>
              <a:buNone/>
            </a:pPr>
            <a:r>
              <a:rPr lang="en-US" sz="2400"/>
              <a:t>     V=w/</a:t>
            </a:r>
            <a:r>
              <a:rPr lang="en-US" sz="2400">
                <a:latin typeface="Symbol" pitchFamily="18" charset="2"/>
              </a:rPr>
              <a:t>r</a:t>
            </a:r>
            <a:r>
              <a:rPr lang="en-US" sz="2400"/>
              <a:t>g=714LT/(50lb/ft³)×2240lb/LT=32,000ft³</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517525" y="547688"/>
            <a:ext cx="8224838" cy="701675"/>
          </a:xfrm>
          <a:prstGeom prst="rect">
            <a:avLst/>
          </a:prstGeom>
          <a:noFill/>
          <a:ln w="9525">
            <a:noFill/>
            <a:miter lim="800000"/>
            <a:headEnd/>
            <a:tailEnd/>
          </a:ln>
          <a:effectLst/>
        </p:spPr>
        <p:txBody>
          <a:bodyPr wrap="none">
            <a:spAutoFit/>
          </a:bodyPr>
          <a:lstStyle/>
          <a:p>
            <a:r>
              <a:rPr lang="en-US" sz="2000"/>
              <a:t>When you vary the distance t, and thus the moment, you’ll vary the inclination </a:t>
            </a:r>
          </a:p>
          <a:p>
            <a:r>
              <a:rPr lang="en-US" sz="2000"/>
              <a:t>angle.  The result is plotted in an example here:</a:t>
            </a:r>
          </a:p>
        </p:txBody>
      </p:sp>
      <p:sp>
        <p:nvSpPr>
          <p:cNvPr id="72707" name="Text Box 3"/>
          <p:cNvSpPr txBox="1">
            <a:spLocks noChangeArrowheads="1"/>
          </p:cNvSpPr>
          <p:nvPr/>
        </p:nvSpPr>
        <p:spPr bwMode="auto">
          <a:xfrm>
            <a:off x="593725" y="4738688"/>
            <a:ext cx="7727950" cy="701675"/>
          </a:xfrm>
          <a:prstGeom prst="rect">
            <a:avLst/>
          </a:prstGeom>
          <a:noFill/>
          <a:ln w="9525">
            <a:noFill/>
            <a:miter lim="800000"/>
            <a:headEnd/>
            <a:tailEnd/>
          </a:ln>
          <a:effectLst/>
        </p:spPr>
        <p:txBody>
          <a:bodyPr wrap="none">
            <a:spAutoFit/>
          </a:bodyPr>
          <a:lstStyle/>
          <a:p>
            <a:r>
              <a:rPr lang="en-US" sz="2000"/>
              <a:t>The slope of the “best fit” line, Dy/Dx, when divided by the displacement,</a:t>
            </a:r>
          </a:p>
          <a:p>
            <a:r>
              <a:rPr lang="en-US" sz="2000"/>
              <a:t>will give the average G</a:t>
            </a:r>
            <a:r>
              <a:rPr lang="en-US" sz="2000" baseline="-25000"/>
              <a:t>0</a:t>
            </a:r>
            <a:r>
              <a:rPr lang="en-US" sz="2000"/>
              <a:t>M</a:t>
            </a:r>
            <a:r>
              <a:rPr lang="en-US" sz="2000" baseline="-25000"/>
              <a:t>T</a:t>
            </a:r>
            <a:r>
              <a:rPr lang="en-US" sz="2000"/>
              <a:t> distance:</a:t>
            </a:r>
          </a:p>
        </p:txBody>
      </p:sp>
      <p:grpSp>
        <p:nvGrpSpPr>
          <p:cNvPr id="72708" name="Group 4"/>
          <p:cNvGrpSpPr>
            <a:grpSpLocks/>
          </p:cNvGrpSpPr>
          <p:nvPr/>
        </p:nvGrpSpPr>
        <p:grpSpPr bwMode="auto">
          <a:xfrm>
            <a:off x="1981200" y="5638800"/>
            <a:ext cx="5130800" cy="1012825"/>
            <a:chOff x="1248" y="3552"/>
            <a:chExt cx="3232" cy="638"/>
          </a:xfrm>
        </p:grpSpPr>
        <p:sp>
          <p:nvSpPr>
            <p:cNvPr id="72709" name="Rectangle 5"/>
            <p:cNvSpPr>
              <a:spLocks noChangeArrowheads="1"/>
            </p:cNvSpPr>
            <p:nvPr/>
          </p:nvSpPr>
          <p:spPr bwMode="auto">
            <a:xfrm>
              <a:off x="1248" y="3600"/>
              <a:ext cx="1344" cy="327"/>
            </a:xfrm>
            <a:prstGeom prst="rect">
              <a:avLst/>
            </a:prstGeom>
            <a:noFill/>
            <a:ln w="9525">
              <a:noFill/>
              <a:miter lim="800000"/>
              <a:headEnd/>
              <a:tailEnd/>
            </a:ln>
            <a:effectLst/>
          </p:spPr>
          <p:txBody>
            <a:bodyPr wrap="none">
              <a:spAutoFit/>
            </a:bodyPr>
            <a:lstStyle/>
            <a:p>
              <a:r>
                <a:rPr lang="en-US"/>
                <a:t>Average</a:t>
              </a:r>
              <a:r>
                <a:rPr lang="en-US" sz="2800" b="1"/>
                <a:t> </a:t>
              </a:r>
              <a:r>
                <a:rPr lang="en-US" sz="2400" b="1"/>
                <a:t>G</a:t>
              </a:r>
              <a:r>
                <a:rPr lang="en-US" sz="2400" b="1" baseline="-25000"/>
                <a:t>0</a:t>
              </a:r>
              <a:r>
                <a:rPr lang="en-US" sz="2400" b="1"/>
                <a:t>M</a:t>
              </a:r>
              <a:r>
                <a:rPr lang="en-US" sz="2400" b="1" baseline="-25000"/>
                <a:t>T</a:t>
              </a:r>
              <a:r>
                <a:rPr lang="en-US" sz="2400" b="1"/>
                <a:t>  =</a:t>
              </a:r>
            </a:p>
          </p:txBody>
        </p:sp>
        <p:sp>
          <p:nvSpPr>
            <p:cNvPr id="72710" name="Rectangle 6"/>
            <p:cNvSpPr>
              <a:spLocks noChangeArrowheads="1"/>
            </p:cNvSpPr>
            <p:nvPr/>
          </p:nvSpPr>
          <p:spPr bwMode="auto">
            <a:xfrm>
              <a:off x="2334" y="3552"/>
              <a:ext cx="2146" cy="638"/>
            </a:xfrm>
            <a:prstGeom prst="rect">
              <a:avLst/>
            </a:prstGeom>
            <a:noFill/>
            <a:ln w="9525">
              <a:noFill/>
              <a:miter lim="800000"/>
              <a:headEnd/>
              <a:tailEnd/>
            </a:ln>
            <a:effectLst/>
          </p:spPr>
          <p:txBody>
            <a:bodyPr wrap="none">
              <a:spAutoFit/>
            </a:bodyPr>
            <a:lstStyle/>
            <a:p>
              <a:r>
                <a:rPr lang="en-US" sz="2800" b="1"/>
                <a:t>     </a:t>
              </a:r>
              <a:r>
                <a:rPr lang="en-US" sz="2000"/>
                <a:t>(slope of wt </a:t>
              </a:r>
              <a:r>
                <a:rPr lang="en-US" sz="2000" i="1"/>
                <a:t>vs</a:t>
              </a:r>
              <a:r>
                <a:rPr lang="en-US" sz="2000"/>
                <a:t> </a:t>
              </a:r>
              <a:r>
                <a:rPr lang="en-US"/>
                <a:t>tan </a:t>
              </a:r>
              <a:r>
                <a:rPr lang="en-US">
                  <a:latin typeface="Symbol" pitchFamily="18" charset="2"/>
                </a:rPr>
                <a:t>F </a:t>
              </a:r>
              <a:r>
                <a:rPr lang="en-US"/>
                <a:t>curve)</a:t>
              </a:r>
              <a:r>
                <a:rPr lang="en-US" sz="2400" b="1"/>
                <a:t> </a:t>
              </a:r>
              <a:endParaRPr lang="en-US" sz="2800" b="1"/>
            </a:p>
            <a:p>
              <a:pPr>
                <a:lnSpc>
                  <a:spcPct val="90000"/>
                </a:lnSpc>
              </a:pPr>
              <a:r>
                <a:rPr lang="en-US" sz="3600" b="1">
                  <a:latin typeface="Symbol" pitchFamily="18" charset="2"/>
                </a:rPr>
                <a:t>             D</a:t>
              </a:r>
              <a:r>
                <a:rPr lang="en-US" sz="2800" b="1"/>
                <a:t>s</a:t>
              </a:r>
            </a:p>
          </p:txBody>
        </p:sp>
        <p:sp>
          <p:nvSpPr>
            <p:cNvPr id="72711" name="Line 7"/>
            <p:cNvSpPr>
              <a:spLocks noChangeShapeType="1"/>
            </p:cNvSpPr>
            <p:nvPr/>
          </p:nvSpPr>
          <p:spPr bwMode="auto">
            <a:xfrm>
              <a:off x="2592" y="3855"/>
              <a:ext cx="1872" cy="0"/>
            </a:xfrm>
            <a:prstGeom prst="line">
              <a:avLst/>
            </a:prstGeom>
            <a:noFill/>
            <a:ln w="28575">
              <a:solidFill>
                <a:schemeClr val="tx1"/>
              </a:solidFill>
              <a:round/>
              <a:headEnd/>
              <a:tailEnd/>
            </a:ln>
            <a:effectLst/>
          </p:spPr>
          <p:txBody>
            <a:bodyPr wrap="none" anchor="ctr"/>
            <a:lstStyle/>
            <a:p>
              <a:endParaRPr lang="en-US"/>
            </a:p>
          </p:txBody>
        </p:sp>
      </p:grpSp>
      <p:graphicFrame>
        <p:nvGraphicFramePr>
          <p:cNvPr id="72712" name="Object 8"/>
          <p:cNvGraphicFramePr>
            <a:graphicFrameLocks noChangeAspect="1"/>
          </p:cNvGraphicFramePr>
          <p:nvPr/>
        </p:nvGraphicFramePr>
        <p:xfrm>
          <a:off x="1109663" y="1524000"/>
          <a:ext cx="6926262" cy="3048000"/>
        </p:xfrm>
        <a:graphic>
          <a:graphicData uri="http://schemas.openxmlformats.org/presentationml/2006/ole">
            <p:oleObj spid="_x0000_s72712" name="Worksheet" r:id="rId3" imgW="8178840" imgH="3071160" progId="Excel.Sheet.8">
              <p:embed/>
            </p:oleObj>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730" name="Group 2"/>
          <p:cNvGrpSpPr>
            <a:grpSpLocks/>
          </p:cNvGrpSpPr>
          <p:nvPr/>
        </p:nvGrpSpPr>
        <p:grpSpPr bwMode="auto">
          <a:xfrm>
            <a:off x="517525" y="447675"/>
            <a:ext cx="7926388" cy="1876425"/>
            <a:chOff x="326" y="282"/>
            <a:chExt cx="4993" cy="1182"/>
          </a:xfrm>
        </p:grpSpPr>
        <p:sp>
          <p:nvSpPr>
            <p:cNvPr id="73731" name="Text Box 3"/>
            <p:cNvSpPr txBox="1">
              <a:spLocks noChangeArrowheads="1"/>
            </p:cNvSpPr>
            <p:nvPr/>
          </p:nvSpPr>
          <p:spPr bwMode="auto">
            <a:xfrm>
              <a:off x="326" y="282"/>
              <a:ext cx="4993" cy="557"/>
            </a:xfrm>
            <a:prstGeom prst="rect">
              <a:avLst/>
            </a:prstGeom>
            <a:noFill/>
            <a:ln w="9525">
              <a:noFill/>
              <a:miter lim="800000"/>
              <a:headEnd/>
              <a:tailEnd/>
            </a:ln>
            <a:effectLst/>
          </p:spPr>
          <p:txBody>
            <a:bodyPr wrap="none">
              <a:spAutoFit/>
            </a:bodyPr>
            <a:lstStyle/>
            <a:p>
              <a:r>
                <a:rPr lang="en-US" sz="2400"/>
                <a:t>Having found the </a:t>
              </a:r>
              <a:r>
                <a:rPr lang="en-US" sz="2000">
                  <a:solidFill>
                    <a:schemeClr val="accent2"/>
                  </a:solidFill>
                </a:rPr>
                <a:t>Average</a:t>
              </a:r>
              <a:r>
                <a:rPr lang="en-US" sz="2800" b="1">
                  <a:solidFill>
                    <a:schemeClr val="accent2"/>
                  </a:solidFill>
                </a:rPr>
                <a:t> </a:t>
              </a:r>
              <a:r>
                <a:rPr lang="en-US" sz="2400" b="1">
                  <a:solidFill>
                    <a:schemeClr val="accent2"/>
                  </a:solidFill>
                </a:rPr>
                <a:t>G</a:t>
              </a:r>
              <a:r>
                <a:rPr lang="en-US" sz="2400" b="1" baseline="-25000">
                  <a:solidFill>
                    <a:schemeClr val="accent2"/>
                  </a:solidFill>
                </a:rPr>
                <a:t>0</a:t>
              </a:r>
              <a:r>
                <a:rPr lang="en-US" sz="2400" b="1">
                  <a:solidFill>
                    <a:schemeClr val="accent2"/>
                  </a:solidFill>
                </a:rPr>
                <a:t>M</a:t>
              </a:r>
              <a:r>
                <a:rPr lang="en-US" sz="2400" b="1" baseline="-25000">
                  <a:solidFill>
                    <a:schemeClr val="accent2"/>
                  </a:solidFill>
                </a:rPr>
                <a:t>T</a:t>
              </a:r>
              <a:r>
                <a:rPr lang="en-US" sz="2400"/>
                <a:t>, you can find the KG when the</a:t>
              </a:r>
            </a:p>
            <a:p>
              <a:r>
                <a:rPr lang="en-US" sz="2400"/>
                <a:t>ship is loaded with the inclining weight:</a:t>
              </a:r>
              <a:endParaRPr lang="en-US" sz="2000"/>
            </a:p>
          </p:txBody>
        </p:sp>
        <p:sp>
          <p:nvSpPr>
            <p:cNvPr id="73732" name="Text Box 4"/>
            <p:cNvSpPr txBox="1">
              <a:spLocks noChangeArrowheads="1"/>
            </p:cNvSpPr>
            <p:nvPr/>
          </p:nvSpPr>
          <p:spPr bwMode="auto">
            <a:xfrm>
              <a:off x="2032" y="1152"/>
              <a:ext cx="1712" cy="312"/>
            </a:xfrm>
            <a:prstGeom prst="rect">
              <a:avLst/>
            </a:prstGeom>
            <a:noFill/>
            <a:ln w="38100" cmpd="dbl">
              <a:solidFill>
                <a:schemeClr val="tx1"/>
              </a:solidFill>
              <a:miter lim="800000"/>
              <a:headEnd/>
              <a:tailEnd/>
            </a:ln>
            <a:effectLst/>
          </p:spPr>
          <p:txBody>
            <a:bodyPr>
              <a:spAutoFit/>
            </a:bodyPr>
            <a:lstStyle/>
            <a:p>
              <a:r>
                <a:rPr lang="en-US" sz="2400"/>
                <a:t>KG = KM</a:t>
              </a:r>
              <a:r>
                <a:rPr lang="en-US" sz="2400" baseline="-25000"/>
                <a:t>T</a:t>
              </a:r>
              <a:r>
                <a:rPr lang="en-US" sz="2400"/>
                <a:t> - G</a:t>
              </a:r>
              <a:r>
                <a:rPr lang="en-US" sz="2400" baseline="-25000"/>
                <a:t>0</a:t>
              </a:r>
              <a:r>
                <a:rPr lang="en-US" sz="2400"/>
                <a:t>M</a:t>
              </a:r>
              <a:r>
                <a:rPr lang="en-US" sz="2400" baseline="-25000"/>
                <a:t>T</a:t>
              </a:r>
              <a:r>
                <a:rPr lang="en-US" sz="2400"/>
                <a:t> </a:t>
              </a:r>
            </a:p>
          </p:txBody>
        </p:sp>
      </p:grpSp>
      <p:sp>
        <p:nvSpPr>
          <p:cNvPr id="73733" name="Text Box 5"/>
          <p:cNvSpPr txBox="1">
            <a:spLocks noChangeArrowheads="1"/>
          </p:cNvSpPr>
          <p:nvPr/>
        </p:nvSpPr>
        <p:spPr bwMode="auto">
          <a:xfrm>
            <a:off x="669925" y="3013075"/>
            <a:ext cx="7748588" cy="822325"/>
          </a:xfrm>
          <a:prstGeom prst="rect">
            <a:avLst/>
          </a:prstGeom>
          <a:noFill/>
          <a:ln w="9525">
            <a:noFill/>
            <a:miter lim="800000"/>
            <a:headEnd/>
            <a:tailEnd/>
          </a:ln>
          <a:effectLst/>
        </p:spPr>
        <p:txBody>
          <a:bodyPr wrap="none">
            <a:spAutoFit/>
          </a:bodyPr>
          <a:lstStyle/>
          <a:p>
            <a:r>
              <a:rPr lang="en-US" sz="2400"/>
              <a:t>The problem now degenerates to a simple “’change in vertical</a:t>
            </a:r>
          </a:p>
          <a:p>
            <a:r>
              <a:rPr lang="en-US" sz="2400"/>
              <a:t>center of gravity, KG, equation:</a:t>
            </a:r>
          </a:p>
        </p:txBody>
      </p:sp>
      <p:grpSp>
        <p:nvGrpSpPr>
          <p:cNvPr id="73734" name="Group 6"/>
          <p:cNvGrpSpPr>
            <a:grpSpLocks/>
          </p:cNvGrpSpPr>
          <p:nvPr/>
        </p:nvGrpSpPr>
        <p:grpSpPr bwMode="auto">
          <a:xfrm>
            <a:off x="1600200" y="4191000"/>
            <a:ext cx="6492875" cy="1066800"/>
            <a:chOff x="1008" y="2640"/>
            <a:chExt cx="4090" cy="672"/>
          </a:xfrm>
        </p:grpSpPr>
        <p:sp>
          <p:nvSpPr>
            <p:cNvPr id="73735" name="Text Box 7"/>
            <p:cNvSpPr txBox="1">
              <a:spLocks noChangeArrowheads="1"/>
            </p:cNvSpPr>
            <p:nvPr/>
          </p:nvSpPr>
          <p:spPr bwMode="auto">
            <a:xfrm>
              <a:off x="1008" y="2640"/>
              <a:ext cx="4090" cy="672"/>
            </a:xfrm>
            <a:prstGeom prst="rect">
              <a:avLst/>
            </a:prstGeom>
            <a:noFill/>
            <a:ln w="9525">
              <a:noFill/>
              <a:miter lim="800000"/>
              <a:headEnd/>
              <a:tailEnd/>
            </a:ln>
            <a:effectLst/>
          </p:spPr>
          <p:txBody>
            <a:bodyPr>
              <a:spAutoFit/>
            </a:bodyPr>
            <a:lstStyle/>
            <a:p>
              <a:r>
                <a:rPr lang="en-US" sz="2800" b="1"/>
                <a:t>KG</a:t>
              </a:r>
              <a:r>
                <a:rPr lang="en-US" sz="2800" b="1" baseline="-25000"/>
                <a:t> light</a:t>
              </a:r>
              <a:r>
                <a:rPr lang="en-US" sz="2800" b="1"/>
                <a:t>  =  KG </a:t>
              </a:r>
              <a:r>
                <a:rPr lang="en-US" sz="2800" b="1" baseline="-25000"/>
                <a:t>inclined</a:t>
              </a:r>
              <a:r>
                <a:rPr lang="en-US" sz="2800" b="1"/>
                <a:t> </a:t>
              </a:r>
              <a:r>
                <a:rPr lang="en-US" sz="2000" b="1">
                  <a:latin typeface="Arial" charset="0"/>
                </a:rPr>
                <a:t>x</a:t>
              </a:r>
              <a:r>
                <a:rPr lang="en-US" sz="2800" b="1"/>
                <a:t> </a:t>
              </a:r>
              <a:r>
                <a:rPr lang="en-US" sz="3200" b="1">
                  <a:latin typeface="Symbol" pitchFamily="18" charset="2"/>
                </a:rPr>
                <a:t>D</a:t>
              </a:r>
              <a:r>
                <a:rPr lang="en-US" sz="2800" b="1"/>
                <a:t>s</a:t>
              </a:r>
              <a:r>
                <a:rPr lang="en-US" sz="2800" b="1" baseline="-25000"/>
                <a:t> old </a:t>
              </a:r>
              <a:r>
                <a:rPr lang="en-US" sz="2800" b="1"/>
                <a:t> -  Kg </a:t>
              </a:r>
              <a:r>
                <a:rPr lang="en-US" sz="2000" b="1">
                  <a:latin typeface="Arial" charset="0"/>
                </a:rPr>
                <a:t>x</a:t>
              </a:r>
              <a:r>
                <a:rPr lang="en-US" sz="2800" b="1"/>
                <a:t> w</a:t>
              </a:r>
            </a:p>
            <a:p>
              <a:r>
                <a:rPr lang="en-US" sz="2800" b="1"/>
                <a:t>                                      </a:t>
              </a:r>
              <a:r>
                <a:rPr lang="en-US" sz="3200" b="1">
                  <a:latin typeface="Symbol" pitchFamily="18" charset="2"/>
                </a:rPr>
                <a:t>D</a:t>
              </a:r>
              <a:r>
                <a:rPr lang="en-US" sz="2800" b="1"/>
                <a:t>s</a:t>
              </a:r>
              <a:r>
                <a:rPr lang="en-US" sz="2800" b="1" baseline="-25000"/>
                <a:t> new</a:t>
              </a:r>
            </a:p>
          </p:txBody>
        </p:sp>
        <p:sp>
          <p:nvSpPr>
            <p:cNvPr id="73736" name="Line 8"/>
            <p:cNvSpPr>
              <a:spLocks noChangeShapeType="1"/>
            </p:cNvSpPr>
            <p:nvPr/>
          </p:nvSpPr>
          <p:spPr bwMode="auto">
            <a:xfrm>
              <a:off x="1968" y="2976"/>
              <a:ext cx="2592" cy="0"/>
            </a:xfrm>
            <a:prstGeom prst="line">
              <a:avLst/>
            </a:prstGeom>
            <a:noFill/>
            <a:ln w="28575">
              <a:solidFill>
                <a:schemeClr val="tx1"/>
              </a:solidFill>
              <a:round/>
              <a:headEnd/>
              <a:tailEnd/>
            </a:ln>
            <a:effectLst/>
          </p:spPr>
          <p:txBody>
            <a:bodyPr wrap="none" anchor="ctr"/>
            <a:lstStyle/>
            <a:p>
              <a:endParaRPr lang="en-US"/>
            </a:p>
          </p:txBody>
        </p:sp>
      </p:grpSp>
      <p:sp>
        <p:nvSpPr>
          <p:cNvPr id="73737" name="Text Box 9"/>
          <p:cNvSpPr txBox="1">
            <a:spLocks noChangeArrowheads="1"/>
          </p:cNvSpPr>
          <p:nvPr/>
        </p:nvSpPr>
        <p:spPr bwMode="auto">
          <a:xfrm>
            <a:off x="365125" y="5638800"/>
            <a:ext cx="8434388" cy="822325"/>
          </a:xfrm>
          <a:prstGeom prst="rect">
            <a:avLst/>
          </a:prstGeom>
          <a:noFill/>
          <a:ln w="9525">
            <a:noFill/>
            <a:miter lim="800000"/>
            <a:headEnd/>
            <a:tailEnd/>
          </a:ln>
          <a:effectLst/>
        </p:spPr>
        <p:txBody>
          <a:bodyPr>
            <a:spAutoFit/>
          </a:bodyPr>
          <a:lstStyle/>
          <a:p>
            <a:r>
              <a:rPr lang="en-US" sz="2400" i="1">
                <a:solidFill>
                  <a:schemeClr val="accent2"/>
                </a:solidFill>
              </a:rPr>
              <a:t>KG</a:t>
            </a:r>
            <a:r>
              <a:rPr lang="en-US" sz="2400" i="1" baseline="-25000">
                <a:solidFill>
                  <a:schemeClr val="accent2"/>
                </a:solidFill>
              </a:rPr>
              <a:t> light</a:t>
            </a:r>
            <a:r>
              <a:rPr lang="en-US" sz="2400" i="1">
                <a:solidFill>
                  <a:schemeClr val="accent2"/>
                </a:solidFill>
              </a:rPr>
              <a:t>, the KG of the ship with considering the ship’s weight only- </a:t>
            </a:r>
          </a:p>
          <a:p>
            <a:r>
              <a:rPr lang="en-US" sz="2400" i="1">
                <a:solidFill>
                  <a:schemeClr val="accent2"/>
                </a:solidFill>
              </a:rPr>
              <a:t>no crew, stores, fuel, etc.- is what we wanted!!</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 Box 2"/>
          <p:cNvSpPr txBox="1">
            <a:spLocks noChangeArrowheads="1"/>
          </p:cNvSpPr>
          <p:nvPr/>
        </p:nvSpPr>
        <p:spPr bwMode="auto">
          <a:xfrm>
            <a:off x="0" y="422275"/>
            <a:ext cx="8991600" cy="4232275"/>
          </a:xfrm>
          <a:prstGeom prst="rect">
            <a:avLst/>
          </a:prstGeom>
          <a:noFill/>
          <a:ln w="9525">
            <a:noFill/>
            <a:miter lim="800000"/>
            <a:headEnd/>
            <a:tailEnd/>
          </a:ln>
          <a:effectLst/>
        </p:spPr>
        <p:txBody>
          <a:bodyPr>
            <a:spAutoFit/>
          </a:bodyPr>
          <a:lstStyle/>
          <a:p>
            <a:pPr>
              <a:lnSpc>
                <a:spcPct val="150000"/>
              </a:lnSpc>
            </a:pPr>
            <a:r>
              <a:rPr lang="en-US" sz="3200" u="sng"/>
              <a:t>In Summary</a:t>
            </a:r>
            <a:r>
              <a:rPr lang="en-US" sz="3200"/>
              <a:t>:</a:t>
            </a:r>
          </a:p>
          <a:p>
            <a:endParaRPr lang="en-US" sz="3200"/>
          </a:p>
          <a:p>
            <a:pPr>
              <a:buFont typeface="Wingdings" pitchFamily="2" charset="2"/>
              <a:buChar char="ü"/>
            </a:pPr>
            <a:r>
              <a:rPr lang="en-US" sz="2400"/>
              <a:t>Using a known weight and a measured distance, a moment is created</a:t>
            </a:r>
          </a:p>
          <a:p>
            <a:pPr>
              <a:buFont typeface="Wingdings" pitchFamily="2" charset="2"/>
              <a:buChar char="ü"/>
            </a:pPr>
            <a:endParaRPr lang="en-US" sz="2400"/>
          </a:p>
          <a:p>
            <a:pPr>
              <a:buFont typeface="Wingdings" pitchFamily="2" charset="2"/>
              <a:buChar char="ü"/>
            </a:pPr>
            <a:r>
              <a:rPr lang="en-US" sz="2400"/>
              <a:t>The moment creates a list that can be measured</a:t>
            </a:r>
          </a:p>
          <a:p>
            <a:pPr>
              <a:buFont typeface="Wingdings" pitchFamily="2" charset="2"/>
              <a:buChar char="ü"/>
            </a:pPr>
            <a:endParaRPr lang="en-US" sz="2400"/>
          </a:p>
          <a:p>
            <a:pPr>
              <a:buFont typeface="Wingdings" pitchFamily="2" charset="2"/>
              <a:buChar char="ü"/>
            </a:pPr>
            <a:r>
              <a:rPr lang="en-US" sz="2400"/>
              <a:t>By repeating the process with the same weight over different                distances and plotting the results, the average G</a:t>
            </a:r>
            <a:r>
              <a:rPr lang="en-US" sz="2400" baseline="-25000"/>
              <a:t>0</a:t>
            </a:r>
            <a:r>
              <a:rPr lang="en-US" sz="2400"/>
              <a:t>M</a:t>
            </a:r>
            <a:r>
              <a:rPr lang="en-US" sz="2400" baseline="-25000"/>
              <a:t>T</a:t>
            </a:r>
            <a:r>
              <a:rPr lang="en-US" sz="2400"/>
              <a:t> can be found</a:t>
            </a:r>
          </a:p>
          <a:p>
            <a:pPr>
              <a:buFont typeface="Wingdings" pitchFamily="2" charset="2"/>
              <a:buChar char="ü"/>
            </a:pPr>
            <a:endParaRPr lang="en-US" sz="2400"/>
          </a:p>
          <a:p>
            <a:pPr>
              <a:buFont typeface="Wingdings" pitchFamily="2" charset="2"/>
              <a:buChar char="ü"/>
            </a:pPr>
            <a:r>
              <a:rPr lang="en-US" sz="2400"/>
              <a:t>Once G</a:t>
            </a:r>
            <a:r>
              <a:rPr lang="en-US" sz="2400" baseline="-25000"/>
              <a:t>0</a:t>
            </a:r>
            <a:r>
              <a:rPr lang="en-US" sz="2400"/>
              <a:t>M</a:t>
            </a:r>
            <a:r>
              <a:rPr lang="en-US" sz="2400" baseline="-25000"/>
              <a:t>T </a:t>
            </a:r>
            <a:r>
              <a:rPr lang="en-US" sz="2400"/>
              <a:t>is found, you can find KG of the light ship</a:t>
            </a:r>
            <a:endParaRPr lang="en-US" sz="2400" baseline="-2500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685800" y="0"/>
            <a:ext cx="7772400" cy="1143000"/>
          </a:xfrm>
          <a:noFill/>
          <a:ln/>
        </p:spPr>
        <p:txBody>
          <a:bodyPr lIns="90488" tIns="44450" rIns="90488" bIns="44450"/>
          <a:lstStyle/>
          <a:p>
            <a:r>
              <a:rPr lang="en-US" sz="4000"/>
              <a:t>Example Problem</a:t>
            </a:r>
            <a:br>
              <a:rPr lang="en-US" sz="4000"/>
            </a:br>
            <a:endParaRPr lang="en-US" sz="4000"/>
          </a:p>
        </p:txBody>
      </p:sp>
      <p:sp>
        <p:nvSpPr>
          <p:cNvPr id="219139" name="Rectangle 3"/>
          <p:cNvSpPr>
            <a:spLocks noGrp="1" noChangeArrowheads="1"/>
          </p:cNvSpPr>
          <p:nvPr>
            <p:ph type="body" idx="1"/>
          </p:nvPr>
        </p:nvSpPr>
        <p:spPr>
          <a:xfrm>
            <a:off x="152400" y="838200"/>
            <a:ext cx="8839200" cy="5943600"/>
          </a:xfrm>
          <a:noFill/>
          <a:ln/>
        </p:spPr>
        <p:txBody>
          <a:bodyPr lIns="90488" tIns="44450" rIns="90488" bIns="44450"/>
          <a:lstStyle/>
          <a:p>
            <a:pPr>
              <a:lnSpc>
                <a:spcPct val="90000"/>
              </a:lnSpc>
            </a:pPr>
            <a:r>
              <a:rPr lang="en-US" sz="2400"/>
              <a:t>The USS OHIO has just completed her Overhaul and Conversion from an SSBN to an SSGN and Special Operations Forces platform.  She is pierside performing a required Inclining Experiment. </a:t>
            </a:r>
            <a:r>
              <a:rPr lang="en-US" sz="2400">
                <a:latin typeface="Symbol" pitchFamily="18" charset="2"/>
              </a:rPr>
              <a:t>D</a:t>
            </a:r>
            <a:r>
              <a:rPr lang="en-US" sz="2400" baseline="-25000"/>
              <a:t>lightship</a:t>
            </a:r>
            <a:r>
              <a:rPr lang="en-US" sz="2400"/>
              <a:t>=18700LT; KM</a:t>
            </a:r>
            <a:r>
              <a:rPr lang="en-US" sz="2400" baseline="-25000"/>
              <a:t>T</a:t>
            </a:r>
            <a:r>
              <a:rPr lang="en-US" sz="2400"/>
              <a:t>=21ft. The inclining gear weighs 400LTs and is centered 47ft above the keel.  375LTs is moved to the following transverse distances resulting in the corresponding list angles.</a:t>
            </a:r>
            <a:br>
              <a:rPr lang="en-US" sz="2400"/>
            </a:br>
            <a:r>
              <a:rPr lang="en-US" sz="2800"/>
              <a:t/>
            </a:r>
            <a:br>
              <a:rPr lang="en-US" sz="2800"/>
            </a:br>
            <a:r>
              <a:rPr lang="en-US" sz="2800"/>
              <a:t>Distance to Starboard(ft)	List Angle(°)</a:t>
            </a:r>
            <a:br>
              <a:rPr lang="en-US" sz="2800"/>
            </a:br>
            <a:r>
              <a:rPr lang="en-US" sz="2800"/>
              <a:t>		-50			-12.8</a:t>
            </a:r>
            <a:br>
              <a:rPr lang="en-US" sz="2800"/>
            </a:br>
            <a:r>
              <a:rPr lang="en-US" sz="2800"/>
              <a:t>		-25			-6.4</a:t>
            </a:r>
            <a:br>
              <a:rPr lang="en-US" sz="2800"/>
            </a:br>
            <a:r>
              <a:rPr lang="en-US" sz="2800"/>
              <a:t>		0			0</a:t>
            </a:r>
            <a:br>
              <a:rPr lang="en-US" sz="2800"/>
            </a:br>
            <a:r>
              <a:rPr lang="en-US" sz="2800"/>
              <a:t>		25			6.5</a:t>
            </a:r>
            <a:br>
              <a:rPr lang="en-US" sz="2800"/>
            </a:br>
            <a:r>
              <a:rPr lang="en-US" sz="2800"/>
              <a:t>		50			12.7</a:t>
            </a:r>
            <a:br>
              <a:rPr lang="en-US" sz="2800"/>
            </a:br>
            <a:endParaRPr lang="en-US" sz="2800"/>
          </a:p>
          <a:p>
            <a:pPr>
              <a:lnSpc>
                <a:spcPct val="90000"/>
              </a:lnSpc>
              <a:buFontTx/>
              <a:buNone/>
            </a:pPr>
            <a:r>
              <a:rPr lang="en-US" sz="2800"/>
              <a:t>     What is KG</a:t>
            </a:r>
            <a:r>
              <a:rPr lang="en-US" sz="2800" baseline="-25000"/>
              <a:t>light</a:t>
            </a:r>
            <a:r>
              <a:rPr lang="en-US" sz="2800"/>
              <a:t>?</a:t>
            </a:r>
          </a:p>
        </p:txBody>
      </p:sp>
    </p:spTree>
  </p:cSld>
  <p:clrMapOvr>
    <a:masterClrMapping/>
  </p:clrMapOvr>
  <p:transition spd="slow">
    <p:cut/>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685800" y="-381000"/>
            <a:ext cx="7772400" cy="1143000"/>
          </a:xfrm>
          <a:noFill/>
          <a:ln/>
        </p:spPr>
        <p:txBody>
          <a:bodyPr lIns="90488" tIns="44450" rIns="90488" bIns="44450"/>
          <a:lstStyle/>
          <a:p>
            <a:r>
              <a:rPr lang="en-US"/>
              <a:t>Example Answer</a:t>
            </a:r>
          </a:p>
        </p:txBody>
      </p:sp>
      <p:sp>
        <p:nvSpPr>
          <p:cNvPr id="221187" name="Rectangle 3"/>
          <p:cNvSpPr>
            <a:spLocks noGrp="1" noChangeArrowheads="1"/>
          </p:cNvSpPr>
          <p:nvPr>
            <p:ph type="body" idx="1"/>
          </p:nvPr>
        </p:nvSpPr>
        <p:spPr>
          <a:xfrm>
            <a:off x="685800" y="762000"/>
            <a:ext cx="7772400" cy="4114800"/>
          </a:xfrm>
          <a:noFill/>
          <a:ln/>
        </p:spPr>
        <p:txBody>
          <a:bodyPr lIns="90488" tIns="44450" rIns="90488" bIns="44450"/>
          <a:lstStyle/>
          <a:p>
            <a:pPr>
              <a:buFontTx/>
              <a:buNone/>
            </a:pPr>
            <a:r>
              <a:rPr lang="en-US"/>
              <a:t>    </a:t>
            </a:r>
            <a:r>
              <a:rPr lang="en-US" sz="2800"/>
              <a:t>Multiply transverse distances by 375LT to get inclining moment.  Take tangent of list angle and plot the two derived sets of data against one another:</a:t>
            </a:r>
            <a:r>
              <a:rPr lang="en-US"/>
              <a:t> </a:t>
            </a:r>
          </a:p>
        </p:txBody>
      </p:sp>
      <p:graphicFrame>
        <p:nvGraphicFramePr>
          <p:cNvPr id="221188" name="Object 4">
            <a:hlinkClick r:id="" action="ppaction://ole?verb=0"/>
          </p:cNvPr>
          <p:cNvGraphicFramePr>
            <a:graphicFrameLocks/>
          </p:cNvGraphicFramePr>
          <p:nvPr/>
        </p:nvGraphicFramePr>
        <p:xfrm>
          <a:off x="771525" y="2771775"/>
          <a:ext cx="7604125" cy="3908425"/>
        </p:xfrm>
        <a:graphic>
          <a:graphicData uri="http://schemas.openxmlformats.org/presentationml/2006/ole">
            <p:oleObj spid="_x0000_s221188" name="Chart" r:id="rId4" imgW="7934400" imgH="4057560" progId="Excel.Chart.8">
              <p:embed followColorScheme="full"/>
            </p:oleObj>
          </a:graphicData>
        </a:graphic>
      </p:graphicFrame>
    </p:spTree>
  </p:cSld>
  <p:clrMapOvr>
    <a:masterClrMapping/>
  </p:clrMapOvr>
  <p:transition spd="slow">
    <p:cut/>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noFill/>
          <a:ln/>
        </p:spPr>
        <p:txBody>
          <a:bodyPr lIns="90488" tIns="44450" rIns="90488" bIns="44450"/>
          <a:lstStyle/>
          <a:p>
            <a:r>
              <a:rPr lang="en-US"/>
              <a:t>Example Answer</a:t>
            </a:r>
          </a:p>
        </p:txBody>
      </p:sp>
      <p:sp>
        <p:nvSpPr>
          <p:cNvPr id="223235" name="Rectangle 3"/>
          <p:cNvSpPr>
            <a:spLocks noGrp="1" noChangeArrowheads="1"/>
          </p:cNvSpPr>
          <p:nvPr>
            <p:ph type="body" idx="1"/>
          </p:nvPr>
        </p:nvSpPr>
        <p:spPr>
          <a:noFill/>
          <a:ln/>
        </p:spPr>
        <p:txBody>
          <a:bodyPr lIns="90488" tIns="44450" rIns="90488" bIns="44450"/>
          <a:lstStyle/>
          <a:p>
            <a:pPr>
              <a:lnSpc>
                <a:spcPct val="90000"/>
              </a:lnSpc>
              <a:buFontTx/>
              <a:buNone/>
            </a:pPr>
            <a:r>
              <a:rPr lang="en-US" sz="2400"/>
              <a:t>Slope=(18750-[-18750]LT-ft)/(.225-[-.227]) =83000LT-ft</a:t>
            </a:r>
          </a:p>
          <a:p>
            <a:pPr>
              <a:lnSpc>
                <a:spcPct val="90000"/>
              </a:lnSpc>
              <a:buFontTx/>
              <a:buNone/>
            </a:pPr>
            <a:endParaRPr lang="en-US" sz="2400"/>
          </a:p>
          <a:p>
            <a:pPr>
              <a:lnSpc>
                <a:spcPct val="90000"/>
              </a:lnSpc>
              <a:buFontTx/>
              <a:buNone/>
            </a:pPr>
            <a:r>
              <a:rPr lang="en-US" sz="2400"/>
              <a:t>GM</a:t>
            </a:r>
            <a:r>
              <a:rPr lang="en-US" sz="2400" baseline="-25000"/>
              <a:t>Tincl</a:t>
            </a:r>
            <a:r>
              <a:rPr lang="en-US" sz="2400"/>
              <a:t>=slope/</a:t>
            </a:r>
            <a:r>
              <a:rPr lang="en-US" sz="2400">
                <a:latin typeface="Symbol" pitchFamily="18" charset="2"/>
              </a:rPr>
              <a:t>D</a:t>
            </a:r>
            <a:r>
              <a:rPr lang="en-US" sz="2400" baseline="-25000"/>
              <a:t>incl</a:t>
            </a:r>
            <a:r>
              <a:rPr lang="en-US" sz="2400"/>
              <a:t>=83000LT-ft/19100LT =4.35ft</a:t>
            </a:r>
          </a:p>
          <a:p>
            <a:pPr>
              <a:lnSpc>
                <a:spcPct val="90000"/>
              </a:lnSpc>
              <a:buFontTx/>
              <a:buNone/>
            </a:pPr>
            <a:endParaRPr lang="en-US" sz="2400"/>
          </a:p>
          <a:p>
            <a:pPr>
              <a:lnSpc>
                <a:spcPct val="90000"/>
              </a:lnSpc>
              <a:buFontTx/>
              <a:buNone/>
            </a:pPr>
            <a:r>
              <a:rPr lang="en-US" sz="2400"/>
              <a:t>KG</a:t>
            </a:r>
            <a:r>
              <a:rPr lang="en-US" sz="2400" baseline="-25000"/>
              <a:t>inc	l</a:t>
            </a:r>
            <a:r>
              <a:rPr lang="en-US" sz="2400"/>
              <a:t>=KM</a:t>
            </a:r>
            <a:r>
              <a:rPr lang="en-US" sz="2400" baseline="-25000"/>
              <a:t>T</a:t>
            </a:r>
            <a:r>
              <a:rPr lang="en-US" sz="2400"/>
              <a:t>-GM</a:t>
            </a:r>
            <a:r>
              <a:rPr lang="en-US" sz="2400" baseline="-25000"/>
              <a:t>Tincl</a:t>
            </a:r>
            <a:r>
              <a:rPr lang="en-US" sz="2400"/>
              <a:t>=21ft-4.35ft=16.65ft</a:t>
            </a:r>
          </a:p>
          <a:p>
            <a:pPr>
              <a:lnSpc>
                <a:spcPct val="90000"/>
              </a:lnSpc>
              <a:buFontTx/>
              <a:buNone/>
            </a:pPr>
            <a:endParaRPr lang="en-US" sz="2400"/>
          </a:p>
          <a:p>
            <a:pPr>
              <a:lnSpc>
                <a:spcPct val="90000"/>
              </a:lnSpc>
              <a:buFontTx/>
              <a:buNone/>
            </a:pPr>
            <a:r>
              <a:rPr lang="en-US" sz="2400"/>
              <a:t>KG</a:t>
            </a:r>
            <a:r>
              <a:rPr lang="en-US" sz="2400" baseline="-25000"/>
              <a:t>light	</a:t>
            </a:r>
            <a:r>
              <a:rPr lang="en-US" sz="2400"/>
              <a:t>=(KG</a:t>
            </a:r>
            <a:r>
              <a:rPr lang="en-US" sz="2400" baseline="-25000"/>
              <a:t>incl</a:t>
            </a:r>
            <a:r>
              <a:rPr lang="en-US" sz="2400">
                <a:latin typeface="Symbol" pitchFamily="18" charset="2"/>
              </a:rPr>
              <a:t>D</a:t>
            </a:r>
            <a:r>
              <a:rPr lang="en-US" sz="2400" baseline="-25000"/>
              <a:t>incl</a:t>
            </a:r>
            <a:r>
              <a:rPr lang="en-US" sz="2400"/>
              <a:t>-Kg</a:t>
            </a:r>
            <a:r>
              <a:rPr lang="en-US" sz="2400" baseline="-25000"/>
              <a:t>wts</a:t>
            </a:r>
            <a:r>
              <a:rPr lang="en-US" sz="2400"/>
              <a:t>w</a:t>
            </a:r>
            <a:r>
              <a:rPr lang="en-US" sz="2400" baseline="-25000"/>
              <a:t>wts</a:t>
            </a:r>
            <a:r>
              <a:rPr lang="en-US" sz="2400"/>
              <a:t>)/</a:t>
            </a:r>
            <a:r>
              <a:rPr lang="en-US" sz="2400">
                <a:latin typeface="Symbol" pitchFamily="18" charset="2"/>
              </a:rPr>
              <a:t>D</a:t>
            </a:r>
            <a:r>
              <a:rPr lang="en-US" sz="2400" baseline="-25000"/>
              <a:t>light</a:t>
            </a:r>
            <a:r>
              <a:rPr lang="en-US" sz="2400"/>
              <a:t/>
            </a:r>
            <a:br>
              <a:rPr lang="en-US" sz="2400"/>
            </a:br>
            <a:r>
              <a:rPr lang="en-US" sz="2400"/>
              <a:t>	=(16.65ft×19100LT-47ft×400LT)/18700LT</a:t>
            </a:r>
            <a:br>
              <a:rPr lang="en-US" sz="2400"/>
            </a:br>
            <a:r>
              <a:rPr lang="en-US" sz="2400"/>
              <a:t>	=16ft</a:t>
            </a:r>
          </a:p>
        </p:txBody>
      </p:sp>
    </p:spTree>
  </p:cSld>
  <p:clrMapOvr>
    <a:masterClrMapping/>
  </p:clrMapOvr>
  <p:transition>
    <p:cut/>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167939"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167940" name="Rectangle 4"/>
          <p:cNvSpPr>
            <a:spLocks noGrp="1" noChangeArrowheads="1"/>
          </p:cNvSpPr>
          <p:nvPr>
            <p:ph type="title"/>
          </p:nvPr>
        </p:nvSpPr>
        <p:spPr>
          <a:xfrm>
            <a:off x="685800" y="76200"/>
            <a:ext cx="7772400" cy="1143000"/>
          </a:xfrm>
          <a:noFill/>
          <a:ln/>
        </p:spPr>
        <p:txBody>
          <a:bodyPr lIns="90488" tIns="44450" rIns="90488" bIns="44450"/>
          <a:lstStyle/>
          <a:p>
            <a:r>
              <a:rPr lang="en-US" sz="4000" dirty="0"/>
              <a:t>Section 3.6 Longitudinal Changes</a:t>
            </a:r>
          </a:p>
        </p:txBody>
      </p:sp>
      <p:sp>
        <p:nvSpPr>
          <p:cNvPr id="167941" name="Rectangle 5"/>
          <p:cNvSpPr>
            <a:spLocks noGrp="1" noChangeArrowheads="1"/>
          </p:cNvSpPr>
          <p:nvPr>
            <p:ph type="body" idx="1"/>
          </p:nvPr>
        </p:nvSpPr>
        <p:spPr>
          <a:xfrm>
            <a:off x="1295400" y="1295400"/>
            <a:ext cx="7772400" cy="4114800"/>
          </a:xfrm>
          <a:noFill/>
          <a:ln/>
        </p:spPr>
        <p:txBody>
          <a:bodyPr lIns="90488" tIns="44450" rIns="90488" bIns="44450"/>
          <a:lstStyle/>
          <a:p>
            <a:pPr>
              <a:buFontTx/>
              <a:buNone/>
            </a:pPr>
            <a:r>
              <a:rPr lang="en-US"/>
              <a:t>T</a:t>
            </a:r>
            <a:r>
              <a:rPr lang="en-US" baseline="-25000"/>
              <a:t>m</a:t>
            </a:r>
            <a:r>
              <a:rPr lang="en-US"/>
              <a:t>=(T</a:t>
            </a:r>
            <a:r>
              <a:rPr lang="en-US" baseline="-25000"/>
              <a:t>aft</a:t>
            </a:r>
            <a:r>
              <a:rPr lang="en-US"/>
              <a:t>+T</a:t>
            </a:r>
            <a:r>
              <a:rPr lang="en-US" baseline="-25000"/>
              <a:t>fwd</a:t>
            </a:r>
            <a:r>
              <a:rPr lang="en-US"/>
              <a:t>)/2</a:t>
            </a:r>
          </a:p>
          <a:p>
            <a:pPr>
              <a:buFontTx/>
              <a:buNone/>
            </a:pPr>
            <a:endParaRPr lang="en-US" sz="1600"/>
          </a:p>
          <a:p>
            <a:pPr>
              <a:buFontTx/>
              <a:buNone/>
            </a:pPr>
            <a:r>
              <a:rPr lang="en-US" sz="2400"/>
              <a:t>Trim=T</a:t>
            </a:r>
            <a:r>
              <a:rPr lang="en-US" sz="2400" baseline="-25000"/>
              <a:t>aft</a:t>
            </a:r>
            <a:r>
              <a:rPr lang="en-US" sz="2400"/>
              <a:t> - T</a:t>
            </a:r>
            <a:r>
              <a:rPr lang="en-US" sz="2400" baseline="-25000"/>
              <a:t>fwd</a:t>
            </a:r>
            <a:r>
              <a:rPr lang="en-US" sz="2400"/>
              <a:t> </a:t>
            </a:r>
          </a:p>
          <a:p>
            <a:pPr lvl="1"/>
            <a:r>
              <a:rPr lang="en-US" sz="2400"/>
              <a:t>If ship is “trimmed by the stern”,</a:t>
            </a:r>
          </a:p>
          <a:p>
            <a:pPr lvl="1"/>
            <a:r>
              <a:rPr lang="en-US" sz="2400"/>
              <a:t>Bow is up</a:t>
            </a:r>
          </a:p>
          <a:p>
            <a:pPr lvl="1"/>
            <a:r>
              <a:rPr lang="en-US" sz="2400"/>
              <a:t>T</a:t>
            </a:r>
            <a:r>
              <a:rPr lang="en-US" sz="2400" baseline="-25000"/>
              <a:t>aft</a:t>
            </a:r>
            <a:r>
              <a:rPr lang="en-US" sz="2400"/>
              <a:t>&gt; T</a:t>
            </a:r>
            <a:r>
              <a:rPr lang="en-US" sz="2400" baseline="-25000"/>
              <a:t>fwd</a:t>
            </a:r>
          </a:p>
          <a:p>
            <a:pPr lvl="1"/>
            <a:r>
              <a:rPr lang="en-US" sz="2400"/>
              <a:t>Trim is (+)</a:t>
            </a:r>
          </a:p>
        </p:txBody>
      </p:sp>
      <p:sp>
        <p:nvSpPr>
          <p:cNvPr id="167942" name="Line 6"/>
          <p:cNvSpPr>
            <a:spLocks noChangeShapeType="1"/>
          </p:cNvSpPr>
          <p:nvPr/>
        </p:nvSpPr>
        <p:spPr bwMode="auto">
          <a:xfrm>
            <a:off x="1447800" y="5410200"/>
            <a:ext cx="6248400" cy="0"/>
          </a:xfrm>
          <a:prstGeom prst="line">
            <a:avLst/>
          </a:prstGeom>
          <a:noFill/>
          <a:ln w="12700">
            <a:solidFill>
              <a:schemeClr val="tx1"/>
            </a:solidFill>
            <a:prstDash val="dash"/>
            <a:round/>
            <a:headEnd/>
            <a:tailEnd/>
          </a:ln>
          <a:effectLst/>
        </p:spPr>
        <p:txBody>
          <a:bodyPr/>
          <a:lstStyle/>
          <a:p>
            <a:endParaRPr lang="en-US"/>
          </a:p>
        </p:txBody>
      </p:sp>
      <p:sp>
        <p:nvSpPr>
          <p:cNvPr id="167943" name="Rectangle 7"/>
          <p:cNvSpPr>
            <a:spLocks noChangeArrowheads="1"/>
          </p:cNvSpPr>
          <p:nvPr/>
        </p:nvSpPr>
        <p:spPr bwMode="auto">
          <a:xfrm>
            <a:off x="7620000" y="5260975"/>
            <a:ext cx="655638" cy="454025"/>
          </a:xfrm>
          <a:prstGeom prst="rect">
            <a:avLst/>
          </a:prstGeom>
          <a:noFill/>
          <a:ln w="12700">
            <a:noFill/>
            <a:miter lim="800000"/>
            <a:headEnd/>
            <a:tailEnd/>
          </a:ln>
          <a:effectLst/>
        </p:spPr>
        <p:txBody>
          <a:bodyPr wrap="none" lIns="90488" tIns="44450" rIns="90488" bIns="44450">
            <a:spAutoFit/>
          </a:bodyPr>
          <a:lstStyle/>
          <a:p>
            <a:r>
              <a:rPr lang="en-US" sz="2400"/>
              <a:t>WL</a:t>
            </a:r>
          </a:p>
        </p:txBody>
      </p:sp>
      <p:sp>
        <p:nvSpPr>
          <p:cNvPr id="167944" name="Line 8"/>
          <p:cNvSpPr>
            <a:spLocks noChangeShapeType="1"/>
          </p:cNvSpPr>
          <p:nvPr/>
        </p:nvSpPr>
        <p:spPr bwMode="auto">
          <a:xfrm>
            <a:off x="1828800" y="5334000"/>
            <a:ext cx="0" cy="381000"/>
          </a:xfrm>
          <a:prstGeom prst="line">
            <a:avLst/>
          </a:prstGeom>
          <a:noFill/>
          <a:ln w="12700">
            <a:solidFill>
              <a:schemeClr val="tx1"/>
            </a:solidFill>
            <a:round/>
            <a:headEnd/>
            <a:tailEnd/>
          </a:ln>
          <a:effectLst/>
        </p:spPr>
        <p:txBody>
          <a:bodyPr/>
          <a:lstStyle/>
          <a:p>
            <a:endParaRPr lang="en-US"/>
          </a:p>
        </p:txBody>
      </p:sp>
      <p:sp>
        <p:nvSpPr>
          <p:cNvPr id="167945" name="Line 9"/>
          <p:cNvSpPr>
            <a:spLocks noChangeShapeType="1"/>
          </p:cNvSpPr>
          <p:nvPr/>
        </p:nvSpPr>
        <p:spPr bwMode="auto">
          <a:xfrm flipH="1">
            <a:off x="6553200" y="4800600"/>
            <a:ext cx="609600" cy="1066800"/>
          </a:xfrm>
          <a:prstGeom prst="line">
            <a:avLst/>
          </a:prstGeom>
          <a:noFill/>
          <a:ln w="12700">
            <a:solidFill>
              <a:schemeClr val="tx1"/>
            </a:solidFill>
            <a:round/>
            <a:headEnd/>
            <a:tailEnd/>
          </a:ln>
          <a:effectLst/>
        </p:spPr>
        <p:txBody>
          <a:bodyPr/>
          <a:lstStyle/>
          <a:p>
            <a:endParaRPr lang="en-US"/>
          </a:p>
        </p:txBody>
      </p:sp>
      <p:sp>
        <p:nvSpPr>
          <p:cNvPr id="167946" name="Line 10"/>
          <p:cNvSpPr>
            <a:spLocks noChangeShapeType="1"/>
          </p:cNvSpPr>
          <p:nvPr/>
        </p:nvSpPr>
        <p:spPr bwMode="auto">
          <a:xfrm flipV="1">
            <a:off x="1828800" y="4800600"/>
            <a:ext cx="5334000" cy="533400"/>
          </a:xfrm>
          <a:prstGeom prst="line">
            <a:avLst/>
          </a:prstGeom>
          <a:noFill/>
          <a:ln w="12700">
            <a:solidFill>
              <a:schemeClr val="tx1"/>
            </a:solidFill>
            <a:round/>
            <a:headEnd/>
            <a:tailEnd/>
          </a:ln>
          <a:effectLst/>
        </p:spPr>
        <p:txBody>
          <a:bodyPr/>
          <a:lstStyle/>
          <a:p>
            <a:endParaRPr lang="en-US"/>
          </a:p>
        </p:txBody>
      </p:sp>
      <p:sp>
        <p:nvSpPr>
          <p:cNvPr id="167947" name="Line 11"/>
          <p:cNvSpPr>
            <a:spLocks noChangeShapeType="1"/>
          </p:cNvSpPr>
          <p:nvPr/>
        </p:nvSpPr>
        <p:spPr bwMode="auto">
          <a:xfrm>
            <a:off x="1828800" y="5715000"/>
            <a:ext cx="4724400" cy="152400"/>
          </a:xfrm>
          <a:prstGeom prst="line">
            <a:avLst/>
          </a:prstGeom>
          <a:noFill/>
          <a:ln w="12700">
            <a:solidFill>
              <a:schemeClr val="tx1"/>
            </a:solidFill>
            <a:round/>
            <a:headEnd/>
            <a:tailEnd/>
          </a:ln>
          <a:effectLst/>
        </p:spPr>
        <p:txBody>
          <a:bodyPr/>
          <a:lstStyle/>
          <a:p>
            <a:endParaRPr lang="en-US"/>
          </a:p>
        </p:txBody>
      </p:sp>
      <p:sp>
        <p:nvSpPr>
          <p:cNvPr id="167948" name="Rectangle 12"/>
          <p:cNvSpPr>
            <a:spLocks noChangeArrowheads="1"/>
          </p:cNvSpPr>
          <p:nvPr/>
        </p:nvSpPr>
        <p:spPr bwMode="auto">
          <a:xfrm>
            <a:off x="6330950" y="5105400"/>
            <a:ext cx="215900" cy="520700"/>
          </a:xfrm>
          <a:prstGeom prst="rect">
            <a:avLst/>
          </a:prstGeom>
          <a:pattFill prst="ltHorz">
            <a:fgClr>
              <a:schemeClr val="tx2"/>
            </a:fgClr>
            <a:bgClr>
              <a:schemeClr val="bg1"/>
            </a:bgClr>
          </a:pattFill>
          <a:ln w="12700">
            <a:solidFill>
              <a:schemeClr val="bg1"/>
            </a:solidFill>
            <a:miter lim="800000"/>
            <a:headEnd/>
            <a:tailEnd/>
          </a:ln>
          <a:effectLst/>
        </p:spPr>
        <p:txBody>
          <a:bodyPr wrap="none" anchor="ctr"/>
          <a:lstStyle/>
          <a:p>
            <a:endParaRPr lang="en-US"/>
          </a:p>
        </p:txBody>
      </p:sp>
      <p:sp>
        <p:nvSpPr>
          <p:cNvPr id="167949" name="Rectangle 13"/>
          <p:cNvSpPr>
            <a:spLocks noChangeArrowheads="1"/>
          </p:cNvSpPr>
          <p:nvPr/>
        </p:nvSpPr>
        <p:spPr bwMode="auto">
          <a:xfrm>
            <a:off x="1911350" y="5384800"/>
            <a:ext cx="215900" cy="215900"/>
          </a:xfrm>
          <a:prstGeom prst="rect">
            <a:avLst/>
          </a:prstGeom>
          <a:pattFill prst="ltHorz">
            <a:fgClr>
              <a:schemeClr val="tx2"/>
            </a:fgClr>
            <a:bgClr>
              <a:schemeClr val="bg1"/>
            </a:bgClr>
          </a:pattFill>
          <a:ln w="12700">
            <a:solidFill>
              <a:schemeClr val="bg1"/>
            </a:solidFill>
            <a:miter lim="800000"/>
            <a:headEnd/>
            <a:tailEnd/>
          </a:ln>
          <a:effectLst/>
        </p:spPr>
        <p:txBody>
          <a:bodyPr wrap="none" anchor="ctr"/>
          <a:lstStyle/>
          <a:p>
            <a:endParaRPr lang="en-US"/>
          </a:p>
        </p:txBody>
      </p:sp>
      <p:sp>
        <p:nvSpPr>
          <p:cNvPr id="167950" name="Line 14"/>
          <p:cNvSpPr>
            <a:spLocks noChangeShapeType="1"/>
          </p:cNvSpPr>
          <p:nvPr/>
        </p:nvSpPr>
        <p:spPr bwMode="auto">
          <a:xfrm flipH="1">
            <a:off x="1981200" y="5791200"/>
            <a:ext cx="1981200" cy="76200"/>
          </a:xfrm>
          <a:prstGeom prst="line">
            <a:avLst/>
          </a:prstGeom>
          <a:noFill/>
          <a:ln w="50800">
            <a:solidFill>
              <a:schemeClr val="tx1"/>
            </a:solidFill>
            <a:round/>
            <a:headEnd/>
            <a:tailEnd/>
          </a:ln>
          <a:effectLst/>
        </p:spPr>
        <p:txBody>
          <a:bodyPr/>
          <a:lstStyle/>
          <a:p>
            <a:endParaRPr lang="en-US"/>
          </a:p>
        </p:txBody>
      </p:sp>
      <p:sp>
        <p:nvSpPr>
          <p:cNvPr id="167951" name="Oval 15"/>
          <p:cNvSpPr>
            <a:spLocks noChangeArrowheads="1"/>
          </p:cNvSpPr>
          <p:nvPr/>
        </p:nvSpPr>
        <p:spPr bwMode="auto">
          <a:xfrm>
            <a:off x="1911350" y="5721350"/>
            <a:ext cx="63500" cy="292100"/>
          </a:xfrm>
          <a:prstGeom prst="ellipse">
            <a:avLst/>
          </a:prstGeom>
          <a:solidFill>
            <a:schemeClr val="bg1"/>
          </a:solidFill>
          <a:ln w="12700">
            <a:solidFill>
              <a:schemeClr val="tx1"/>
            </a:solidFill>
            <a:round/>
            <a:headEnd/>
            <a:tailEnd/>
          </a:ln>
          <a:effectLst/>
        </p:spPr>
        <p:txBody>
          <a:bodyPr wrap="none" anchor="ctr"/>
          <a:lstStyle/>
          <a:p>
            <a:endParaRPr lang="en-US"/>
          </a:p>
        </p:txBody>
      </p:sp>
      <p:sp>
        <p:nvSpPr>
          <p:cNvPr id="167952" name="Line 16"/>
          <p:cNvSpPr>
            <a:spLocks noChangeShapeType="1"/>
          </p:cNvSpPr>
          <p:nvPr/>
        </p:nvSpPr>
        <p:spPr bwMode="auto">
          <a:xfrm>
            <a:off x="7162800" y="5410200"/>
            <a:ext cx="0" cy="4572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67953" name="Line 17"/>
          <p:cNvSpPr>
            <a:spLocks noChangeShapeType="1"/>
          </p:cNvSpPr>
          <p:nvPr/>
        </p:nvSpPr>
        <p:spPr bwMode="auto">
          <a:xfrm>
            <a:off x="1447800" y="6019800"/>
            <a:ext cx="6248400" cy="0"/>
          </a:xfrm>
          <a:prstGeom prst="line">
            <a:avLst/>
          </a:prstGeom>
          <a:noFill/>
          <a:ln w="12700">
            <a:solidFill>
              <a:schemeClr val="tx1"/>
            </a:solidFill>
            <a:round/>
            <a:headEnd/>
            <a:tailEnd/>
          </a:ln>
          <a:effectLst/>
        </p:spPr>
        <p:txBody>
          <a:bodyPr/>
          <a:lstStyle/>
          <a:p>
            <a:endParaRPr lang="en-US"/>
          </a:p>
        </p:txBody>
      </p:sp>
      <p:sp>
        <p:nvSpPr>
          <p:cNvPr id="167954" name="Line 18"/>
          <p:cNvSpPr>
            <a:spLocks noChangeShapeType="1"/>
          </p:cNvSpPr>
          <p:nvPr/>
        </p:nvSpPr>
        <p:spPr bwMode="auto">
          <a:xfrm>
            <a:off x="1676400" y="5410200"/>
            <a:ext cx="0" cy="60960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67955" name="Rectangle 19"/>
          <p:cNvSpPr>
            <a:spLocks noChangeArrowheads="1"/>
          </p:cNvSpPr>
          <p:nvPr/>
        </p:nvSpPr>
        <p:spPr bwMode="auto">
          <a:xfrm>
            <a:off x="7453313" y="5472113"/>
            <a:ext cx="682625" cy="454025"/>
          </a:xfrm>
          <a:prstGeom prst="rect">
            <a:avLst/>
          </a:prstGeom>
          <a:noFill/>
          <a:ln w="12700">
            <a:noFill/>
            <a:miter lim="800000"/>
            <a:headEnd/>
            <a:tailEnd/>
          </a:ln>
          <a:effectLst/>
        </p:spPr>
        <p:txBody>
          <a:bodyPr wrap="none" lIns="90488" tIns="44450" rIns="90488" bIns="44450">
            <a:spAutoFit/>
          </a:bodyPr>
          <a:lstStyle/>
          <a:p>
            <a:r>
              <a:rPr lang="en-US" sz="2400"/>
              <a:t>T</a:t>
            </a:r>
            <a:r>
              <a:rPr lang="en-US" sz="2400" baseline="-25000"/>
              <a:t>fwd</a:t>
            </a:r>
          </a:p>
        </p:txBody>
      </p:sp>
      <p:sp>
        <p:nvSpPr>
          <p:cNvPr id="167956" name="Rectangle 20"/>
          <p:cNvSpPr>
            <a:spLocks noChangeArrowheads="1"/>
          </p:cNvSpPr>
          <p:nvPr/>
        </p:nvSpPr>
        <p:spPr bwMode="auto">
          <a:xfrm>
            <a:off x="976313" y="5472113"/>
            <a:ext cx="581025" cy="454025"/>
          </a:xfrm>
          <a:prstGeom prst="rect">
            <a:avLst/>
          </a:prstGeom>
          <a:noFill/>
          <a:ln w="12700">
            <a:noFill/>
            <a:miter lim="800000"/>
            <a:headEnd/>
            <a:tailEnd/>
          </a:ln>
          <a:effectLst/>
        </p:spPr>
        <p:txBody>
          <a:bodyPr wrap="none" lIns="90488" tIns="44450" rIns="90488" bIns="44450">
            <a:spAutoFit/>
          </a:bodyPr>
          <a:lstStyle/>
          <a:p>
            <a:r>
              <a:rPr lang="en-US" sz="2400"/>
              <a:t>T</a:t>
            </a:r>
            <a:r>
              <a:rPr lang="en-US" sz="2400" baseline="-25000"/>
              <a:t>aft</a:t>
            </a:r>
          </a:p>
        </p:txBody>
      </p:sp>
      <p:sp>
        <p:nvSpPr>
          <p:cNvPr id="167957" name="Line 21"/>
          <p:cNvSpPr>
            <a:spLocks noChangeShapeType="1"/>
          </p:cNvSpPr>
          <p:nvPr/>
        </p:nvSpPr>
        <p:spPr bwMode="auto">
          <a:xfrm>
            <a:off x="6553200" y="5867400"/>
            <a:ext cx="609600" cy="0"/>
          </a:xfrm>
          <a:prstGeom prst="line">
            <a:avLst/>
          </a:prstGeom>
          <a:noFill/>
          <a:ln w="12700">
            <a:solidFill>
              <a:schemeClr val="tx1"/>
            </a:solidFill>
            <a:round/>
            <a:headEnd/>
            <a:tailEnd/>
          </a:ln>
          <a:effectLst/>
        </p:spPr>
        <p:txBody>
          <a:bodyPr/>
          <a:lstStyle/>
          <a:p>
            <a:endParaRPr lang="en-US"/>
          </a:p>
        </p:txBody>
      </p:sp>
      <p:sp>
        <p:nvSpPr>
          <p:cNvPr id="167958" name="Line 22"/>
          <p:cNvSpPr>
            <a:spLocks noChangeShapeType="1"/>
          </p:cNvSpPr>
          <p:nvPr/>
        </p:nvSpPr>
        <p:spPr bwMode="auto">
          <a:xfrm flipV="1">
            <a:off x="1447800" y="5181600"/>
            <a:ext cx="6248400" cy="381000"/>
          </a:xfrm>
          <a:prstGeom prst="line">
            <a:avLst/>
          </a:prstGeom>
          <a:noFill/>
          <a:ln w="25400">
            <a:solidFill>
              <a:schemeClr val="tx1"/>
            </a:solidFill>
            <a:round/>
            <a:headEnd/>
            <a:tailEnd/>
          </a:ln>
          <a:effectLst/>
        </p:spPr>
        <p:txBody>
          <a:bodyPr/>
          <a:lstStyle/>
          <a:p>
            <a:endParaRPr lang="en-US"/>
          </a:p>
        </p:txBody>
      </p:sp>
      <p:sp>
        <p:nvSpPr>
          <p:cNvPr id="167959" name="Rectangle 23"/>
          <p:cNvSpPr>
            <a:spLocks noChangeArrowheads="1"/>
          </p:cNvSpPr>
          <p:nvPr/>
        </p:nvSpPr>
        <p:spPr bwMode="auto">
          <a:xfrm>
            <a:off x="7529513" y="4767263"/>
            <a:ext cx="874712" cy="454025"/>
          </a:xfrm>
          <a:prstGeom prst="rect">
            <a:avLst/>
          </a:prstGeom>
          <a:noFill/>
          <a:ln w="12700">
            <a:noFill/>
            <a:miter lim="800000"/>
            <a:headEnd/>
            <a:tailEnd/>
          </a:ln>
          <a:effectLst/>
        </p:spPr>
        <p:txBody>
          <a:bodyPr wrap="none" lIns="90488" tIns="44450" rIns="90488" bIns="44450">
            <a:spAutoFit/>
          </a:bodyPr>
          <a:lstStyle/>
          <a:p>
            <a:r>
              <a:rPr lang="en-US" sz="2400"/>
              <a:t>DWL</a:t>
            </a:r>
          </a:p>
        </p:txBody>
      </p:sp>
      <p:sp>
        <p:nvSpPr>
          <p:cNvPr id="167960" name="Rectangle 24"/>
          <p:cNvSpPr>
            <a:spLocks noChangeArrowheads="1"/>
          </p:cNvSpPr>
          <p:nvPr/>
        </p:nvSpPr>
        <p:spPr bwMode="auto">
          <a:xfrm>
            <a:off x="3582988" y="5945188"/>
            <a:ext cx="350837" cy="454025"/>
          </a:xfrm>
          <a:prstGeom prst="rect">
            <a:avLst/>
          </a:prstGeom>
          <a:noFill/>
          <a:ln w="12700">
            <a:noFill/>
            <a:miter lim="800000"/>
            <a:headEnd/>
            <a:tailEnd/>
          </a:ln>
          <a:effectLst/>
        </p:spPr>
        <p:txBody>
          <a:bodyPr wrap="none" lIns="90488" tIns="44450" rIns="90488" bIns="44450">
            <a:spAutoFit/>
          </a:bodyPr>
          <a:lstStyle/>
          <a:p>
            <a:r>
              <a:rPr lang="en-US" sz="2400"/>
              <a:t>F</a:t>
            </a:r>
          </a:p>
        </p:txBody>
      </p:sp>
      <p:sp>
        <p:nvSpPr>
          <p:cNvPr id="167961" name="Oval 25"/>
          <p:cNvSpPr>
            <a:spLocks noChangeArrowheads="1"/>
          </p:cNvSpPr>
          <p:nvPr/>
        </p:nvSpPr>
        <p:spPr bwMode="auto">
          <a:xfrm>
            <a:off x="3810000" y="53721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67962" name="Rectangle 26"/>
          <p:cNvSpPr>
            <a:spLocks noChangeArrowheads="1"/>
          </p:cNvSpPr>
          <p:nvPr/>
        </p:nvSpPr>
        <p:spPr bwMode="auto">
          <a:xfrm>
            <a:off x="6869113" y="6249988"/>
            <a:ext cx="503237" cy="454025"/>
          </a:xfrm>
          <a:prstGeom prst="rect">
            <a:avLst/>
          </a:prstGeom>
          <a:noFill/>
          <a:ln w="12700">
            <a:noFill/>
            <a:miter lim="800000"/>
            <a:headEnd/>
            <a:tailEnd/>
          </a:ln>
          <a:effectLst/>
        </p:spPr>
        <p:txBody>
          <a:bodyPr wrap="none" lIns="90488" tIns="44450" rIns="90488" bIns="44450">
            <a:spAutoFit/>
          </a:bodyPr>
          <a:lstStyle/>
          <a:p>
            <a:r>
              <a:rPr lang="en-US" sz="2400"/>
              <a:t>Fp</a:t>
            </a:r>
          </a:p>
        </p:txBody>
      </p:sp>
      <p:sp>
        <p:nvSpPr>
          <p:cNvPr id="167963" name="Rectangle 27"/>
          <p:cNvSpPr>
            <a:spLocks noChangeArrowheads="1"/>
          </p:cNvSpPr>
          <p:nvPr/>
        </p:nvSpPr>
        <p:spPr bwMode="auto">
          <a:xfrm>
            <a:off x="1296988" y="6249988"/>
            <a:ext cx="554037" cy="454025"/>
          </a:xfrm>
          <a:prstGeom prst="rect">
            <a:avLst/>
          </a:prstGeom>
          <a:noFill/>
          <a:ln w="12700">
            <a:noFill/>
            <a:miter lim="800000"/>
            <a:headEnd/>
            <a:tailEnd/>
          </a:ln>
          <a:effectLst/>
        </p:spPr>
        <p:txBody>
          <a:bodyPr wrap="none" lIns="90488" tIns="44450" rIns="90488" bIns="44450">
            <a:spAutoFit/>
          </a:bodyPr>
          <a:lstStyle/>
          <a:p>
            <a:r>
              <a:rPr lang="en-US" sz="2400"/>
              <a:t>Ap</a:t>
            </a:r>
          </a:p>
        </p:txBody>
      </p:sp>
      <p:sp>
        <p:nvSpPr>
          <p:cNvPr id="167964" name="Line 28"/>
          <p:cNvSpPr>
            <a:spLocks noChangeShapeType="1"/>
          </p:cNvSpPr>
          <p:nvPr/>
        </p:nvSpPr>
        <p:spPr bwMode="auto">
          <a:xfrm>
            <a:off x="1828800" y="6324600"/>
            <a:ext cx="5029200" cy="0"/>
          </a:xfrm>
          <a:prstGeom prst="line">
            <a:avLst/>
          </a:prstGeom>
          <a:noFill/>
          <a:ln w="12700">
            <a:solidFill>
              <a:schemeClr val="tx1"/>
            </a:solidFill>
            <a:round/>
            <a:headEnd/>
            <a:tailEnd/>
          </a:ln>
          <a:effectLst/>
        </p:spPr>
        <p:txBody>
          <a:bodyPr/>
          <a:lstStyle/>
          <a:p>
            <a:endParaRPr lang="en-US"/>
          </a:p>
        </p:txBody>
      </p:sp>
      <p:sp>
        <p:nvSpPr>
          <p:cNvPr id="167965" name="Oval 29"/>
          <p:cNvSpPr>
            <a:spLocks noChangeArrowheads="1"/>
          </p:cNvSpPr>
          <p:nvPr/>
        </p:nvSpPr>
        <p:spPr bwMode="auto">
          <a:xfrm>
            <a:off x="3810000" y="62865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67966" name="Oval 30"/>
          <p:cNvSpPr>
            <a:spLocks noChangeArrowheads="1"/>
          </p:cNvSpPr>
          <p:nvPr/>
        </p:nvSpPr>
        <p:spPr bwMode="auto">
          <a:xfrm>
            <a:off x="6781800" y="62992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67967" name="Oval 31"/>
          <p:cNvSpPr>
            <a:spLocks noChangeArrowheads="1"/>
          </p:cNvSpPr>
          <p:nvPr/>
        </p:nvSpPr>
        <p:spPr bwMode="auto">
          <a:xfrm>
            <a:off x="1828800" y="62992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67968" name="Line 32"/>
          <p:cNvSpPr>
            <a:spLocks noChangeShapeType="1"/>
          </p:cNvSpPr>
          <p:nvPr/>
        </p:nvSpPr>
        <p:spPr bwMode="auto">
          <a:xfrm>
            <a:off x="1828800" y="6477000"/>
            <a:ext cx="1981200" cy="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67969" name="Line 33"/>
          <p:cNvSpPr>
            <a:spLocks noChangeShapeType="1"/>
          </p:cNvSpPr>
          <p:nvPr/>
        </p:nvSpPr>
        <p:spPr bwMode="auto">
          <a:xfrm>
            <a:off x="3810000" y="6477000"/>
            <a:ext cx="3048000" cy="0"/>
          </a:xfrm>
          <a:prstGeom prst="line">
            <a:avLst/>
          </a:prstGeom>
          <a:noFill/>
          <a:ln w="12700">
            <a:solidFill>
              <a:schemeClr val="tx1"/>
            </a:solidFill>
            <a:round/>
            <a:headEnd type="triangle" w="med" len="med"/>
            <a:tailEnd type="triangle" w="med" len="med"/>
          </a:ln>
          <a:effectLst/>
        </p:spPr>
        <p:txBody>
          <a:bodyPr/>
          <a:lstStyle/>
          <a:p>
            <a:endParaRPr lang="en-US"/>
          </a:p>
        </p:txBody>
      </p:sp>
      <p:sp>
        <p:nvSpPr>
          <p:cNvPr id="167970" name="Rectangle 34"/>
          <p:cNvSpPr>
            <a:spLocks noChangeArrowheads="1"/>
          </p:cNvSpPr>
          <p:nvPr/>
        </p:nvSpPr>
        <p:spPr bwMode="auto">
          <a:xfrm>
            <a:off x="2271713" y="6291263"/>
            <a:ext cx="547687" cy="454025"/>
          </a:xfrm>
          <a:prstGeom prst="rect">
            <a:avLst/>
          </a:prstGeom>
          <a:noFill/>
          <a:ln w="12700">
            <a:noFill/>
            <a:miter lim="800000"/>
            <a:headEnd/>
            <a:tailEnd/>
          </a:ln>
          <a:effectLst/>
        </p:spPr>
        <p:txBody>
          <a:bodyPr wrap="none" lIns="90488" tIns="44450" rIns="90488" bIns="44450">
            <a:spAutoFit/>
          </a:bodyPr>
          <a:lstStyle/>
          <a:p>
            <a:r>
              <a:rPr lang="en-US" sz="2400"/>
              <a:t>d</a:t>
            </a:r>
            <a:r>
              <a:rPr lang="en-US" sz="2400" baseline="-25000"/>
              <a:t>aft</a:t>
            </a:r>
          </a:p>
        </p:txBody>
      </p:sp>
      <p:sp>
        <p:nvSpPr>
          <p:cNvPr id="167971" name="Rectangle 35"/>
          <p:cNvSpPr>
            <a:spLocks noChangeArrowheads="1"/>
          </p:cNvSpPr>
          <p:nvPr/>
        </p:nvSpPr>
        <p:spPr bwMode="auto">
          <a:xfrm>
            <a:off x="4783138" y="6300788"/>
            <a:ext cx="649287" cy="454025"/>
          </a:xfrm>
          <a:prstGeom prst="rect">
            <a:avLst/>
          </a:prstGeom>
          <a:noFill/>
          <a:ln w="12700">
            <a:noFill/>
            <a:miter lim="800000"/>
            <a:headEnd/>
            <a:tailEnd/>
          </a:ln>
          <a:effectLst/>
        </p:spPr>
        <p:txBody>
          <a:bodyPr wrap="none" lIns="90488" tIns="44450" rIns="90488" bIns="44450">
            <a:spAutoFit/>
          </a:bodyPr>
          <a:lstStyle/>
          <a:p>
            <a:r>
              <a:rPr lang="en-US" sz="2400"/>
              <a:t>d</a:t>
            </a:r>
            <a:r>
              <a:rPr lang="en-US" sz="2400" baseline="-25000"/>
              <a:t>fwd</a:t>
            </a:r>
          </a:p>
        </p:txBody>
      </p:sp>
    </p:spTree>
  </p:cSld>
  <p:clrMapOvr>
    <a:masterClrMapping/>
  </p:clrMapOvr>
  <p:transition spd="slow">
    <p:cut/>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7826" name="Group 2"/>
          <p:cNvGrpSpPr>
            <a:grpSpLocks/>
          </p:cNvGrpSpPr>
          <p:nvPr/>
        </p:nvGrpSpPr>
        <p:grpSpPr bwMode="auto">
          <a:xfrm>
            <a:off x="1397000" y="3403600"/>
            <a:ext cx="6832600" cy="1016000"/>
            <a:chOff x="880" y="2144"/>
            <a:chExt cx="4304" cy="640"/>
          </a:xfrm>
        </p:grpSpPr>
        <p:grpSp>
          <p:nvGrpSpPr>
            <p:cNvPr id="77827" name="Group 3"/>
            <p:cNvGrpSpPr>
              <a:grpSpLocks/>
            </p:cNvGrpSpPr>
            <p:nvPr/>
          </p:nvGrpSpPr>
          <p:grpSpPr bwMode="auto">
            <a:xfrm>
              <a:off x="880" y="2144"/>
              <a:ext cx="4304" cy="640"/>
              <a:chOff x="880" y="2144"/>
              <a:chExt cx="4304" cy="640"/>
            </a:xfrm>
          </p:grpSpPr>
          <p:grpSp>
            <p:nvGrpSpPr>
              <p:cNvPr id="77828" name="Group 4"/>
              <p:cNvGrpSpPr>
                <a:grpSpLocks/>
              </p:cNvGrpSpPr>
              <p:nvPr/>
            </p:nvGrpSpPr>
            <p:grpSpPr bwMode="auto">
              <a:xfrm>
                <a:off x="880" y="2144"/>
                <a:ext cx="4304" cy="640"/>
                <a:chOff x="880" y="2144"/>
                <a:chExt cx="4304" cy="640"/>
              </a:xfrm>
            </p:grpSpPr>
            <p:sp>
              <p:nvSpPr>
                <p:cNvPr id="77829" name="Freeform 5"/>
                <p:cNvSpPr>
                  <a:spLocks/>
                </p:cNvSpPr>
                <p:nvPr/>
              </p:nvSpPr>
              <p:spPr bwMode="auto">
                <a:xfrm>
                  <a:off x="1256" y="2424"/>
                  <a:ext cx="3472" cy="360"/>
                </a:xfrm>
                <a:custGeom>
                  <a:avLst/>
                  <a:gdLst/>
                  <a:ahLst/>
                  <a:cxnLst>
                    <a:cxn ang="0">
                      <a:pos x="232" y="24"/>
                    </a:cxn>
                    <a:cxn ang="0">
                      <a:pos x="2920" y="24"/>
                    </a:cxn>
                    <a:cxn ang="0">
                      <a:pos x="3400" y="24"/>
                    </a:cxn>
                    <a:cxn ang="0">
                      <a:pos x="3352" y="168"/>
                    </a:cxn>
                    <a:cxn ang="0">
                      <a:pos x="3304" y="216"/>
                    </a:cxn>
                    <a:cxn ang="0">
                      <a:pos x="3112" y="312"/>
                    </a:cxn>
                    <a:cxn ang="0">
                      <a:pos x="2152" y="360"/>
                    </a:cxn>
                    <a:cxn ang="0">
                      <a:pos x="760" y="312"/>
                    </a:cxn>
                    <a:cxn ang="0">
                      <a:pos x="472" y="216"/>
                    </a:cxn>
                    <a:cxn ang="0">
                      <a:pos x="280" y="120"/>
                    </a:cxn>
                    <a:cxn ang="0">
                      <a:pos x="184" y="24"/>
                    </a:cxn>
                    <a:cxn ang="0">
                      <a:pos x="1384" y="24"/>
                    </a:cxn>
                  </a:cxnLst>
                  <a:rect l="0" t="0" r="r" b="b"/>
                  <a:pathLst>
                    <a:path w="3472" h="360">
                      <a:moveTo>
                        <a:pt x="232" y="24"/>
                      </a:moveTo>
                      <a:cubicBezTo>
                        <a:pt x="1312" y="24"/>
                        <a:pt x="2392" y="24"/>
                        <a:pt x="2920" y="24"/>
                      </a:cubicBezTo>
                      <a:cubicBezTo>
                        <a:pt x="3448" y="24"/>
                        <a:pt x="3328" y="0"/>
                        <a:pt x="3400" y="24"/>
                      </a:cubicBezTo>
                      <a:cubicBezTo>
                        <a:pt x="3472" y="48"/>
                        <a:pt x="3368" y="136"/>
                        <a:pt x="3352" y="168"/>
                      </a:cubicBezTo>
                      <a:cubicBezTo>
                        <a:pt x="3336" y="200"/>
                        <a:pt x="3344" y="192"/>
                        <a:pt x="3304" y="216"/>
                      </a:cubicBezTo>
                      <a:cubicBezTo>
                        <a:pt x="3264" y="240"/>
                        <a:pt x="3304" y="288"/>
                        <a:pt x="3112" y="312"/>
                      </a:cubicBezTo>
                      <a:cubicBezTo>
                        <a:pt x="2920" y="336"/>
                        <a:pt x="2544" y="360"/>
                        <a:pt x="2152" y="360"/>
                      </a:cubicBezTo>
                      <a:cubicBezTo>
                        <a:pt x="1760" y="360"/>
                        <a:pt x="1040" y="336"/>
                        <a:pt x="760" y="312"/>
                      </a:cubicBezTo>
                      <a:cubicBezTo>
                        <a:pt x="480" y="288"/>
                        <a:pt x="552" y="248"/>
                        <a:pt x="472" y="216"/>
                      </a:cubicBezTo>
                      <a:cubicBezTo>
                        <a:pt x="392" y="184"/>
                        <a:pt x="328" y="152"/>
                        <a:pt x="280" y="120"/>
                      </a:cubicBezTo>
                      <a:cubicBezTo>
                        <a:pt x="232" y="88"/>
                        <a:pt x="0" y="40"/>
                        <a:pt x="184" y="24"/>
                      </a:cubicBezTo>
                      <a:cubicBezTo>
                        <a:pt x="368" y="8"/>
                        <a:pt x="1184" y="24"/>
                        <a:pt x="1384" y="24"/>
                      </a:cubicBezTo>
                    </a:path>
                  </a:pathLst>
                </a:custGeom>
                <a:solidFill>
                  <a:schemeClr val="accent2"/>
                </a:solidFill>
                <a:ln w="9525">
                  <a:solidFill>
                    <a:schemeClr val="tx1"/>
                  </a:solidFill>
                  <a:round/>
                  <a:headEnd/>
                  <a:tailEnd/>
                </a:ln>
                <a:effectLst/>
              </p:spPr>
              <p:txBody>
                <a:bodyPr wrap="none" anchor="ctr"/>
                <a:lstStyle/>
                <a:p>
                  <a:endParaRPr lang="en-US"/>
                </a:p>
              </p:txBody>
            </p:sp>
            <p:sp>
              <p:nvSpPr>
                <p:cNvPr id="77830" name="Freeform 6"/>
                <p:cNvSpPr>
                  <a:spLocks/>
                </p:cNvSpPr>
                <p:nvPr/>
              </p:nvSpPr>
              <p:spPr bwMode="auto">
                <a:xfrm>
                  <a:off x="880" y="2144"/>
                  <a:ext cx="4304" cy="352"/>
                </a:xfrm>
                <a:custGeom>
                  <a:avLst/>
                  <a:gdLst/>
                  <a:ahLst/>
                  <a:cxnLst>
                    <a:cxn ang="0">
                      <a:pos x="464" y="304"/>
                    </a:cxn>
                    <a:cxn ang="0">
                      <a:pos x="320" y="256"/>
                    </a:cxn>
                    <a:cxn ang="0">
                      <a:pos x="224" y="160"/>
                    </a:cxn>
                    <a:cxn ang="0">
                      <a:pos x="320" y="112"/>
                    </a:cxn>
                    <a:cxn ang="0">
                      <a:pos x="2144" y="160"/>
                    </a:cxn>
                    <a:cxn ang="0">
                      <a:pos x="3968" y="16"/>
                    </a:cxn>
                    <a:cxn ang="0">
                      <a:pos x="4160" y="64"/>
                    </a:cxn>
                    <a:cxn ang="0">
                      <a:pos x="3872" y="256"/>
                    </a:cxn>
                    <a:cxn ang="0">
                      <a:pos x="3776" y="352"/>
                    </a:cxn>
                  </a:cxnLst>
                  <a:rect l="0" t="0" r="r" b="b"/>
                  <a:pathLst>
                    <a:path w="4304" h="352">
                      <a:moveTo>
                        <a:pt x="464" y="304"/>
                      </a:moveTo>
                      <a:cubicBezTo>
                        <a:pt x="412" y="292"/>
                        <a:pt x="360" y="280"/>
                        <a:pt x="320" y="256"/>
                      </a:cubicBezTo>
                      <a:cubicBezTo>
                        <a:pt x="280" y="232"/>
                        <a:pt x="224" y="184"/>
                        <a:pt x="224" y="160"/>
                      </a:cubicBezTo>
                      <a:cubicBezTo>
                        <a:pt x="224" y="136"/>
                        <a:pt x="0" y="112"/>
                        <a:pt x="320" y="112"/>
                      </a:cubicBezTo>
                      <a:cubicBezTo>
                        <a:pt x="640" y="112"/>
                        <a:pt x="1536" y="176"/>
                        <a:pt x="2144" y="160"/>
                      </a:cubicBezTo>
                      <a:cubicBezTo>
                        <a:pt x="2752" y="144"/>
                        <a:pt x="3632" y="32"/>
                        <a:pt x="3968" y="16"/>
                      </a:cubicBezTo>
                      <a:cubicBezTo>
                        <a:pt x="4304" y="0"/>
                        <a:pt x="4176" y="24"/>
                        <a:pt x="4160" y="64"/>
                      </a:cubicBezTo>
                      <a:cubicBezTo>
                        <a:pt x="4144" y="104"/>
                        <a:pt x="3936" y="208"/>
                        <a:pt x="3872" y="256"/>
                      </a:cubicBezTo>
                      <a:cubicBezTo>
                        <a:pt x="3808" y="304"/>
                        <a:pt x="3792" y="328"/>
                        <a:pt x="3776" y="352"/>
                      </a:cubicBezTo>
                    </a:path>
                  </a:pathLst>
                </a:custGeom>
                <a:noFill/>
                <a:ln w="9525">
                  <a:solidFill>
                    <a:schemeClr val="tx1"/>
                  </a:solidFill>
                  <a:round/>
                  <a:headEnd/>
                  <a:tailEnd/>
                </a:ln>
                <a:effectLst/>
              </p:spPr>
              <p:txBody>
                <a:bodyPr wrap="none" anchor="ctr"/>
                <a:lstStyle/>
                <a:p>
                  <a:endParaRPr lang="en-US"/>
                </a:p>
              </p:txBody>
            </p:sp>
          </p:grpSp>
          <p:sp>
            <p:nvSpPr>
              <p:cNvPr id="77831" name="Line 7"/>
              <p:cNvSpPr>
                <a:spLocks noChangeShapeType="1"/>
              </p:cNvSpPr>
              <p:nvPr/>
            </p:nvSpPr>
            <p:spPr bwMode="auto">
              <a:xfrm>
                <a:off x="1344" y="2448"/>
                <a:ext cx="3360" cy="0"/>
              </a:xfrm>
              <a:prstGeom prst="line">
                <a:avLst/>
              </a:prstGeom>
              <a:noFill/>
              <a:ln w="28575">
                <a:solidFill>
                  <a:schemeClr val="tx1"/>
                </a:solidFill>
                <a:round/>
                <a:headEnd/>
                <a:tailEnd/>
              </a:ln>
              <a:effectLst/>
            </p:spPr>
            <p:txBody>
              <a:bodyPr wrap="none" anchor="ctr"/>
              <a:lstStyle/>
              <a:p>
                <a:endParaRPr lang="en-US"/>
              </a:p>
            </p:txBody>
          </p:sp>
          <p:sp>
            <p:nvSpPr>
              <p:cNvPr id="77832" name="Freeform 8"/>
              <p:cNvSpPr>
                <a:spLocks/>
              </p:cNvSpPr>
              <p:nvPr/>
            </p:nvSpPr>
            <p:spPr bwMode="auto">
              <a:xfrm>
                <a:off x="4512" y="2304"/>
                <a:ext cx="192" cy="48"/>
              </a:xfrm>
              <a:custGeom>
                <a:avLst/>
                <a:gdLst/>
                <a:ahLst/>
                <a:cxnLst>
                  <a:cxn ang="0">
                    <a:pos x="0" y="0"/>
                  </a:cxn>
                  <a:cxn ang="0">
                    <a:pos x="96" y="48"/>
                  </a:cxn>
                  <a:cxn ang="0">
                    <a:pos x="192" y="0"/>
                  </a:cxn>
                </a:cxnLst>
                <a:rect l="0" t="0" r="r" b="b"/>
                <a:pathLst>
                  <a:path w="192" h="48">
                    <a:moveTo>
                      <a:pt x="0" y="0"/>
                    </a:moveTo>
                    <a:cubicBezTo>
                      <a:pt x="32" y="24"/>
                      <a:pt x="64" y="48"/>
                      <a:pt x="96" y="48"/>
                    </a:cubicBezTo>
                    <a:cubicBezTo>
                      <a:pt x="128" y="48"/>
                      <a:pt x="176" y="8"/>
                      <a:pt x="192" y="0"/>
                    </a:cubicBezTo>
                  </a:path>
                </a:pathLst>
              </a:custGeom>
              <a:noFill/>
              <a:ln w="28575" cmpd="sng">
                <a:solidFill>
                  <a:schemeClr val="tx1"/>
                </a:solidFill>
                <a:round/>
                <a:headEnd/>
                <a:tailEnd/>
              </a:ln>
              <a:effectLst/>
            </p:spPr>
            <p:txBody>
              <a:bodyPr wrap="none" anchor="ctr"/>
              <a:lstStyle/>
              <a:p>
                <a:endParaRPr lang="en-US"/>
              </a:p>
            </p:txBody>
          </p:sp>
          <p:sp>
            <p:nvSpPr>
              <p:cNvPr id="77833" name="Line 9"/>
              <p:cNvSpPr>
                <a:spLocks noChangeShapeType="1"/>
              </p:cNvSpPr>
              <p:nvPr/>
            </p:nvSpPr>
            <p:spPr bwMode="auto">
              <a:xfrm flipV="1">
                <a:off x="4608" y="2208"/>
                <a:ext cx="0" cy="144"/>
              </a:xfrm>
              <a:prstGeom prst="line">
                <a:avLst/>
              </a:prstGeom>
              <a:noFill/>
              <a:ln w="28575">
                <a:solidFill>
                  <a:schemeClr val="tx1"/>
                </a:solidFill>
                <a:round/>
                <a:headEnd/>
                <a:tailEnd/>
              </a:ln>
              <a:effectLst/>
            </p:spPr>
            <p:txBody>
              <a:bodyPr wrap="none" anchor="ctr"/>
              <a:lstStyle/>
              <a:p>
                <a:endParaRPr lang="en-US"/>
              </a:p>
            </p:txBody>
          </p:sp>
          <p:sp>
            <p:nvSpPr>
              <p:cNvPr id="77834" name="Line 10"/>
              <p:cNvSpPr>
                <a:spLocks noChangeShapeType="1"/>
              </p:cNvSpPr>
              <p:nvPr/>
            </p:nvSpPr>
            <p:spPr bwMode="auto">
              <a:xfrm>
                <a:off x="4560" y="2256"/>
                <a:ext cx="96" cy="0"/>
              </a:xfrm>
              <a:prstGeom prst="line">
                <a:avLst/>
              </a:prstGeom>
              <a:noFill/>
              <a:ln w="28575">
                <a:solidFill>
                  <a:schemeClr val="tx1"/>
                </a:solidFill>
                <a:round/>
                <a:headEnd/>
                <a:tailEnd/>
              </a:ln>
              <a:effectLst/>
            </p:spPr>
            <p:txBody>
              <a:bodyPr wrap="none" anchor="ctr"/>
              <a:lstStyle/>
              <a:p>
                <a:endParaRPr lang="en-US"/>
              </a:p>
            </p:txBody>
          </p:sp>
        </p:grpSp>
        <p:sp>
          <p:nvSpPr>
            <p:cNvPr id="77835" name="Line 11"/>
            <p:cNvSpPr>
              <a:spLocks noChangeShapeType="1"/>
            </p:cNvSpPr>
            <p:nvPr/>
          </p:nvSpPr>
          <p:spPr bwMode="auto">
            <a:xfrm flipH="1">
              <a:off x="1584" y="2640"/>
              <a:ext cx="144" cy="0"/>
            </a:xfrm>
            <a:prstGeom prst="line">
              <a:avLst/>
            </a:prstGeom>
            <a:noFill/>
            <a:ln w="28575">
              <a:solidFill>
                <a:schemeClr val="tx1"/>
              </a:solidFill>
              <a:round/>
              <a:headEnd/>
              <a:tailEnd/>
            </a:ln>
            <a:effectLst/>
          </p:spPr>
          <p:txBody>
            <a:bodyPr wrap="none" anchor="ctr"/>
            <a:lstStyle/>
            <a:p>
              <a:endParaRPr lang="en-US"/>
            </a:p>
          </p:txBody>
        </p:sp>
        <p:sp>
          <p:nvSpPr>
            <p:cNvPr id="77836" name="Line 12"/>
            <p:cNvSpPr>
              <a:spLocks noChangeShapeType="1"/>
            </p:cNvSpPr>
            <p:nvPr/>
          </p:nvSpPr>
          <p:spPr bwMode="auto">
            <a:xfrm>
              <a:off x="1632" y="2592"/>
              <a:ext cx="0" cy="96"/>
            </a:xfrm>
            <a:prstGeom prst="line">
              <a:avLst/>
            </a:prstGeom>
            <a:noFill/>
            <a:ln w="38100">
              <a:solidFill>
                <a:schemeClr val="tx1"/>
              </a:solidFill>
              <a:round/>
              <a:headEnd/>
              <a:tailEnd/>
            </a:ln>
            <a:effectLst/>
          </p:spPr>
          <p:txBody>
            <a:bodyPr wrap="none" anchor="ctr"/>
            <a:lstStyle/>
            <a:p>
              <a:endParaRPr lang="en-US"/>
            </a:p>
          </p:txBody>
        </p:sp>
      </p:grpSp>
      <p:grpSp>
        <p:nvGrpSpPr>
          <p:cNvPr id="77837" name="Group 13"/>
          <p:cNvGrpSpPr>
            <a:grpSpLocks/>
          </p:cNvGrpSpPr>
          <p:nvPr/>
        </p:nvGrpSpPr>
        <p:grpSpPr bwMode="auto">
          <a:xfrm>
            <a:off x="838200" y="3548063"/>
            <a:ext cx="8229600" cy="566737"/>
            <a:chOff x="528" y="2235"/>
            <a:chExt cx="5184" cy="357"/>
          </a:xfrm>
        </p:grpSpPr>
        <p:sp>
          <p:nvSpPr>
            <p:cNvPr id="77838" name="Line 14"/>
            <p:cNvSpPr>
              <a:spLocks noChangeShapeType="1"/>
            </p:cNvSpPr>
            <p:nvPr/>
          </p:nvSpPr>
          <p:spPr bwMode="auto">
            <a:xfrm>
              <a:off x="528" y="2448"/>
              <a:ext cx="5184" cy="0"/>
            </a:xfrm>
            <a:prstGeom prst="line">
              <a:avLst/>
            </a:prstGeom>
            <a:noFill/>
            <a:ln w="28575">
              <a:solidFill>
                <a:schemeClr val="tx1"/>
              </a:solidFill>
              <a:prstDash val="sysDot"/>
              <a:round/>
              <a:headEnd/>
              <a:tailEnd/>
            </a:ln>
            <a:effectLst/>
          </p:spPr>
          <p:txBody>
            <a:bodyPr wrap="none" anchor="ctr"/>
            <a:lstStyle/>
            <a:p>
              <a:endParaRPr lang="en-US"/>
            </a:p>
          </p:txBody>
        </p:sp>
        <p:grpSp>
          <p:nvGrpSpPr>
            <p:cNvPr id="77839" name="Group 15"/>
            <p:cNvGrpSpPr>
              <a:grpSpLocks/>
            </p:cNvGrpSpPr>
            <p:nvPr/>
          </p:nvGrpSpPr>
          <p:grpSpPr bwMode="auto">
            <a:xfrm>
              <a:off x="5500" y="2235"/>
              <a:ext cx="212" cy="357"/>
              <a:chOff x="5500" y="2235"/>
              <a:chExt cx="212" cy="357"/>
            </a:xfrm>
          </p:grpSpPr>
          <p:sp>
            <p:nvSpPr>
              <p:cNvPr id="77840" name="AutoShape 16"/>
              <p:cNvSpPr>
                <a:spLocks noChangeArrowheads="1"/>
              </p:cNvSpPr>
              <p:nvPr/>
            </p:nvSpPr>
            <p:spPr bwMode="auto">
              <a:xfrm flipV="1">
                <a:off x="5520" y="2352"/>
                <a:ext cx="144" cy="96"/>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77841" name="Text Box 17"/>
              <p:cNvSpPr txBox="1">
                <a:spLocks noChangeArrowheads="1"/>
              </p:cNvSpPr>
              <p:nvPr/>
            </p:nvSpPr>
            <p:spPr bwMode="auto">
              <a:xfrm>
                <a:off x="5500" y="2235"/>
                <a:ext cx="212"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grpSp>
      </p:grpSp>
      <p:sp>
        <p:nvSpPr>
          <p:cNvPr id="77842" name="Text Box 18"/>
          <p:cNvSpPr txBox="1">
            <a:spLocks noChangeArrowheads="1"/>
          </p:cNvSpPr>
          <p:nvPr/>
        </p:nvSpPr>
        <p:spPr bwMode="auto">
          <a:xfrm>
            <a:off x="669925" y="1260475"/>
            <a:ext cx="8013700" cy="457200"/>
          </a:xfrm>
          <a:prstGeom prst="rect">
            <a:avLst/>
          </a:prstGeom>
          <a:noFill/>
          <a:ln w="9525">
            <a:noFill/>
            <a:miter lim="800000"/>
            <a:headEnd/>
            <a:tailEnd/>
          </a:ln>
          <a:effectLst/>
        </p:spPr>
        <p:txBody>
          <a:bodyPr wrap="none">
            <a:spAutoFit/>
          </a:bodyPr>
          <a:lstStyle/>
          <a:p>
            <a:r>
              <a:rPr lang="en-US" sz="2400"/>
              <a:t>Consider a ship floating on an even keel, that is, no list or trim...</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8850" name="Group 2"/>
          <p:cNvGrpSpPr>
            <a:grpSpLocks/>
          </p:cNvGrpSpPr>
          <p:nvPr/>
        </p:nvGrpSpPr>
        <p:grpSpPr bwMode="auto">
          <a:xfrm rot="180000">
            <a:off x="1397000" y="3276600"/>
            <a:ext cx="6832600" cy="1143000"/>
            <a:chOff x="880" y="2064"/>
            <a:chExt cx="4304" cy="720"/>
          </a:xfrm>
        </p:grpSpPr>
        <p:sp>
          <p:nvSpPr>
            <p:cNvPr id="78851" name="Rectangle 3"/>
            <p:cNvSpPr>
              <a:spLocks noChangeArrowheads="1"/>
            </p:cNvSpPr>
            <p:nvPr/>
          </p:nvSpPr>
          <p:spPr bwMode="auto">
            <a:xfrm>
              <a:off x="3888" y="2064"/>
              <a:ext cx="288" cy="240"/>
            </a:xfrm>
            <a:prstGeom prst="rect">
              <a:avLst/>
            </a:prstGeom>
            <a:solidFill>
              <a:schemeClr val="accent1"/>
            </a:solidFill>
            <a:ln w="9525">
              <a:solidFill>
                <a:schemeClr val="tx1"/>
              </a:solidFill>
              <a:miter lim="800000"/>
              <a:headEnd/>
              <a:tailEnd/>
            </a:ln>
            <a:effectLst/>
          </p:spPr>
          <p:txBody>
            <a:bodyPr wrap="none" anchor="ctr"/>
            <a:lstStyle/>
            <a:p>
              <a:pPr algn="ctr"/>
              <a:r>
                <a:rPr lang="en-US" sz="2400"/>
                <a:t>w</a:t>
              </a:r>
            </a:p>
          </p:txBody>
        </p:sp>
        <p:grpSp>
          <p:nvGrpSpPr>
            <p:cNvPr id="78852" name="Group 4"/>
            <p:cNvGrpSpPr>
              <a:grpSpLocks/>
            </p:cNvGrpSpPr>
            <p:nvPr/>
          </p:nvGrpSpPr>
          <p:grpSpPr bwMode="auto">
            <a:xfrm>
              <a:off x="880" y="2144"/>
              <a:ext cx="4304" cy="640"/>
              <a:chOff x="880" y="2144"/>
              <a:chExt cx="4304" cy="640"/>
            </a:xfrm>
          </p:grpSpPr>
          <p:grpSp>
            <p:nvGrpSpPr>
              <p:cNvPr id="78853" name="Group 5"/>
              <p:cNvGrpSpPr>
                <a:grpSpLocks/>
              </p:cNvGrpSpPr>
              <p:nvPr/>
            </p:nvGrpSpPr>
            <p:grpSpPr bwMode="auto">
              <a:xfrm>
                <a:off x="880" y="2144"/>
                <a:ext cx="4304" cy="640"/>
                <a:chOff x="880" y="2144"/>
                <a:chExt cx="4304" cy="640"/>
              </a:xfrm>
            </p:grpSpPr>
            <p:grpSp>
              <p:nvGrpSpPr>
                <p:cNvPr id="78854" name="Group 6"/>
                <p:cNvGrpSpPr>
                  <a:grpSpLocks/>
                </p:cNvGrpSpPr>
                <p:nvPr/>
              </p:nvGrpSpPr>
              <p:grpSpPr bwMode="auto">
                <a:xfrm>
                  <a:off x="880" y="2144"/>
                  <a:ext cx="4304" cy="640"/>
                  <a:chOff x="880" y="2144"/>
                  <a:chExt cx="4304" cy="640"/>
                </a:xfrm>
              </p:grpSpPr>
              <p:sp>
                <p:nvSpPr>
                  <p:cNvPr id="78855" name="Freeform 7"/>
                  <p:cNvSpPr>
                    <a:spLocks/>
                  </p:cNvSpPr>
                  <p:nvPr/>
                </p:nvSpPr>
                <p:spPr bwMode="auto">
                  <a:xfrm>
                    <a:off x="1256" y="2424"/>
                    <a:ext cx="3472" cy="360"/>
                  </a:xfrm>
                  <a:custGeom>
                    <a:avLst/>
                    <a:gdLst/>
                    <a:ahLst/>
                    <a:cxnLst>
                      <a:cxn ang="0">
                        <a:pos x="232" y="24"/>
                      </a:cxn>
                      <a:cxn ang="0">
                        <a:pos x="2920" y="24"/>
                      </a:cxn>
                      <a:cxn ang="0">
                        <a:pos x="3400" y="24"/>
                      </a:cxn>
                      <a:cxn ang="0">
                        <a:pos x="3352" y="168"/>
                      </a:cxn>
                      <a:cxn ang="0">
                        <a:pos x="3304" y="216"/>
                      </a:cxn>
                      <a:cxn ang="0">
                        <a:pos x="3112" y="312"/>
                      </a:cxn>
                      <a:cxn ang="0">
                        <a:pos x="2152" y="360"/>
                      </a:cxn>
                      <a:cxn ang="0">
                        <a:pos x="760" y="312"/>
                      </a:cxn>
                      <a:cxn ang="0">
                        <a:pos x="472" y="216"/>
                      </a:cxn>
                      <a:cxn ang="0">
                        <a:pos x="280" y="120"/>
                      </a:cxn>
                      <a:cxn ang="0">
                        <a:pos x="184" y="24"/>
                      </a:cxn>
                      <a:cxn ang="0">
                        <a:pos x="1384" y="24"/>
                      </a:cxn>
                    </a:cxnLst>
                    <a:rect l="0" t="0" r="r" b="b"/>
                    <a:pathLst>
                      <a:path w="3472" h="360">
                        <a:moveTo>
                          <a:pt x="232" y="24"/>
                        </a:moveTo>
                        <a:cubicBezTo>
                          <a:pt x="1312" y="24"/>
                          <a:pt x="2392" y="24"/>
                          <a:pt x="2920" y="24"/>
                        </a:cubicBezTo>
                        <a:cubicBezTo>
                          <a:pt x="3448" y="24"/>
                          <a:pt x="3328" y="0"/>
                          <a:pt x="3400" y="24"/>
                        </a:cubicBezTo>
                        <a:cubicBezTo>
                          <a:pt x="3472" y="48"/>
                          <a:pt x="3368" y="136"/>
                          <a:pt x="3352" y="168"/>
                        </a:cubicBezTo>
                        <a:cubicBezTo>
                          <a:pt x="3336" y="200"/>
                          <a:pt x="3344" y="192"/>
                          <a:pt x="3304" y="216"/>
                        </a:cubicBezTo>
                        <a:cubicBezTo>
                          <a:pt x="3264" y="240"/>
                          <a:pt x="3304" y="288"/>
                          <a:pt x="3112" y="312"/>
                        </a:cubicBezTo>
                        <a:cubicBezTo>
                          <a:pt x="2920" y="336"/>
                          <a:pt x="2544" y="360"/>
                          <a:pt x="2152" y="360"/>
                        </a:cubicBezTo>
                        <a:cubicBezTo>
                          <a:pt x="1760" y="360"/>
                          <a:pt x="1040" y="336"/>
                          <a:pt x="760" y="312"/>
                        </a:cubicBezTo>
                        <a:cubicBezTo>
                          <a:pt x="480" y="288"/>
                          <a:pt x="552" y="248"/>
                          <a:pt x="472" y="216"/>
                        </a:cubicBezTo>
                        <a:cubicBezTo>
                          <a:pt x="392" y="184"/>
                          <a:pt x="328" y="152"/>
                          <a:pt x="280" y="120"/>
                        </a:cubicBezTo>
                        <a:cubicBezTo>
                          <a:pt x="232" y="88"/>
                          <a:pt x="0" y="40"/>
                          <a:pt x="184" y="24"/>
                        </a:cubicBezTo>
                        <a:cubicBezTo>
                          <a:pt x="368" y="8"/>
                          <a:pt x="1184" y="24"/>
                          <a:pt x="1384" y="24"/>
                        </a:cubicBezTo>
                      </a:path>
                    </a:pathLst>
                  </a:custGeom>
                  <a:solidFill>
                    <a:schemeClr val="accent2"/>
                  </a:solidFill>
                  <a:ln w="9525">
                    <a:solidFill>
                      <a:schemeClr val="tx1"/>
                    </a:solidFill>
                    <a:round/>
                    <a:headEnd/>
                    <a:tailEnd/>
                  </a:ln>
                  <a:effectLst/>
                </p:spPr>
                <p:txBody>
                  <a:bodyPr wrap="none" anchor="ctr"/>
                  <a:lstStyle/>
                  <a:p>
                    <a:endParaRPr lang="en-US"/>
                  </a:p>
                </p:txBody>
              </p:sp>
              <p:sp>
                <p:nvSpPr>
                  <p:cNvPr id="78856" name="Freeform 8"/>
                  <p:cNvSpPr>
                    <a:spLocks/>
                  </p:cNvSpPr>
                  <p:nvPr/>
                </p:nvSpPr>
                <p:spPr bwMode="auto">
                  <a:xfrm>
                    <a:off x="880" y="2144"/>
                    <a:ext cx="4304" cy="352"/>
                  </a:xfrm>
                  <a:custGeom>
                    <a:avLst/>
                    <a:gdLst/>
                    <a:ahLst/>
                    <a:cxnLst>
                      <a:cxn ang="0">
                        <a:pos x="464" y="304"/>
                      </a:cxn>
                      <a:cxn ang="0">
                        <a:pos x="320" y="256"/>
                      </a:cxn>
                      <a:cxn ang="0">
                        <a:pos x="224" y="160"/>
                      </a:cxn>
                      <a:cxn ang="0">
                        <a:pos x="320" y="112"/>
                      </a:cxn>
                      <a:cxn ang="0">
                        <a:pos x="2144" y="160"/>
                      </a:cxn>
                      <a:cxn ang="0">
                        <a:pos x="3968" y="16"/>
                      </a:cxn>
                      <a:cxn ang="0">
                        <a:pos x="4160" y="64"/>
                      </a:cxn>
                      <a:cxn ang="0">
                        <a:pos x="3872" y="256"/>
                      </a:cxn>
                      <a:cxn ang="0">
                        <a:pos x="3776" y="352"/>
                      </a:cxn>
                    </a:cxnLst>
                    <a:rect l="0" t="0" r="r" b="b"/>
                    <a:pathLst>
                      <a:path w="4304" h="352">
                        <a:moveTo>
                          <a:pt x="464" y="304"/>
                        </a:moveTo>
                        <a:cubicBezTo>
                          <a:pt x="412" y="292"/>
                          <a:pt x="360" y="280"/>
                          <a:pt x="320" y="256"/>
                        </a:cubicBezTo>
                        <a:cubicBezTo>
                          <a:pt x="280" y="232"/>
                          <a:pt x="224" y="184"/>
                          <a:pt x="224" y="160"/>
                        </a:cubicBezTo>
                        <a:cubicBezTo>
                          <a:pt x="224" y="136"/>
                          <a:pt x="0" y="112"/>
                          <a:pt x="320" y="112"/>
                        </a:cubicBezTo>
                        <a:cubicBezTo>
                          <a:pt x="640" y="112"/>
                          <a:pt x="1536" y="176"/>
                          <a:pt x="2144" y="160"/>
                        </a:cubicBezTo>
                        <a:cubicBezTo>
                          <a:pt x="2752" y="144"/>
                          <a:pt x="3632" y="32"/>
                          <a:pt x="3968" y="16"/>
                        </a:cubicBezTo>
                        <a:cubicBezTo>
                          <a:pt x="4304" y="0"/>
                          <a:pt x="4176" y="24"/>
                          <a:pt x="4160" y="64"/>
                        </a:cubicBezTo>
                        <a:cubicBezTo>
                          <a:pt x="4144" y="104"/>
                          <a:pt x="3936" y="208"/>
                          <a:pt x="3872" y="256"/>
                        </a:cubicBezTo>
                        <a:cubicBezTo>
                          <a:pt x="3808" y="304"/>
                          <a:pt x="3792" y="328"/>
                          <a:pt x="3776" y="352"/>
                        </a:cubicBezTo>
                      </a:path>
                    </a:pathLst>
                  </a:custGeom>
                  <a:noFill/>
                  <a:ln w="9525">
                    <a:solidFill>
                      <a:schemeClr val="tx1"/>
                    </a:solidFill>
                    <a:round/>
                    <a:headEnd/>
                    <a:tailEnd/>
                  </a:ln>
                  <a:effectLst/>
                </p:spPr>
                <p:txBody>
                  <a:bodyPr wrap="none" anchor="ctr"/>
                  <a:lstStyle/>
                  <a:p>
                    <a:endParaRPr lang="en-US"/>
                  </a:p>
                </p:txBody>
              </p:sp>
            </p:grpSp>
            <p:sp>
              <p:nvSpPr>
                <p:cNvPr id="78857" name="Line 9"/>
                <p:cNvSpPr>
                  <a:spLocks noChangeShapeType="1"/>
                </p:cNvSpPr>
                <p:nvPr/>
              </p:nvSpPr>
              <p:spPr bwMode="auto">
                <a:xfrm>
                  <a:off x="1344" y="2448"/>
                  <a:ext cx="3360" cy="0"/>
                </a:xfrm>
                <a:prstGeom prst="line">
                  <a:avLst/>
                </a:prstGeom>
                <a:noFill/>
                <a:ln w="28575">
                  <a:solidFill>
                    <a:schemeClr val="tx1"/>
                  </a:solidFill>
                  <a:round/>
                  <a:headEnd/>
                  <a:tailEnd/>
                </a:ln>
                <a:effectLst/>
              </p:spPr>
              <p:txBody>
                <a:bodyPr wrap="none" anchor="ctr"/>
                <a:lstStyle/>
                <a:p>
                  <a:endParaRPr lang="en-US"/>
                </a:p>
              </p:txBody>
            </p:sp>
            <p:sp>
              <p:nvSpPr>
                <p:cNvPr id="78858" name="Freeform 10"/>
                <p:cNvSpPr>
                  <a:spLocks/>
                </p:cNvSpPr>
                <p:nvPr/>
              </p:nvSpPr>
              <p:spPr bwMode="auto">
                <a:xfrm>
                  <a:off x="4512" y="2304"/>
                  <a:ext cx="192" cy="48"/>
                </a:xfrm>
                <a:custGeom>
                  <a:avLst/>
                  <a:gdLst/>
                  <a:ahLst/>
                  <a:cxnLst>
                    <a:cxn ang="0">
                      <a:pos x="0" y="0"/>
                    </a:cxn>
                    <a:cxn ang="0">
                      <a:pos x="96" y="48"/>
                    </a:cxn>
                    <a:cxn ang="0">
                      <a:pos x="192" y="0"/>
                    </a:cxn>
                  </a:cxnLst>
                  <a:rect l="0" t="0" r="r" b="b"/>
                  <a:pathLst>
                    <a:path w="192" h="48">
                      <a:moveTo>
                        <a:pt x="0" y="0"/>
                      </a:moveTo>
                      <a:cubicBezTo>
                        <a:pt x="32" y="24"/>
                        <a:pt x="64" y="48"/>
                        <a:pt x="96" y="48"/>
                      </a:cubicBezTo>
                      <a:cubicBezTo>
                        <a:pt x="128" y="48"/>
                        <a:pt x="176" y="8"/>
                        <a:pt x="192" y="0"/>
                      </a:cubicBezTo>
                    </a:path>
                  </a:pathLst>
                </a:custGeom>
                <a:noFill/>
                <a:ln w="28575" cmpd="sng">
                  <a:solidFill>
                    <a:schemeClr val="tx1"/>
                  </a:solidFill>
                  <a:round/>
                  <a:headEnd/>
                  <a:tailEnd/>
                </a:ln>
                <a:effectLst/>
              </p:spPr>
              <p:txBody>
                <a:bodyPr wrap="none" anchor="ctr"/>
                <a:lstStyle/>
                <a:p>
                  <a:endParaRPr lang="en-US"/>
                </a:p>
              </p:txBody>
            </p:sp>
            <p:sp>
              <p:nvSpPr>
                <p:cNvPr id="78859" name="Line 11"/>
                <p:cNvSpPr>
                  <a:spLocks noChangeShapeType="1"/>
                </p:cNvSpPr>
                <p:nvPr/>
              </p:nvSpPr>
              <p:spPr bwMode="auto">
                <a:xfrm flipV="1">
                  <a:off x="4608" y="2208"/>
                  <a:ext cx="0" cy="144"/>
                </a:xfrm>
                <a:prstGeom prst="line">
                  <a:avLst/>
                </a:prstGeom>
                <a:noFill/>
                <a:ln w="28575">
                  <a:solidFill>
                    <a:schemeClr val="tx1"/>
                  </a:solidFill>
                  <a:round/>
                  <a:headEnd/>
                  <a:tailEnd/>
                </a:ln>
                <a:effectLst/>
              </p:spPr>
              <p:txBody>
                <a:bodyPr wrap="none" anchor="ctr"/>
                <a:lstStyle/>
                <a:p>
                  <a:endParaRPr lang="en-US"/>
                </a:p>
              </p:txBody>
            </p:sp>
            <p:sp>
              <p:nvSpPr>
                <p:cNvPr id="78860" name="Line 12"/>
                <p:cNvSpPr>
                  <a:spLocks noChangeShapeType="1"/>
                </p:cNvSpPr>
                <p:nvPr/>
              </p:nvSpPr>
              <p:spPr bwMode="auto">
                <a:xfrm>
                  <a:off x="4560" y="2256"/>
                  <a:ext cx="96" cy="0"/>
                </a:xfrm>
                <a:prstGeom prst="line">
                  <a:avLst/>
                </a:prstGeom>
                <a:noFill/>
                <a:ln w="28575">
                  <a:solidFill>
                    <a:schemeClr val="tx1"/>
                  </a:solidFill>
                  <a:round/>
                  <a:headEnd/>
                  <a:tailEnd/>
                </a:ln>
                <a:effectLst/>
              </p:spPr>
              <p:txBody>
                <a:bodyPr wrap="none" anchor="ctr"/>
                <a:lstStyle/>
                <a:p>
                  <a:endParaRPr lang="en-US"/>
                </a:p>
              </p:txBody>
            </p:sp>
          </p:grpSp>
          <p:sp>
            <p:nvSpPr>
              <p:cNvPr id="78861" name="Line 13"/>
              <p:cNvSpPr>
                <a:spLocks noChangeShapeType="1"/>
              </p:cNvSpPr>
              <p:nvPr/>
            </p:nvSpPr>
            <p:spPr bwMode="auto">
              <a:xfrm flipH="1">
                <a:off x="1584" y="2640"/>
                <a:ext cx="144" cy="0"/>
              </a:xfrm>
              <a:prstGeom prst="line">
                <a:avLst/>
              </a:prstGeom>
              <a:noFill/>
              <a:ln w="28575">
                <a:solidFill>
                  <a:schemeClr val="tx1"/>
                </a:solidFill>
                <a:round/>
                <a:headEnd/>
                <a:tailEnd/>
              </a:ln>
              <a:effectLst/>
            </p:spPr>
            <p:txBody>
              <a:bodyPr wrap="none" anchor="ctr"/>
              <a:lstStyle/>
              <a:p>
                <a:endParaRPr lang="en-US"/>
              </a:p>
            </p:txBody>
          </p:sp>
          <p:sp>
            <p:nvSpPr>
              <p:cNvPr id="78862" name="Line 14"/>
              <p:cNvSpPr>
                <a:spLocks noChangeShapeType="1"/>
              </p:cNvSpPr>
              <p:nvPr/>
            </p:nvSpPr>
            <p:spPr bwMode="auto">
              <a:xfrm>
                <a:off x="1632" y="2592"/>
                <a:ext cx="0" cy="96"/>
              </a:xfrm>
              <a:prstGeom prst="line">
                <a:avLst/>
              </a:prstGeom>
              <a:noFill/>
              <a:ln w="38100">
                <a:solidFill>
                  <a:schemeClr val="tx1"/>
                </a:solidFill>
                <a:round/>
                <a:headEnd/>
                <a:tailEnd/>
              </a:ln>
              <a:effectLst/>
            </p:spPr>
            <p:txBody>
              <a:bodyPr wrap="none" anchor="ctr"/>
              <a:lstStyle/>
              <a:p>
                <a:endParaRPr lang="en-US"/>
              </a:p>
            </p:txBody>
          </p:sp>
        </p:grpSp>
      </p:grpSp>
      <p:grpSp>
        <p:nvGrpSpPr>
          <p:cNvPr id="78865" name="Group 17"/>
          <p:cNvGrpSpPr>
            <a:grpSpLocks/>
          </p:cNvGrpSpPr>
          <p:nvPr/>
        </p:nvGrpSpPr>
        <p:grpSpPr bwMode="auto">
          <a:xfrm>
            <a:off x="1219200" y="1803400"/>
            <a:ext cx="6832600" cy="1016000"/>
            <a:chOff x="880" y="2144"/>
            <a:chExt cx="4304" cy="640"/>
          </a:xfrm>
        </p:grpSpPr>
        <p:grpSp>
          <p:nvGrpSpPr>
            <p:cNvPr id="78866" name="Group 18"/>
            <p:cNvGrpSpPr>
              <a:grpSpLocks/>
            </p:cNvGrpSpPr>
            <p:nvPr/>
          </p:nvGrpSpPr>
          <p:grpSpPr bwMode="auto">
            <a:xfrm>
              <a:off x="880" y="2144"/>
              <a:ext cx="4304" cy="640"/>
              <a:chOff x="880" y="2144"/>
              <a:chExt cx="4304" cy="640"/>
            </a:xfrm>
          </p:grpSpPr>
          <p:grpSp>
            <p:nvGrpSpPr>
              <p:cNvPr id="78867" name="Group 19"/>
              <p:cNvGrpSpPr>
                <a:grpSpLocks/>
              </p:cNvGrpSpPr>
              <p:nvPr/>
            </p:nvGrpSpPr>
            <p:grpSpPr bwMode="auto">
              <a:xfrm>
                <a:off x="880" y="2144"/>
                <a:ext cx="4304" cy="640"/>
                <a:chOff x="880" y="2144"/>
                <a:chExt cx="4304" cy="640"/>
              </a:xfrm>
            </p:grpSpPr>
            <p:sp>
              <p:nvSpPr>
                <p:cNvPr id="78868" name="Freeform 20"/>
                <p:cNvSpPr>
                  <a:spLocks/>
                </p:cNvSpPr>
                <p:nvPr/>
              </p:nvSpPr>
              <p:spPr bwMode="auto">
                <a:xfrm>
                  <a:off x="1256" y="2424"/>
                  <a:ext cx="3472" cy="360"/>
                </a:xfrm>
                <a:custGeom>
                  <a:avLst/>
                  <a:gdLst/>
                  <a:ahLst/>
                  <a:cxnLst>
                    <a:cxn ang="0">
                      <a:pos x="232" y="24"/>
                    </a:cxn>
                    <a:cxn ang="0">
                      <a:pos x="2920" y="24"/>
                    </a:cxn>
                    <a:cxn ang="0">
                      <a:pos x="3400" y="24"/>
                    </a:cxn>
                    <a:cxn ang="0">
                      <a:pos x="3352" y="168"/>
                    </a:cxn>
                    <a:cxn ang="0">
                      <a:pos x="3304" y="216"/>
                    </a:cxn>
                    <a:cxn ang="0">
                      <a:pos x="3112" y="312"/>
                    </a:cxn>
                    <a:cxn ang="0">
                      <a:pos x="2152" y="360"/>
                    </a:cxn>
                    <a:cxn ang="0">
                      <a:pos x="760" y="312"/>
                    </a:cxn>
                    <a:cxn ang="0">
                      <a:pos x="472" y="216"/>
                    </a:cxn>
                    <a:cxn ang="0">
                      <a:pos x="280" y="120"/>
                    </a:cxn>
                    <a:cxn ang="0">
                      <a:pos x="184" y="24"/>
                    </a:cxn>
                    <a:cxn ang="0">
                      <a:pos x="1384" y="24"/>
                    </a:cxn>
                  </a:cxnLst>
                  <a:rect l="0" t="0" r="r" b="b"/>
                  <a:pathLst>
                    <a:path w="3472" h="360">
                      <a:moveTo>
                        <a:pt x="232" y="24"/>
                      </a:moveTo>
                      <a:cubicBezTo>
                        <a:pt x="1312" y="24"/>
                        <a:pt x="2392" y="24"/>
                        <a:pt x="2920" y="24"/>
                      </a:cubicBezTo>
                      <a:cubicBezTo>
                        <a:pt x="3448" y="24"/>
                        <a:pt x="3328" y="0"/>
                        <a:pt x="3400" y="24"/>
                      </a:cubicBezTo>
                      <a:cubicBezTo>
                        <a:pt x="3472" y="48"/>
                        <a:pt x="3368" y="136"/>
                        <a:pt x="3352" y="168"/>
                      </a:cubicBezTo>
                      <a:cubicBezTo>
                        <a:pt x="3336" y="200"/>
                        <a:pt x="3344" y="192"/>
                        <a:pt x="3304" y="216"/>
                      </a:cubicBezTo>
                      <a:cubicBezTo>
                        <a:pt x="3264" y="240"/>
                        <a:pt x="3304" y="288"/>
                        <a:pt x="3112" y="312"/>
                      </a:cubicBezTo>
                      <a:cubicBezTo>
                        <a:pt x="2920" y="336"/>
                        <a:pt x="2544" y="360"/>
                        <a:pt x="2152" y="360"/>
                      </a:cubicBezTo>
                      <a:cubicBezTo>
                        <a:pt x="1760" y="360"/>
                        <a:pt x="1040" y="336"/>
                        <a:pt x="760" y="312"/>
                      </a:cubicBezTo>
                      <a:cubicBezTo>
                        <a:pt x="480" y="288"/>
                        <a:pt x="552" y="248"/>
                        <a:pt x="472" y="216"/>
                      </a:cubicBezTo>
                      <a:cubicBezTo>
                        <a:pt x="392" y="184"/>
                        <a:pt x="328" y="152"/>
                        <a:pt x="280" y="120"/>
                      </a:cubicBezTo>
                      <a:cubicBezTo>
                        <a:pt x="232" y="88"/>
                        <a:pt x="0" y="40"/>
                        <a:pt x="184" y="24"/>
                      </a:cubicBezTo>
                      <a:cubicBezTo>
                        <a:pt x="368" y="8"/>
                        <a:pt x="1184" y="24"/>
                        <a:pt x="1384" y="24"/>
                      </a:cubicBezTo>
                    </a:path>
                  </a:pathLst>
                </a:custGeom>
                <a:solidFill>
                  <a:schemeClr val="accent2"/>
                </a:solidFill>
                <a:ln w="9525">
                  <a:solidFill>
                    <a:schemeClr val="tx1"/>
                  </a:solidFill>
                  <a:round/>
                  <a:headEnd/>
                  <a:tailEnd/>
                </a:ln>
                <a:effectLst/>
              </p:spPr>
              <p:txBody>
                <a:bodyPr wrap="none" anchor="ctr"/>
                <a:lstStyle/>
                <a:p>
                  <a:endParaRPr lang="en-US"/>
                </a:p>
              </p:txBody>
            </p:sp>
            <p:sp>
              <p:nvSpPr>
                <p:cNvPr id="78869" name="Freeform 21"/>
                <p:cNvSpPr>
                  <a:spLocks/>
                </p:cNvSpPr>
                <p:nvPr/>
              </p:nvSpPr>
              <p:spPr bwMode="auto">
                <a:xfrm>
                  <a:off x="880" y="2144"/>
                  <a:ext cx="4304" cy="352"/>
                </a:xfrm>
                <a:custGeom>
                  <a:avLst/>
                  <a:gdLst/>
                  <a:ahLst/>
                  <a:cxnLst>
                    <a:cxn ang="0">
                      <a:pos x="464" y="304"/>
                    </a:cxn>
                    <a:cxn ang="0">
                      <a:pos x="320" y="256"/>
                    </a:cxn>
                    <a:cxn ang="0">
                      <a:pos x="224" y="160"/>
                    </a:cxn>
                    <a:cxn ang="0">
                      <a:pos x="320" y="112"/>
                    </a:cxn>
                    <a:cxn ang="0">
                      <a:pos x="2144" y="160"/>
                    </a:cxn>
                    <a:cxn ang="0">
                      <a:pos x="3968" y="16"/>
                    </a:cxn>
                    <a:cxn ang="0">
                      <a:pos x="4160" y="64"/>
                    </a:cxn>
                    <a:cxn ang="0">
                      <a:pos x="3872" y="256"/>
                    </a:cxn>
                    <a:cxn ang="0">
                      <a:pos x="3776" y="352"/>
                    </a:cxn>
                  </a:cxnLst>
                  <a:rect l="0" t="0" r="r" b="b"/>
                  <a:pathLst>
                    <a:path w="4304" h="352">
                      <a:moveTo>
                        <a:pt x="464" y="304"/>
                      </a:moveTo>
                      <a:cubicBezTo>
                        <a:pt x="412" y="292"/>
                        <a:pt x="360" y="280"/>
                        <a:pt x="320" y="256"/>
                      </a:cubicBezTo>
                      <a:cubicBezTo>
                        <a:pt x="280" y="232"/>
                        <a:pt x="224" y="184"/>
                        <a:pt x="224" y="160"/>
                      </a:cubicBezTo>
                      <a:cubicBezTo>
                        <a:pt x="224" y="136"/>
                        <a:pt x="0" y="112"/>
                        <a:pt x="320" y="112"/>
                      </a:cubicBezTo>
                      <a:cubicBezTo>
                        <a:pt x="640" y="112"/>
                        <a:pt x="1536" y="176"/>
                        <a:pt x="2144" y="160"/>
                      </a:cubicBezTo>
                      <a:cubicBezTo>
                        <a:pt x="2752" y="144"/>
                        <a:pt x="3632" y="32"/>
                        <a:pt x="3968" y="16"/>
                      </a:cubicBezTo>
                      <a:cubicBezTo>
                        <a:pt x="4304" y="0"/>
                        <a:pt x="4176" y="24"/>
                        <a:pt x="4160" y="64"/>
                      </a:cubicBezTo>
                      <a:cubicBezTo>
                        <a:pt x="4144" y="104"/>
                        <a:pt x="3936" y="208"/>
                        <a:pt x="3872" y="256"/>
                      </a:cubicBezTo>
                      <a:cubicBezTo>
                        <a:pt x="3808" y="304"/>
                        <a:pt x="3792" y="328"/>
                        <a:pt x="3776" y="352"/>
                      </a:cubicBezTo>
                    </a:path>
                  </a:pathLst>
                </a:custGeom>
                <a:noFill/>
                <a:ln w="9525">
                  <a:solidFill>
                    <a:schemeClr val="tx1"/>
                  </a:solidFill>
                  <a:round/>
                  <a:headEnd/>
                  <a:tailEnd/>
                </a:ln>
                <a:effectLst/>
              </p:spPr>
              <p:txBody>
                <a:bodyPr wrap="none" anchor="ctr"/>
                <a:lstStyle/>
                <a:p>
                  <a:endParaRPr lang="en-US"/>
                </a:p>
              </p:txBody>
            </p:sp>
          </p:grpSp>
          <p:sp>
            <p:nvSpPr>
              <p:cNvPr id="78870" name="Line 22"/>
              <p:cNvSpPr>
                <a:spLocks noChangeShapeType="1"/>
              </p:cNvSpPr>
              <p:nvPr/>
            </p:nvSpPr>
            <p:spPr bwMode="auto">
              <a:xfrm>
                <a:off x="1344" y="2448"/>
                <a:ext cx="3360" cy="0"/>
              </a:xfrm>
              <a:prstGeom prst="line">
                <a:avLst/>
              </a:prstGeom>
              <a:noFill/>
              <a:ln w="28575">
                <a:solidFill>
                  <a:schemeClr val="tx1"/>
                </a:solidFill>
                <a:round/>
                <a:headEnd/>
                <a:tailEnd/>
              </a:ln>
              <a:effectLst/>
            </p:spPr>
            <p:txBody>
              <a:bodyPr wrap="none" anchor="ctr"/>
              <a:lstStyle/>
              <a:p>
                <a:endParaRPr lang="en-US"/>
              </a:p>
            </p:txBody>
          </p:sp>
          <p:sp>
            <p:nvSpPr>
              <p:cNvPr id="78871" name="Freeform 23"/>
              <p:cNvSpPr>
                <a:spLocks/>
              </p:cNvSpPr>
              <p:nvPr/>
            </p:nvSpPr>
            <p:spPr bwMode="auto">
              <a:xfrm>
                <a:off x="4512" y="2304"/>
                <a:ext cx="192" cy="48"/>
              </a:xfrm>
              <a:custGeom>
                <a:avLst/>
                <a:gdLst/>
                <a:ahLst/>
                <a:cxnLst>
                  <a:cxn ang="0">
                    <a:pos x="0" y="0"/>
                  </a:cxn>
                  <a:cxn ang="0">
                    <a:pos x="96" y="48"/>
                  </a:cxn>
                  <a:cxn ang="0">
                    <a:pos x="192" y="0"/>
                  </a:cxn>
                </a:cxnLst>
                <a:rect l="0" t="0" r="r" b="b"/>
                <a:pathLst>
                  <a:path w="192" h="48">
                    <a:moveTo>
                      <a:pt x="0" y="0"/>
                    </a:moveTo>
                    <a:cubicBezTo>
                      <a:pt x="32" y="24"/>
                      <a:pt x="64" y="48"/>
                      <a:pt x="96" y="48"/>
                    </a:cubicBezTo>
                    <a:cubicBezTo>
                      <a:pt x="128" y="48"/>
                      <a:pt x="176" y="8"/>
                      <a:pt x="192" y="0"/>
                    </a:cubicBezTo>
                  </a:path>
                </a:pathLst>
              </a:custGeom>
              <a:noFill/>
              <a:ln w="28575" cmpd="sng">
                <a:solidFill>
                  <a:schemeClr val="tx1"/>
                </a:solidFill>
                <a:round/>
                <a:headEnd/>
                <a:tailEnd/>
              </a:ln>
              <a:effectLst/>
            </p:spPr>
            <p:txBody>
              <a:bodyPr wrap="none" anchor="ctr"/>
              <a:lstStyle/>
              <a:p>
                <a:endParaRPr lang="en-US"/>
              </a:p>
            </p:txBody>
          </p:sp>
          <p:sp>
            <p:nvSpPr>
              <p:cNvPr id="78872" name="Line 24"/>
              <p:cNvSpPr>
                <a:spLocks noChangeShapeType="1"/>
              </p:cNvSpPr>
              <p:nvPr/>
            </p:nvSpPr>
            <p:spPr bwMode="auto">
              <a:xfrm flipV="1">
                <a:off x="4608" y="2208"/>
                <a:ext cx="0" cy="144"/>
              </a:xfrm>
              <a:prstGeom prst="line">
                <a:avLst/>
              </a:prstGeom>
              <a:noFill/>
              <a:ln w="28575">
                <a:solidFill>
                  <a:schemeClr val="tx1"/>
                </a:solidFill>
                <a:round/>
                <a:headEnd/>
                <a:tailEnd/>
              </a:ln>
              <a:effectLst/>
            </p:spPr>
            <p:txBody>
              <a:bodyPr wrap="none" anchor="ctr"/>
              <a:lstStyle/>
              <a:p>
                <a:endParaRPr lang="en-US"/>
              </a:p>
            </p:txBody>
          </p:sp>
          <p:sp>
            <p:nvSpPr>
              <p:cNvPr id="78873" name="Line 25"/>
              <p:cNvSpPr>
                <a:spLocks noChangeShapeType="1"/>
              </p:cNvSpPr>
              <p:nvPr/>
            </p:nvSpPr>
            <p:spPr bwMode="auto">
              <a:xfrm>
                <a:off x="4560" y="2256"/>
                <a:ext cx="96" cy="0"/>
              </a:xfrm>
              <a:prstGeom prst="line">
                <a:avLst/>
              </a:prstGeom>
              <a:noFill/>
              <a:ln w="28575">
                <a:solidFill>
                  <a:schemeClr val="tx1"/>
                </a:solidFill>
                <a:round/>
                <a:headEnd/>
                <a:tailEnd/>
              </a:ln>
              <a:effectLst/>
            </p:spPr>
            <p:txBody>
              <a:bodyPr wrap="none" anchor="ctr"/>
              <a:lstStyle/>
              <a:p>
                <a:endParaRPr lang="en-US"/>
              </a:p>
            </p:txBody>
          </p:sp>
        </p:grpSp>
        <p:sp>
          <p:nvSpPr>
            <p:cNvPr id="78874" name="Line 26"/>
            <p:cNvSpPr>
              <a:spLocks noChangeShapeType="1"/>
            </p:cNvSpPr>
            <p:nvPr/>
          </p:nvSpPr>
          <p:spPr bwMode="auto">
            <a:xfrm flipH="1">
              <a:off x="1584" y="2640"/>
              <a:ext cx="144" cy="0"/>
            </a:xfrm>
            <a:prstGeom prst="line">
              <a:avLst/>
            </a:prstGeom>
            <a:noFill/>
            <a:ln w="28575">
              <a:solidFill>
                <a:schemeClr val="tx1"/>
              </a:solidFill>
              <a:round/>
              <a:headEnd/>
              <a:tailEnd/>
            </a:ln>
            <a:effectLst/>
          </p:spPr>
          <p:txBody>
            <a:bodyPr wrap="none" anchor="ctr"/>
            <a:lstStyle/>
            <a:p>
              <a:endParaRPr lang="en-US"/>
            </a:p>
          </p:txBody>
        </p:sp>
        <p:sp>
          <p:nvSpPr>
            <p:cNvPr id="78875" name="Line 27"/>
            <p:cNvSpPr>
              <a:spLocks noChangeShapeType="1"/>
            </p:cNvSpPr>
            <p:nvPr/>
          </p:nvSpPr>
          <p:spPr bwMode="auto">
            <a:xfrm>
              <a:off x="1632" y="2592"/>
              <a:ext cx="0" cy="96"/>
            </a:xfrm>
            <a:prstGeom prst="line">
              <a:avLst/>
            </a:prstGeom>
            <a:noFill/>
            <a:ln w="38100">
              <a:solidFill>
                <a:schemeClr val="tx1"/>
              </a:solidFill>
              <a:round/>
              <a:headEnd/>
              <a:tailEnd/>
            </a:ln>
            <a:effectLst/>
          </p:spPr>
          <p:txBody>
            <a:bodyPr wrap="none" anchor="ctr"/>
            <a:lstStyle/>
            <a:p>
              <a:endParaRPr lang="en-US"/>
            </a:p>
          </p:txBody>
        </p:sp>
      </p:grpSp>
      <p:grpSp>
        <p:nvGrpSpPr>
          <p:cNvPr id="78876" name="Group 28"/>
          <p:cNvGrpSpPr>
            <a:grpSpLocks/>
          </p:cNvGrpSpPr>
          <p:nvPr/>
        </p:nvGrpSpPr>
        <p:grpSpPr bwMode="auto">
          <a:xfrm>
            <a:off x="838200" y="3548063"/>
            <a:ext cx="8229600" cy="566737"/>
            <a:chOff x="528" y="2235"/>
            <a:chExt cx="5184" cy="357"/>
          </a:xfrm>
        </p:grpSpPr>
        <p:sp>
          <p:nvSpPr>
            <p:cNvPr id="78877" name="Line 29"/>
            <p:cNvSpPr>
              <a:spLocks noChangeShapeType="1"/>
            </p:cNvSpPr>
            <p:nvPr/>
          </p:nvSpPr>
          <p:spPr bwMode="auto">
            <a:xfrm>
              <a:off x="528" y="2448"/>
              <a:ext cx="5184" cy="0"/>
            </a:xfrm>
            <a:prstGeom prst="line">
              <a:avLst/>
            </a:prstGeom>
            <a:noFill/>
            <a:ln w="28575">
              <a:solidFill>
                <a:schemeClr val="tx1"/>
              </a:solidFill>
              <a:prstDash val="sysDot"/>
              <a:round/>
              <a:headEnd/>
              <a:tailEnd/>
            </a:ln>
            <a:effectLst/>
          </p:spPr>
          <p:txBody>
            <a:bodyPr wrap="none" anchor="ctr"/>
            <a:lstStyle/>
            <a:p>
              <a:endParaRPr lang="en-US"/>
            </a:p>
          </p:txBody>
        </p:sp>
        <p:grpSp>
          <p:nvGrpSpPr>
            <p:cNvPr id="78878" name="Group 30"/>
            <p:cNvGrpSpPr>
              <a:grpSpLocks/>
            </p:cNvGrpSpPr>
            <p:nvPr/>
          </p:nvGrpSpPr>
          <p:grpSpPr bwMode="auto">
            <a:xfrm>
              <a:off x="5500" y="2235"/>
              <a:ext cx="212" cy="357"/>
              <a:chOff x="5500" y="2235"/>
              <a:chExt cx="212" cy="357"/>
            </a:xfrm>
          </p:grpSpPr>
          <p:sp>
            <p:nvSpPr>
              <p:cNvPr id="78879" name="AutoShape 31"/>
              <p:cNvSpPr>
                <a:spLocks noChangeArrowheads="1"/>
              </p:cNvSpPr>
              <p:nvPr/>
            </p:nvSpPr>
            <p:spPr bwMode="auto">
              <a:xfrm flipV="1">
                <a:off x="5520" y="2352"/>
                <a:ext cx="144" cy="96"/>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78880" name="Text Box 32"/>
              <p:cNvSpPr txBox="1">
                <a:spLocks noChangeArrowheads="1"/>
              </p:cNvSpPr>
              <p:nvPr/>
            </p:nvSpPr>
            <p:spPr bwMode="auto">
              <a:xfrm>
                <a:off x="5500" y="2235"/>
                <a:ext cx="212"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grpSp>
      </p:grpSp>
      <p:sp>
        <p:nvSpPr>
          <p:cNvPr id="78881" name="Text Box 33"/>
          <p:cNvSpPr txBox="1">
            <a:spLocks noChangeArrowheads="1"/>
          </p:cNvSpPr>
          <p:nvPr/>
        </p:nvSpPr>
        <p:spPr bwMode="auto">
          <a:xfrm>
            <a:off x="609600" y="381000"/>
            <a:ext cx="6627813" cy="457200"/>
          </a:xfrm>
          <a:prstGeom prst="rect">
            <a:avLst/>
          </a:prstGeom>
          <a:noFill/>
          <a:ln w="9525">
            <a:noFill/>
            <a:miter lim="800000"/>
            <a:headEnd/>
            <a:tailEnd/>
          </a:ln>
          <a:effectLst/>
        </p:spPr>
        <p:txBody>
          <a:bodyPr wrap="none">
            <a:spAutoFit/>
          </a:bodyPr>
          <a:lstStyle/>
          <a:p>
            <a:r>
              <a:rPr lang="en-US" sz="2400"/>
              <a:t>When a weight, w, is added, it causes a change draft.</a:t>
            </a:r>
          </a:p>
        </p:txBody>
      </p:sp>
      <p:grpSp>
        <p:nvGrpSpPr>
          <p:cNvPr id="78882" name="Group 34"/>
          <p:cNvGrpSpPr>
            <a:grpSpLocks/>
          </p:cNvGrpSpPr>
          <p:nvPr/>
        </p:nvGrpSpPr>
        <p:grpSpPr bwMode="auto">
          <a:xfrm>
            <a:off x="914400" y="1947863"/>
            <a:ext cx="8229600" cy="566737"/>
            <a:chOff x="528" y="2235"/>
            <a:chExt cx="5184" cy="357"/>
          </a:xfrm>
        </p:grpSpPr>
        <p:sp>
          <p:nvSpPr>
            <p:cNvPr id="78883" name="Line 35"/>
            <p:cNvSpPr>
              <a:spLocks noChangeShapeType="1"/>
            </p:cNvSpPr>
            <p:nvPr/>
          </p:nvSpPr>
          <p:spPr bwMode="auto">
            <a:xfrm>
              <a:off x="528" y="2448"/>
              <a:ext cx="5184" cy="0"/>
            </a:xfrm>
            <a:prstGeom prst="line">
              <a:avLst/>
            </a:prstGeom>
            <a:noFill/>
            <a:ln w="28575">
              <a:solidFill>
                <a:schemeClr val="tx1"/>
              </a:solidFill>
              <a:prstDash val="sysDot"/>
              <a:round/>
              <a:headEnd/>
              <a:tailEnd/>
            </a:ln>
            <a:effectLst/>
          </p:spPr>
          <p:txBody>
            <a:bodyPr wrap="none" anchor="ctr"/>
            <a:lstStyle/>
            <a:p>
              <a:endParaRPr lang="en-US"/>
            </a:p>
          </p:txBody>
        </p:sp>
        <p:grpSp>
          <p:nvGrpSpPr>
            <p:cNvPr id="78884" name="Group 36"/>
            <p:cNvGrpSpPr>
              <a:grpSpLocks/>
            </p:cNvGrpSpPr>
            <p:nvPr/>
          </p:nvGrpSpPr>
          <p:grpSpPr bwMode="auto">
            <a:xfrm>
              <a:off x="5500" y="2235"/>
              <a:ext cx="212" cy="357"/>
              <a:chOff x="5500" y="2235"/>
              <a:chExt cx="212" cy="357"/>
            </a:xfrm>
          </p:grpSpPr>
          <p:sp>
            <p:nvSpPr>
              <p:cNvPr id="78885" name="AutoShape 37"/>
              <p:cNvSpPr>
                <a:spLocks noChangeArrowheads="1"/>
              </p:cNvSpPr>
              <p:nvPr/>
            </p:nvSpPr>
            <p:spPr bwMode="auto">
              <a:xfrm flipV="1">
                <a:off x="5520" y="2352"/>
                <a:ext cx="144" cy="96"/>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78886" name="Text Box 38"/>
              <p:cNvSpPr txBox="1">
                <a:spLocks noChangeArrowheads="1"/>
              </p:cNvSpPr>
              <p:nvPr/>
            </p:nvSpPr>
            <p:spPr bwMode="auto">
              <a:xfrm>
                <a:off x="5500" y="2235"/>
                <a:ext cx="212"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grpSp>
      </p:gr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874" name="Group 2"/>
          <p:cNvGrpSpPr>
            <a:grpSpLocks/>
          </p:cNvGrpSpPr>
          <p:nvPr/>
        </p:nvGrpSpPr>
        <p:grpSpPr bwMode="auto">
          <a:xfrm rot="180000">
            <a:off x="1397000" y="3276600"/>
            <a:ext cx="6832600" cy="1143000"/>
            <a:chOff x="880" y="2064"/>
            <a:chExt cx="4304" cy="720"/>
          </a:xfrm>
        </p:grpSpPr>
        <p:sp>
          <p:nvSpPr>
            <p:cNvPr id="79875" name="Rectangle 3"/>
            <p:cNvSpPr>
              <a:spLocks noChangeArrowheads="1"/>
            </p:cNvSpPr>
            <p:nvPr/>
          </p:nvSpPr>
          <p:spPr bwMode="auto">
            <a:xfrm>
              <a:off x="3888" y="2064"/>
              <a:ext cx="288" cy="240"/>
            </a:xfrm>
            <a:prstGeom prst="rect">
              <a:avLst/>
            </a:prstGeom>
            <a:solidFill>
              <a:schemeClr val="accent1"/>
            </a:solidFill>
            <a:ln w="9525">
              <a:solidFill>
                <a:schemeClr val="tx1"/>
              </a:solidFill>
              <a:miter lim="800000"/>
              <a:headEnd/>
              <a:tailEnd/>
            </a:ln>
            <a:effectLst/>
          </p:spPr>
          <p:txBody>
            <a:bodyPr wrap="none" anchor="ctr"/>
            <a:lstStyle/>
            <a:p>
              <a:pPr algn="ctr"/>
              <a:r>
                <a:rPr lang="en-US" sz="2400"/>
                <a:t>w</a:t>
              </a:r>
            </a:p>
          </p:txBody>
        </p:sp>
        <p:grpSp>
          <p:nvGrpSpPr>
            <p:cNvPr id="79876" name="Group 4"/>
            <p:cNvGrpSpPr>
              <a:grpSpLocks/>
            </p:cNvGrpSpPr>
            <p:nvPr/>
          </p:nvGrpSpPr>
          <p:grpSpPr bwMode="auto">
            <a:xfrm>
              <a:off x="880" y="2144"/>
              <a:ext cx="4304" cy="640"/>
              <a:chOff x="880" y="2144"/>
              <a:chExt cx="4304" cy="640"/>
            </a:xfrm>
          </p:grpSpPr>
          <p:grpSp>
            <p:nvGrpSpPr>
              <p:cNvPr id="79877" name="Group 5"/>
              <p:cNvGrpSpPr>
                <a:grpSpLocks/>
              </p:cNvGrpSpPr>
              <p:nvPr/>
            </p:nvGrpSpPr>
            <p:grpSpPr bwMode="auto">
              <a:xfrm>
                <a:off x="880" y="2144"/>
                <a:ext cx="4304" cy="640"/>
                <a:chOff x="880" y="2144"/>
                <a:chExt cx="4304" cy="640"/>
              </a:xfrm>
            </p:grpSpPr>
            <p:grpSp>
              <p:nvGrpSpPr>
                <p:cNvPr id="79878" name="Group 6"/>
                <p:cNvGrpSpPr>
                  <a:grpSpLocks/>
                </p:cNvGrpSpPr>
                <p:nvPr/>
              </p:nvGrpSpPr>
              <p:grpSpPr bwMode="auto">
                <a:xfrm>
                  <a:off x="880" y="2144"/>
                  <a:ext cx="4304" cy="640"/>
                  <a:chOff x="880" y="2144"/>
                  <a:chExt cx="4304" cy="640"/>
                </a:xfrm>
              </p:grpSpPr>
              <p:sp>
                <p:nvSpPr>
                  <p:cNvPr id="79879" name="Freeform 7"/>
                  <p:cNvSpPr>
                    <a:spLocks/>
                  </p:cNvSpPr>
                  <p:nvPr/>
                </p:nvSpPr>
                <p:spPr bwMode="auto">
                  <a:xfrm>
                    <a:off x="1256" y="2424"/>
                    <a:ext cx="3472" cy="360"/>
                  </a:xfrm>
                  <a:custGeom>
                    <a:avLst/>
                    <a:gdLst/>
                    <a:ahLst/>
                    <a:cxnLst>
                      <a:cxn ang="0">
                        <a:pos x="232" y="24"/>
                      </a:cxn>
                      <a:cxn ang="0">
                        <a:pos x="2920" y="24"/>
                      </a:cxn>
                      <a:cxn ang="0">
                        <a:pos x="3400" y="24"/>
                      </a:cxn>
                      <a:cxn ang="0">
                        <a:pos x="3352" y="168"/>
                      </a:cxn>
                      <a:cxn ang="0">
                        <a:pos x="3304" y="216"/>
                      </a:cxn>
                      <a:cxn ang="0">
                        <a:pos x="3112" y="312"/>
                      </a:cxn>
                      <a:cxn ang="0">
                        <a:pos x="2152" y="360"/>
                      </a:cxn>
                      <a:cxn ang="0">
                        <a:pos x="760" y="312"/>
                      </a:cxn>
                      <a:cxn ang="0">
                        <a:pos x="472" y="216"/>
                      </a:cxn>
                      <a:cxn ang="0">
                        <a:pos x="280" y="120"/>
                      </a:cxn>
                      <a:cxn ang="0">
                        <a:pos x="184" y="24"/>
                      </a:cxn>
                      <a:cxn ang="0">
                        <a:pos x="1384" y="24"/>
                      </a:cxn>
                    </a:cxnLst>
                    <a:rect l="0" t="0" r="r" b="b"/>
                    <a:pathLst>
                      <a:path w="3472" h="360">
                        <a:moveTo>
                          <a:pt x="232" y="24"/>
                        </a:moveTo>
                        <a:cubicBezTo>
                          <a:pt x="1312" y="24"/>
                          <a:pt x="2392" y="24"/>
                          <a:pt x="2920" y="24"/>
                        </a:cubicBezTo>
                        <a:cubicBezTo>
                          <a:pt x="3448" y="24"/>
                          <a:pt x="3328" y="0"/>
                          <a:pt x="3400" y="24"/>
                        </a:cubicBezTo>
                        <a:cubicBezTo>
                          <a:pt x="3472" y="48"/>
                          <a:pt x="3368" y="136"/>
                          <a:pt x="3352" y="168"/>
                        </a:cubicBezTo>
                        <a:cubicBezTo>
                          <a:pt x="3336" y="200"/>
                          <a:pt x="3344" y="192"/>
                          <a:pt x="3304" y="216"/>
                        </a:cubicBezTo>
                        <a:cubicBezTo>
                          <a:pt x="3264" y="240"/>
                          <a:pt x="3304" y="288"/>
                          <a:pt x="3112" y="312"/>
                        </a:cubicBezTo>
                        <a:cubicBezTo>
                          <a:pt x="2920" y="336"/>
                          <a:pt x="2544" y="360"/>
                          <a:pt x="2152" y="360"/>
                        </a:cubicBezTo>
                        <a:cubicBezTo>
                          <a:pt x="1760" y="360"/>
                          <a:pt x="1040" y="336"/>
                          <a:pt x="760" y="312"/>
                        </a:cubicBezTo>
                        <a:cubicBezTo>
                          <a:pt x="480" y="288"/>
                          <a:pt x="552" y="248"/>
                          <a:pt x="472" y="216"/>
                        </a:cubicBezTo>
                        <a:cubicBezTo>
                          <a:pt x="392" y="184"/>
                          <a:pt x="328" y="152"/>
                          <a:pt x="280" y="120"/>
                        </a:cubicBezTo>
                        <a:cubicBezTo>
                          <a:pt x="232" y="88"/>
                          <a:pt x="0" y="40"/>
                          <a:pt x="184" y="24"/>
                        </a:cubicBezTo>
                        <a:cubicBezTo>
                          <a:pt x="368" y="8"/>
                          <a:pt x="1184" y="24"/>
                          <a:pt x="1384" y="24"/>
                        </a:cubicBezTo>
                      </a:path>
                    </a:pathLst>
                  </a:custGeom>
                  <a:solidFill>
                    <a:schemeClr val="accent2"/>
                  </a:solidFill>
                  <a:ln w="9525">
                    <a:solidFill>
                      <a:schemeClr val="tx1"/>
                    </a:solidFill>
                    <a:round/>
                    <a:headEnd/>
                    <a:tailEnd/>
                  </a:ln>
                  <a:effectLst/>
                </p:spPr>
                <p:txBody>
                  <a:bodyPr wrap="none" anchor="ctr"/>
                  <a:lstStyle/>
                  <a:p>
                    <a:endParaRPr lang="en-US"/>
                  </a:p>
                </p:txBody>
              </p:sp>
              <p:sp>
                <p:nvSpPr>
                  <p:cNvPr id="79880" name="Freeform 8"/>
                  <p:cNvSpPr>
                    <a:spLocks/>
                  </p:cNvSpPr>
                  <p:nvPr/>
                </p:nvSpPr>
                <p:spPr bwMode="auto">
                  <a:xfrm>
                    <a:off x="880" y="2144"/>
                    <a:ext cx="4304" cy="352"/>
                  </a:xfrm>
                  <a:custGeom>
                    <a:avLst/>
                    <a:gdLst/>
                    <a:ahLst/>
                    <a:cxnLst>
                      <a:cxn ang="0">
                        <a:pos x="464" y="304"/>
                      </a:cxn>
                      <a:cxn ang="0">
                        <a:pos x="320" y="256"/>
                      </a:cxn>
                      <a:cxn ang="0">
                        <a:pos x="224" y="160"/>
                      </a:cxn>
                      <a:cxn ang="0">
                        <a:pos x="320" y="112"/>
                      </a:cxn>
                      <a:cxn ang="0">
                        <a:pos x="2144" y="160"/>
                      </a:cxn>
                      <a:cxn ang="0">
                        <a:pos x="3968" y="16"/>
                      </a:cxn>
                      <a:cxn ang="0">
                        <a:pos x="4160" y="64"/>
                      </a:cxn>
                      <a:cxn ang="0">
                        <a:pos x="3872" y="256"/>
                      </a:cxn>
                      <a:cxn ang="0">
                        <a:pos x="3776" y="352"/>
                      </a:cxn>
                    </a:cxnLst>
                    <a:rect l="0" t="0" r="r" b="b"/>
                    <a:pathLst>
                      <a:path w="4304" h="352">
                        <a:moveTo>
                          <a:pt x="464" y="304"/>
                        </a:moveTo>
                        <a:cubicBezTo>
                          <a:pt x="412" y="292"/>
                          <a:pt x="360" y="280"/>
                          <a:pt x="320" y="256"/>
                        </a:cubicBezTo>
                        <a:cubicBezTo>
                          <a:pt x="280" y="232"/>
                          <a:pt x="224" y="184"/>
                          <a:pt x="224" y="160"/>
                        </a:cubicBezTo>
                        <a:cubicBezTo>
                          <a:pt x="224" y="136"/>
                          <a:pt x="0" y="112"/>
                          <a:pt x="320" y="112"/>
                        </a:cubicBezTo>
                        <a:cubicBezTo>
                          <a:pt x="640" y="112"/>
                          <a:pt x="1536" y="176"/>
                          <a:pt x="2144" y="160"/>
                        </a:cubicBezTo>
                        <a:cubicBezTo>
                          <a:pt x="2752" y="144"/>
                          <a:pt x="3632" y="32"/>
                          <a:pt x="3968" y="16"/>
                        </a:cubicBezTo>
                        <a:cubicBezTo>
                          <a:pt x="4304" y="0"/>
                          <a:pt x="4176" y="24"/>
                          <a:pt x="4160" y="64"/>
                        </a:cubicBezTo>
                        <a:cubicBezTo>
                          <a:pt x="4144" y="104"/>
                          <a:pt x="3936" y="208"/>
                          <a:pt x="3872" y="256"/>
                        </a:cubicBezTo>
                        <a:cubicBezTo>
                          <a:pt x="3808" y="304"/>
                          <a:pt x="3792" y="328"/>
                          <a:pt x="3776" y="352"/>
                        </a:cubicBezTo>
                      </a:path>
                    </a:pathLst>
                  </a:custGeom>
                  <a:noFill/>
                  <a:ln w="9525">
                    <a:solidFill>
                      <a:schemeClr val="tx1"/>
                    </a:solidFill>
                    <a:round/>
                    <a:headEnd/>
                    <a:tailEnd/>
                  </a:ln>
                  <a:effectLst/>
                </p:spPr>
                <p:txBody>
                  <a:bodyPr wrap="none" anchor="ctr"/>
                  <a:lstStyle/>
                  <a:p>
                    <a:endParaRPr lang="en-US"/>
                  </a:p>
                </p:txBody>
              </p:sp>
            </p:grpSp>
            <p:sp>
              <p:nvSpPr>
                <p:cNvPr id="79881" name="Line 9"/>
                <p:cNvSpPr>
                  <a:spLocks noChangeShapeType="1"/>
                </p:cNvSpPr>
                <p:nvPr/>
              </p:nvSpPr>
              <p:spPr bwMode="auto">
                <a:xfrm>
                  <a:off x="1344" y="2448"/>
                  <a:ext cx="3360" cy="0"/>
                </a:xfrm>
                <a:prstGeom prst="line">
                  <a:avLst/>
                </a:prstGeom>
                <a:noFill/>
                <a:ln w="28575">
                  <a:solidFill>
                    <a:schemeClr val="tx1"/>
                  </a:solidFill>
                  <a:round/>
                  <a:headEnd/>
                  <a:tailEnd/>
                </a:ln>
                <a:effectLst/>
              </p:spPr>
              <p:txBody>
                <a:bodyPr wrap="none" anchor="ctr"/>
                <a:lstStyle/>
                <a:p>
                  <a:endParaRPr lang="en-US"/>
                </a:p>
              </p:txBody>
            </p:sp>
            <p:sp>
              <p:nvSpPr>
                <p:cNvPr id="79882" name="Freeform 10"/>
                <p:cNvSpPr>
                  <a:spLocks/>
                </p:cNvSpPr>
                <p:nvPr/>
              </p:nvSpPr>
              <p:spPr bwMode="auto">
                <a:xfrm>
                  <a:off x="4512" y="2304"/>
                  <a:ext cx="192" cy="48"/>
                </a:xfrm>
                <a:custGeom>
                  <a:avLst/>
                  <a:gdLst/>
                  <a:ahLst/>
                  <a:cxnLst>
                    <a:cxn ang="0">
                      <a:pos x="0" y="0"/>
                    </a:cxn>
                    <a:cxn ang="0">
                      <a:pos x="96" y="48"/>
                    </a:cxn>
                    <a:cxn ang="0">
                      <a:pos x="192" y="0"/>
                    </a:cxn>
                  </a:cxnLst>
                  <a:rect l="0" t="0" r="r" b="b"/>
                  <a:pathLst>
                    <a:path w="192" h="48">
                      <a:moveTo>
                        <a:pt x="0" y="0"/>
                      </a:moveTo>
                      <a:cubicBezTo>
                        <a:pt x="32" y="24"/>
                        <a:pt x="64" y="48"/>
                        <a:pt x="96" y="48"/>
                      </a:cubicBezTo>
                      <a:cubicBezTo>
                        <a:pt x="128" y="48"/>
                        <a:pt x="176" y="8"/>
                        <a:pt x="192" y="0"/>
                      </a:cubicBezTo>
                    </a:path>
                  </a:pathLst>
                </a:custGeom>
                <a:noFill/>
                <a:ln w="28575" cmpd="sng">
                  <a:solidFill>
                    <a:schemeClr val="tx1"/>
                  </a:solidFill>
                  <a:round/>
                  <a:headEnd/>
                  <a:tailEnd/>
                </a:ln>
                <a:effectLst/>
              </p:spPr>
              <p:txBody>
                <a:bodyPr wrap="none" anchor="ctr"/>
                <a:lstStyle/>
                <a:p>
                  <a:endParaRPr lang="en-US"/>
                </a:p>
              </p:txBody>
            </p:sp>
            <p:sp>
              <p:nvSpPr>
                <p:cNvPr id="79883" name="Line 11"/>
                <p:cNvSpPr>
                  <a:spLocks noChangeShapeType="1"/>
                </p:cNvSpPr>
                <p:nvPr/>
              </p:nvSpPr>
              <p:spPr bwMode="auto">
                <a:xfrm flipV="1">
                  <a:off x="4608" y="2208"/>
                  <a:ext cx="0" cy="144"/>
                </a:xfrm>
                <a:prstGeom prst="line">
                  <a:avLst/>
                </a:prstGeom>
                <a:noFill/>
                <a:ln w="28575">
                  <a:solidFill>
                    <a:schemeClr val="tx1"/>
                  </a:solidFill>
                  <a:round/>
                  <a:headEnd/>
                  <a:tailEnd/>
                </a:ln>
                <a:effectLst/>
              </p:spPr>
              <p:txBody>
                <a:bodyPr wrap="none" anchor="ctr"/>
                <a:lstStyle/>
                <a:p>
                  <a:endParaRPr lang="en-US"/>
                </a:p>
              </p:txBody>
            </p:sp>
            <p:sp>
              <p:nvSpPr>
                <p:cNvPr id="79884" name="Line 12"/>
                <p:cNvSpPr>
                  <a:spLocks noChangeShapeType="1"/>
                </p:cNvSpPr>
                <p:nvPr/>
              </p:nvSpPr>
              <p:spPr bwMode="auto">
                <a:xfrm>
                  <a:off x="4560" y="2256"/>
                  <a:ext cx="96" cy="0"/>
                </a:xfrm>
                <a:prstGeom prst="line">
                  <a:avLst/>
                </a:prstGeom>
                <a:noFill/>
                <a:ln w="28575">
                  <a:solidFill>
                    <a:schemeClr val="tx1"/>
                  </a:solidFill>
                  <a:round/>
                  <a:headEnd/>
                  <a:tailEnd/>
                </a:ln>
                <a:effectLst/>
              </p:spPr>
              <p:txBody>
                <a:bodyPr wrap="none" anchor="ctr"/>
                <a:lstStyle/>
                <a:p>
                  <a:endParaRPr lang="en-US"/>
                </a:p>
              </p:txBody>
            </p:sp>
          </p:grpSp>
          <p:sp>
            <p:nvSpPr>
              <p:cNvPr id="79885" name="Line 13"/>
              <p:cNvSpPr>
                <a:spLocks noChangeShapeType="1"/>
              </p:cNvSpPr>
              <p:nvPr/>
            </p:nvSpPr>
            <p:spPr bwMode="auto">
              <a:xfrm flipH="1">
                <a:off x="1584" y="2640"/>
                <a:ext cx="144" cy="0"/>
              </a:xfrm>
              <a:prstGeom prst="line">
                <a:avLst/>
              </a:prstGeom>
              <a:noFill/>
              <a:ln w="28575">
                <a:solidFill>
                  <a:schemeClr val="tx1"/>
                </a:solidFill>
                <a:round/>
                <a:headEnd/>
                <a:tailEnd/>
              </a:ln>
              <a:effectLst/>
            </p:spPr>
            <p:txBody>
              <a:bodyPr wrap="none" anchor="ctr"/>
              <a:lstStyle/>
              <a:p>
                <a:endParaRPr lang="en-US"/>
              </a:p>
            </p:txBody>
          </p:sp>
          <p:sp>
            <p:nvSpPr>
              <p:cNvPr id="79886" name="Line 14"/>
              <p:cNvSpPr>
                <a:spLocks noChangeShapeType="1"/>
              </p:cNvSpPr>
              <p:nvPr/>
            </p:nvSpPr>
            <p:spPr bwMode="auto">
              <a:xfrm>
                <a:off x="1632" y="2592"/>
                <a:ext cx="0" cy="96"/>
              </a:xfrm>
              <a:prstGeom prst="line">
                <a:avLst/>
              </a:prstGeom>
              <a:noFill/>
              <a:ln w="38100">
                <a:solidFill>
                  <a:schemeClr val="tx1"/>
                </a:solidFill>
                <a:round/>
                <a:headEnd/>
                <a:tailEnd/>
              </a:ln>
              <a:effectLst/>
            </p:spPr>
            <p:txBody>
              <a:bodyPr wrap="none" anchor="ctr"/>
              <a:lstStyle/>
              <a:p>
                <a:endParaRPr lang="en-US"/>
              </a:p>
            </p:txBody>
          </p:sp>
        </p:grpSp>
      </p:grpSp>
      <p:grpSp>
        <p:nvGrpSpPr>
          <p:cNvPr id="79887" name="Group 15"/>
          <p:cNvGrpSpPr>
            <a:grpSpLocks/>
          </p:cNvGrpSpPr>
          <p:nvPr/>
        </p:nvGrpSpPr>
        <p:grpSpPr bwMode="auto">
          <a:xfrm>
            <a:off x="838200" y="3548063"/>
            <a:ext cx="8229600" cy="566737"/>
            <a:chOff x="528" y="2235"/>
            <a:chExt cx="5184" cy="357"/>
          </a:xfrm>
        </p:grpSpPr>
        <p:sp>
          <p:nvSpPr>
            <p:cNvPr id="79888" name="Line 16"/>
            <p:cNvSpPr>
              <a:spLocks noChangeShapeType="1"/>
            </p:cNvSpPr>
            <p:nvPr/>
          </p:nvSpPr>
          <p:spPr bwMode="auto">
            <a:xfrm>
              <a:off x="528" y="2448"/>
              <a:ext cx="5184" cy="0"/>
            </a:xfrm>
            <a:prstGeom prst="line">
              <a:avLst/>
            </a:prstGeom>
            <a:noFill/>
            <a:ln w="28575">
              <a:solidFill>
                <a:schemeClr val="tx1"/>
              </a:solidFill>
              <a:prstDash val="sysDot"/>
              <a:round/>
              <a:headEnd/>
              <a:tailEnd/>
            </a:ln>
            <a:effectLst/>
          </p:spPr>
          <p:txBody>
            <a:bodyPr wrap="none" anchor="ctr"/>
            <a:lstStyle/>
            <a:p>
              <a:endParaRPr lang="en-US"/>
            </a:p>
          </p:txBody>
        </p:sp>
        <p:grpSp>
          <p:nvGrpSpPr>
            <p:cNvPr id="79889" name="Group 17"/>
            <p:cNvGrpSpPr>
              <a:grpSpLocks/>
            </p:cNvGrpSpPr>
            <p:nvPr/>
          </p:nvGrpSpPr>
          <p:grpSpPr bwMode="auto">
            <a:xfrm>
              <a:off x="5500" y="2235"/>
              <a:ext cx="212" cy="357"/>
              <a:chOff x="5500" y="2235"/>
              <a:chExt cx="212" cy="357"/>
            </a:xfrm>
          </p:grpSpPr>
          <p:sp>
            <p:nvSpPr>
              <p:cNvPr id="79890" name="AutoShape 18"/>
              <p:cNvSpPr>
                <a:spLocks noChangeArrowheads="1"/>
              </p:cNvSpPr>
              <p:nvPr/>
            </p:nvSpPr>
            <p:spPr bwMode="auto">
              <a:xfrm flipV="1">
                <a:off x="5520" y="2352"/>
                <a:ext cx="144" cy="96"/>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79891" name="Text Box 19"/>
              <p:cNvSpPr txBox="1">
                <a:spLocks noChangeArrowheads="1"/>
              </p:cNvSpPr>
              <p:nvPr/>
            </p:nvSpPr>
            <p:spPr bwMode="auto">
              <a:xfrm>
                <a:off x="5500" y="2235"/>
                <a:ext cx="212"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grpSp>
      </p:grpSp>
      <p:sp>
        <p:nvSpPr>
          <p:cNvPr id="79892" name="Text Box 20"/>
          <p:cNvSpPr txBox="1">
            <a:spLocks noChangeArrowheads="1"/>
          </p:cNvSpPr>
          <p:nvPr/>
        </p:nvSpPr>
        <p:spPr bwMode="auto">
          <a:xfrm>
            <a:off x="365125" y="228600"/>
            <a:ext cx="6346825" cy="457200"/>
          </a:xfrm>
          <a:prstGeom prst="rect">
            <a:avLst/>
          </a:prstGeom>
          <a:noFill/>
          <a:ln w="9525">
            <a:noFill/>
            <a:miter lim="800000"/>
            <a:headEnd/>
            <a:tailEnd/>
          </a:ln>
          <a:effectLst/>
        </p:spPr>
        <p:txBody>
          <a:bodyPr wrap="none">
            <a:spAutoFit/>
          </a:bodyPr>
          <a:lstStyle/>
          <a:p>
            <a:r>
              <a:rPr lang="en-US" sz="2400"/>
              <a:t>The ship will pivot about the center of flotation, F.</a:t>
            </a:r>
          </a:p>
        </p:txBody>
      </p:sp>
      <p:sp>
        <p:nvSpPr>
          <p:cNvPr id="79893" name="Oval 21"/>
          <p:cNvSpPr>
            <a:spLocks noChangeArrowheads="1"/>
          </p:cNvSpPr>
          <p:nvPr/>
        </p:nvSpPr>
        <p:spPr bwMode="auto">
          <a:xfrm>
            <a:off x="4800600" y="38100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9894" name="Text Box 22"/>
          <p:cNvSpPr txBox="1">
            <a:spLocks noChangeArrowheads="1"/>
          </p:cNvSpPr>
          <p:nvPr/>
        </p:nvSpPr>
        <p:spPr bwMode="auto">
          <a:xfrm>
            <a:off x="4797425" y="3581400"/>
            <a:ext cx="307975" cy="336550"/>
          </a:xfrm>
          <a:prstGeom prst="rect">
            <a:avLst/>
          </a:prstGeom>
          <a:noFill/>
          <a:ln w="9525">
            <a:noFill/>
            <a:miter lim="800000"/>
            <a:headEnd/>
            <a:tailEnd/>
          </a:ln>
          <a:effectLst/>
        </p:spPr>
        <p:txBody>
          <a:bodyPr wrap="none">
            <a:spAutoFit/>
          </a:bodyPr>
          <a:lstStyle/>
          <a:p>
            <a:r>
              <a:rPr lang="en-US" sz="1600" b="1"/>
              <a:t>F</a:t>
            </a:r>
          </a:p>
        </p:txBody>
      </p:sp>
      <p:grpSp>
        <p:nvGrpSpPr>
          <p:cNvPr id="79895" name="Group 23"/>
          <p:cNvGrpSpPr>
            <a:grpSpLocks/>
          </p:cNvGrpSpPr>
          <p:nvPr/>
        </p:nvGrpSpPr>
        <p:grpSpPr bwMode="auto">
          <a:xfrm>
            <a:off x="838200" y="930275"/>
            <a:ext cx="8075613" cy="3703638"/>
            <a:chOff x="528" y="586"/>
            <a:chExt cx="5087" cy="2333"/>
          </a:xfrm>
        </p:grpSpPr>
        <p:grpSp>
          <p:nvGrpSpPr>
            <p:cNvPr id="79896" name="Group 24"/>
            <p:cNvGrpSpPr>
              <a:grpSpLocks/>
            </p:cNvGrpSpPr>
            <p:nvPr/>
          </p:nvGrpSpPr>
          <p:grpSpPr bwMode="auto">
            <a:xfrm>
              <a:off x="4800" y="2256"/>
              <a:ext cx="815" cy="663"/>
              <a:chOff x="4800" y="2256"/>
              <a:chExt cx="815" cy="663"/>
            </a:xfrm>
          </p:grpSpPr>
          <p:sp>
            <p:nvSpPr>
              <p:cNvPr id="79897" name="Line 25"/>
              <p:cNvSpPr>
                <a:spLocks noChangeShapeType="1"/>
              </p:cNvSpPr>
              <p:nvPr/>
            </p:nvSpPr>
            <p:spPr bwMode="auto">
              <a:xfrm>
                <a:off x="4800" y="2544"/>
                <a:ext cx="528" cy="0"/>
              </a:xfrm>
              <a:prstGeom prst="line">
                <a:avLst/>
              </a:prstGeom>
              <a:noFill/>
              <a:ln w="9525">
                <a:solidFill>
                  <a:schemeClr val="tx1"/>
                </a:solidFill>
                <a:round/>
                <a:headEnd/>
                <a:tailEnd/>
              </a:ln>
              <a:effectLst/>
            </p:spPr>
            <p:txBody>
              <a:bodyPr wrap="none" anchor="ctr"/>
              <a:lstStyle/>
              <a:p>
                <a:endParaRPr lang="en-US"/>
              </a:p>
            </p:txBody>
          </p:sp>
          <p:sp>
            <p:nvSpPr>
              <p:cNvPr id="79898" name="Line 26"/>
              <p:cNvSpPr>
                <a:spLocks noChangeShapeType="1"/>
              </p:cNvSpPr>
              <p:nvPr/>
            </p:nvSpPr>
            <p:spPr bwMode="auto">
              <a:xfrm flipV="1">
                <a:off x="5280" y="2544"/>
                <a:ext cx="0" cy="192"/>
              </a:xfrm>
              <a:prstGeom prst="line">
                <a:avLst/>
              </a:prstGeom>
              <a:noFill/>
              <a:ln w="9525">
                <a:solidFill>
                  <a:schemeClr val="tx1"/>
                </a:solidFill>
                <a:round/>
                <a:headEnd/>
                <a:tailEnd type="triangle" w="med" len="med"/>
              </a:ln>
              <a:effectLst/>
            </p:spPr>
            <p:txBody>
              <a:bodyPr wrap="none" anchor="ctr"/>
              <a:lstStyle/>
              <a:p>
                <a:endParaRPr lang="en-US"/>
              </a:p>
            </p:txBody>
          </p:sp>
          <p:sp>
            <p:nvSpPr>
              <p:cNvPr id="79899" name="Line 27"/>
              <p:cNvSpPr>
                <a:spLocks noChangeShapeType="1"/>
              </p:cNvSpPr>
              <p:nvPr/>
            </p:nvSpPr>
            <p:spPr bwMode="auto">
              <a:xfrm>
                <a:off x="5280" y="2256"/>
                <a:ext cx="0" cy="192"/>
              </a:xfrm>
              <a:prstGeom prst="line">
                <a:avLst/>
              </a:prstGeom>
              <a:noFill/>
              <a:ln w="9525">
                <a:solidFill>
                  <a:schemeClr val="tx1"/>
                </a:solidFill>
                <a:round/>
                <a:headEnd/>
                <a:tailEnd type="triangle" w="med" len="med"/>
              </a:ln>
              <a:effectLst/>
            </p:spPr>
            <p:txBody>
              <a:bodyPr wrap="none" anchor="ctr"/>
              <a:lstStyle/>
              <a:p>
                <a:endParaRPr lang="en-US"/>
              </a:p>
            </p:txBody>
          </p:sp>
          <p:sp>
            <p:nvSpPr>
              <p:cNvPr id="79900" name="Text Box 28"/>
              <p:cNvSpPr txBox="1">
                <a:spLocks noChangeArrowheads="1"/>
              </p:cNvSpPr>
              <p:nvPr/>
            </p:nvSpPr>
            <p:spPr bwMode="auto">
              <a:xfrm>
                <a:off x="5088" y="2688"/>
                <a:ext cx="527" cy="231"/>
              </a:xfrm>
              <a:prstGeom prst="rect">
                <a:avLst/>
              </a:prstGeom>
              <a:noFill/>
              <a:ln w="9525">
                <a:noFill/>
                <a:miter lim="800000"/>
                <a:headEnd/>
                <a:tailEnd/>
              </a:ln>
              <a:effectLst/>
            </p:spPr>
            <p:txBody>
              <a:bodyPr>
                <a:spAutoFit/>
              </a:bodyPr>
              <a:lstStyle/>
              <a:p>
                <a:r>
                  <a:rPr lang="en-US">
                    <a:latin typeface="Symbol" pitchFamily="18" charset="2"/>
                  </a:rPr>
                  <a:t>d</a:t>
                </a:r>
                <a:r>
                  <a:rPr lang="en-US"/>
                  <a:t>T</a:t>
                </a:r>
                <a:r>
                  <a:rPr lang="en-US" baseline="-25000"/>
                  <a:t>fwd</a:t>
                </a:r>
                <a:endParaRPr lang="en-US"/>
              </a:p>
            </p:txBody>
          </p:sp>
        </p:grpSp>
        <p:sp>
          <p:nvSpPr>
            <p:cNvPr id="79901" name="Text Box 29"/>
            <p:cNvSpPr txBox="1">
              <a:spLocks noChangeArrowheads="1"/>
            </p:cNvSpPr>
            <p:nvPr/>
          </p:nvSpPr>
          <p:spPr bwMode="auto">
            <a:xfrm>
              <a:off x="528" y="586"/>
              <a:ext cx="4386" cy="518"/>
            </a:xfrm>
            <a:prstGeom prst="rect">
              <a:avLst/>
            </a:prstGeom>
            <a:noFill/>
            <a:ln w="9525">
              <a:noFill/>
              <a:miter lim="800000"/>
              <a:headEnd/>
              <a:tailEnd/>
            </a:ln>
            <a:effectLst/>
          </p:spPr>
          <p:txBody>
            <a:bodyPr wrap="none">
              <a:spAutoFit/>
            </a:bodyPr>
            <a:lstStyle/>
            <a:p>
              <a:r>
                <a:rPr lang="en-US" sz="2400"/>
                <a:t>The change in draft will be evident in a change of draft </a:t>
              </a:r>
            </a:p>
            <a:p>
              <a:r>
                <a:rPr lang="en-US" sz="2400"/>
                <a:t>forward... </a:t>
              </a:r>
            </a:p>
          </p:txBody>
        </p:sp>
      </p:grpSp>
      <p:grpSp>
        <p:nvGrpSpPr>
          <p:cNvPr id="79902" name="Group 30"/>
          <p:cNvGrpSpPr>
            <a:grpSpLocks/>
          </p:cNvGrpSpPr>
          <p:nvPr/>
        </p:nvGrpSpPr>
        <p:grpSpPr bwMode="auto">
          <a:xfrm>
            <a:off x="763588" y="1752600"/>
            <a:ext cx="2970212" cy="2438400"/>
            <a:chOff x="481" y="1104"/>
            <a:chExt cx="1871" cy="1536"/>
          </a:xfrm>
        </p:grpSpPr>
        <p:grpSp>
          <p:nvGrpSpPr>
            <p:cNvPr id="79903" name="Group 31"/>
            <p:cNvGrpSpPr>
              <a:grpSpLocks/>
            </p:cNvGrpSpPr>
            <p:nvPr/>
          </p:nvGrpSpPr>
          <p:grpSpPr bwMode="auto">
            <a:xfrm>
              <a:off x="481" y="1977"/>
              <a:ext cx="671" cy="663"/>
              <a:chOff x="481" y="1977"/>
              <a:chExt cx="671" cy="663"/>
            </a:xfrm>
          </p:grpSpPr>
          <p:sp>
            <p:nvSpPr>
              <p:cNvPr id="79904" name="Line 32"/>
              <p:cNvSpPr>
                <a:spLocks noChangeShapeType="1"/>
              </p:cNvSpPr>
              <p:nvPr/>
            </p:nvSpPr>
            <p:spPr bwMode="auto">
              <a:xfrm flipH="1">
                <a:off x="576" y="2352"/>
                <a:ext cx="576" cy="0"/>
              </a:xfrm>
              <a:prstGeom prst="line">
                <a:avLst/>
              </a:prstGeom>
              <a:noFill/>
              <a:ln w="9525">
                <a:solidFill>
                  <a:schemeClr val="tx1"/>
                </a:solidFill>
                <a:round/>
                <a:headEnd/>
                <a:tailEnd/>
              </a:ln>
              <a:effectLst/>
            </p:spPr>
            <p:txBody>
              <a:bodyPr wrap="none" anchor="ctr"/>
              <a:lstStyle/>
              <a:p>
                <a:endParaRPr lang="en-US"/>
              </a:p>
            </p:txBody>
          </p:sp>
          <p:grpSp>
            <p:nvGrpSpPr>
              <p:cNvPr id="79905" name="Group 33"/>
              <p:cNvGrpSpPr>
                <a:grpSpLocks/>
              </p:cNvGrpSpPr>
              <p:nvPr/>
            </p:nvGrpSpPr>
            <p:grpSpPr bwMode="auto">
              <a:xfrm>
                <a:off x="481" y="1977"/>
                <a:ext cx="527" cy="663"/>
                <a:chOff x="481" y="1977"/>
                <a:chExt cx="527" cy="663"/>
              </a:xfrm>
            </p:grpSpPr>
            <p:sp>
              <p:nvSpPr>
                <p:cNvPr id="79906" name="Line 34"/>
                <p:cNvSpPr>
                  <a:spLocks noChangeShapeType="1"/>
                </p:cNvSpPr>
                <p:nvPr/>
              </p:nvSpPr>
              <p:spPr bwMode="auto">
                <a:xfrm flipV="1">
                  <a:off x="672" y="2448"/>
                  <a:ext cx="0" cy="192"/>
                </a:xfrm>
                <a:prstGeom prst="line">
                  <a:avLst/>
                </a:prstGeom>
                <a:noFill/>
                <a:ln w="9525">
                  <a:solidFill>
                    <a:schemeClr val="tx1"/>
                  </a:solidFill>
                  <a:round/>
                  <a:headEnd/>
                  <a:tailEnd type="triangle" w="med" len="med"/>
                </a:ln>
                <a:effectLst/>
              </p:spPr>
              <p:txBody>
                <a:bodyPr wrap="none" anchor="ctr"/>
                <a:lstStyle/>
                <a:p>
                  <a:endParaRPr lang="en-US"/>
                </a:p>
              </p:txBody>
            </p:sp>
            <p:sp>
              <p:nvSpPr>
                <p:cNvPr id="79907" name="Line 35"/>
                <p:cNvSpPr>
                  <a:spLocks noChangeShapeType="1"/>
                </p:cNvSpPr>
                <p:nvPr/>
              </p:nvSpPr>
              <p:spPr bwMode="auto">
                <a:xfrm>
                  <a:off x="672" y="2160"/>
                  <a:ext cx="0" cy="192"/>
                </a:xfrm>
                <a:prstGeom prst="line">
                  <a:avLst/>
                </a:prstGeom>
                <a:noFill/>
                <a:ln w="9525">
                  <a:solidFill>
                    <a:schemeClr val="tx1"/>
                  </a:solidFill>
                  <a:round/>
                  <a:headEnd/>
                  <a:tailEnd type="triangle" w="med" len="med"/>
                </a:ln>
                <a:effectLst/>
              </p:spPr>
              <p:txBody>
                <a:bodyPr wrap="none" anchor="ctr"/>
                <a:lstStyle/>
                <a:p>
                  <a:endParaRPr lang="en-US"/>
                </a:p>
              </p:txBody>
            </p:sp>
            <p:sp>
              <p:nvSpPr>
                <p:cNvPr id="79908" name="Text Box 36"/>
                <p:cNvSpPr txBox="1">
                  <a:spLocks noChangeArrowheads="1"/>
                </p:cNvSpPr>
                <p:nvPr/>
              </p:nvSpPr>
              <p:spPr bwMode="auto">
                <a:xfrm>
                  <a:off x="481" y="1977"/>
                  <a:ext cx="527" cy="231"/>
                </a:xfrm>
                <a:prstGeom prst="rect">
                  <a:avLst/>
                </a:prstGeom>
                <a:noFill/>
                <a:ln w="9525">
                  <a:noFill/>
                  <a:miter lim="800000"/>
                  <a:headEnd/>
                  <a:tailEnd/>
                </a:ln>
                <a:effectLst/>
              </p:spPr>
              <p:txBody>
                <a:bodyPr>
                  <a:spAutoFit/>
                </a:bodyPr>
                <a:lstStyle/>
                <a:p>
                  <a:r>
                    <a:rPr lang="en-US">
                      <a:latin typeface="Symbol" pitchFamily="18" charset="2"/>
                    </a:rPr>
                    <a:t>d</a:t>
                  </a:r>
                  <a:r>
                    <a:rPr lang="en-US"/>
                    <a:t>T</a:t>
                  </a:r>
                  <a:r>
                    <a:rPr lang="en-US" baseline="-25000"/>
                    <a:t>aft</a:t>
                  </a:r>
                  <a:endParaRPr lang="en-US"/>
                </a:p>
              </p:txBody>
            </p:sp>
          </p:grpSp>
        </p:grpSp>
        <p:sp>
          <p:nvSpPr>
            <p:cNvPr id="79909" name="Text Box 37"/>
            <p:cNvSpPr txBox="1">
              <a:spLocks noChangeArrowheads="1"/>
            </p:cNvSpPr>
            <p:nvPr/>
          </p:nvSpPr>
          <p:spPr bwMode="auto">
            <a:xfrm>
              <a:off x="1310" y="1104"/>
              <a:ext cx="1042" cy="288"/>
            </a:xfrm>
            <a:prstGeom prst="rect">
              <a:avLst/>
            </a:prstGeom>
            <a:noFill/>
            <a:ln w="9525">
              <a:noFill/>
              <a:miter lim="800000"/>
              <a:headEnd/>
              <a:tailEnd/>
            </a:ln>
            <a:effectLst/>
          </p:spPr>
          <p:txBody>
            <a:bodyPr>
              <a:spAutoFit/>
            </a:bodyPr>
            <a:lstStyle/>
            <a:p>
              <a:pPr>
                <a:spcBef>
                  <a:spcPct val="50000"/>
                </a:spcBef>
              </a:pPr>
              <a:r>
                <a:rPr lang="en-US" sz="2400"/>
                <a:t>…and aft.</a:t>
              </a:r>
            </a:p>
          </p:txBody>
        </p:sp>
      </p:grpSp>
      <p:grpSp>
        <p:nvGrpSpPr>
          <p:cNvPr id="79910" name="Group 38"/>
          <p:cNvGrpSpPr>
            <a:grpSpLocks/>
          </p:cNvGrpSpPr>
          <p:nvPr/>
        </p:nvGrpSpPr>
        <p:grpSpPr bwMode="auto">
          <a:xfrm>
            <a:off x="76200" y="3429000"/>
            <a:ext cx="8399463" cy="2781300"/>
            <a:chOff x="48" y="2160"/>
            <a:chExt cx="5291" cy="1752"/>
          </a:xfrm>
        </p:grpSpPr>
        <p:grpSp>
          <p:nvGrpSpPr>
            <p:cNvPr id="79911" name="Group 39"/>
            <p:cNvGrpSpPr>
              <a:grpSpLocks/>
            </p:cNvGrpSpPr>
            <p:nvPr/>
          </p:nvGrpSpPr>
          <p:grpSpPr bwMode="auto">
            <a:xfrm>
              <a:off x="48" y="2160"/>
              <a:ext cx="4560" cy="576"/>
              <a:chOff x="48" y="2160"/>
              <a:chExt cx="4560" cy="576"/>
            </a:xfrm>
          </p:grpSpPr>
          <p:sp>
            <p:nvSpPr>
              <p:cNvPr id="79912" name="Line 40"/>
              <p:cNvSpPr>
                <a:spLocks noChangeShapeType="1"/>
              </p:cNvSpPr>
              <p:nvPr/>
            </p:nvSpPr>
            <p:spPr bwMode="auto">
              <a:xfrm flipH="1">
                <a:off x="288" y="2352"/>
                <a:ext cx="288" cy="0"/>
              </a:xfrm>
              <a:prstGeom prst="line">
                <a:avLst/>
              </a:prstGeom>
              <a:noFill/>
              <a:ln w="9525">
                <a:solidFill>
                  <a:schemeClr val="tx1"/>
                </a:solidFill>
                <a:round/>
                <a:headEnd/>
                <a:tailEnd/>
              </a:ln>
              <a:effectLst/>
            </p:spPr>
            <p:txBody>
              <a:bodyPr wrap="none" anchor="ctr"/>
              <a:lstStyle/>
              <a:p>
                <a:endParaRPr lang="en-US"/>
              </a:p>
            </p:txBody>
          </p:sp>
          <p:sp>
            <p:nvSpPr>
              <p:cNvPr id="79913" name="Line 41"/>
              <p:cNvSpPr>
                <a:spLocks noChangeShapeType="1"/>
              </p:cNvSpPr>
              <p:nvPr/>
            </p:nvSpPr>
            <p:spPr bwMode="auto">
              <a:xfrm flipH="1">
                <a:off x="288" y="2544"/>
                <a:ext cx="4320" cy="0"/>
              </a:xfrm>
              <a:prstGeom prst="line">
                <a:avLst/>
              </a:prstGeom>
              <a:noFill/>
              <a:ln w="9525">
                <a:solidFill>
                  <a:schemeClr val="tx1"/>
                </a:solidFill>
                <a:round/>
                <a:headEnd/>
                <a:tailEnd/>
              </a:ln>
              <a:effectLst/>
            </p:spPr>
            <p:txBody>
              <a:bodyPr wrap="none" anchor="ctr"/>
              <a:lstStyle/>
              <a:p>
                <a:endParaRPr lang="en-US"/>
              </a:p>
            </p:txBody>
          </p:sp>
          <p:sp>
            <p:nvSpPr>
              <p:cNvPr id="79914" name="Line 42"/>
              <p:cNvSpPr>
                <a:spLocks noChangeShapeType="1"/>
              </p:cNvSpPr>
              <p:nvPr/>
            </p:nvSpPr>
            <p:spPr bwMode="auto">
              <a:xfrm flipV="1">
                <a:off x="336" y="2544"/>
                <a:ext cx="0" cy="192"/>
              </a:xfrm>
              <a:prstGeom prst="line">
                <a:avLst/>
              </a:prstGeom>
              <a:noFill/>
              <a:ln w="9525">
                <a:solidFill>
                  <a:schemeClr val="tx1"/>
                </a:solidFill>
                <a:round/>
                <a:headEnd/>
                <a:tailEnd type="triangle" w="med" len="med"/>
              </a:ln>
              <a:effectLst/>
            </p:spPr>
            <p:txBody>
              <a:bodyPr wrap="none" anchor="ctr"/>
              <a:lstStyle/>
              <a:p>
                <a:endParaRPr lang="en-US"/>
              </a:p>
            </p:txBody>
          </p:sp>
          <p:sp>
            <p:nvSpPr>
              <p:cNvPr id="79915" name="Line 43"/>
              <p:cNvSpPr>
                <a:spLocks noChangeShapeType="1"/>
              </p:cNvSpPr>
              <p:nvPr/>
            </p:nvSpPr>
            <p:spPr bwMode="auto">
              <a:xfrm>
                <a:off x="336" y="2160"/>
                <a:ext cx="0" cy="192"/>
              </a:xfrm>
              <a:prstGeom prst="line">
                <a:avLst/>
              </a:prstGeom>
              <a:noFill/>
              <a:ln w="9525">
                <a:solidFill>
                  <a:schemeClr val="tx1"/>
                </a:solidFill>
                <a:round/>
                <a:headEnd/>
                <a:tailEnd type="triangle" w="med" len="med"/>
              </a:ln>
              <a:effectLst/>
            </p:spPr>
            <p:txBody>
              <a:bodyPr wrap="none" anchor="ctr"/>
              <a:lstStyle/>
              <a:p>
                <a:endParaRPr lang="en-US"/>
              </a:p>
            </p:txBody>
          </p:sp>
          <p:sp>
            <p:nvSpPr>
              <p:cNvPr id="79916" name="Text Box 44"/>
              <p:cNvSpPr txBox="1">
                <a:spLocks noChangeArrowheads="1"/>
              </p:cNvSpPr>
              <p:nvPr/>
            </p:nvSpPr>
            <p:spPr bwMode="auto">
              <a:xfrm>
                <a:off x="48" y="2313"/>
                <a:ext cx="527" cy="231"/>
              </a:xfrm>
              <a:prstGeom prst="rect">
                <a:avLst/>
              </a:prstGeom>
              <a:noFill/>
              <a:ln w="9525">
                <a:noFill/>
                <a:miter lim="800000"/>
                <a:headEnd/>
                <a:tailEnd/>
              </a:ln>
              <a:effectLst/>
            </p:spPr>
            <p:txBody>
              <a:bodyPr>
                <a:spAutoFit/>
              </a:bodyPr>
              <a:lstStyle/>
              <a:p>
                <a:r>
                  <a:rPr lang="en-US">
                    <a:latin typeface="Symbol" pitchFamily="18" charset="2"/>
                  </a:rPr>
                  <a:t>d</a:t>
                </a:r>
                <a:r>
                  <a:rPr lang="en-US"/>
                  <a:t>Trim</a:t>
                </a:r>
              </a:p>
            </p:txBody>
          </p:sp>
        </p:grpSp>
        <p:grpSp>
          <p:nvGrpSpPr>
            <p:cNvPr id="79917" name="Group 45"/>
            <p:cNvGrpSpPr>
              <a:grpSpLocks/>
            </p:cNvGrpSpPr>
            <p:nvPr/>
          </p:nvGrpSpPr>
          <p:grpSpPr bwMode="auto">
            <a:xfrm>
              <a:off x="48" y="3146"/>
              <a:ext cx="5291" cy="766"/>
              <a:chOff x="48" y="3146"/>
              <a:chExt cx="5291" cy="766"/>
            </a:xfrm>
          </p:grpSpPr>
          <p:sp>
            <p:nvSpPr>
              <p:cNvPr id="79918" name="Text Box 46"/>
              <p:cNvSpPr txBox="1">
                <a:spLocks noChangeArrowheads="1"/>
              </p:cNvSpPr>
              <p:nvPr/>
            </p:nvSpPr>
            <p:spPr bwMode="auto">
              <a:xfrm>
                <a:off x="48" y="3146"/>
                <a:ext cx="5291" cy="288"/>
              </a:xfrm>
              <a:prstGeom prst="rect">
                <a:avLst/>
              </a:prstGeom>
              <a:noFill/>
              <a:ln w="9525">
                <a:noFill/>
                <a:miter lim="800000"/>
                <a:headEnd/>
                <a:tailEnd/>
              </a:ln>
              <a:effectLst/>
            </p:spPr>
            <p:txBody>
              <a:bodyPr wrap="none">
                <a:spAutoFit/>
              </a:bodyPr>
              <a:lstStyle/>
              <a:p>
                <a:r>
                  <a:rPr lang="en-US" sz="2400"/>
                  <a:t>The difference between the fore and aft drafts is the change in trim:</a:t>
                </a:r>
              </a:p>
            </p:txBody>
          </p:sp>
          <p:sp>
            <p:nvSpPr>
              <p:cNvPr id="79919" name="Text Box 47"/>
              <p:cNvSpPr txBox="1">
                <a:spLocks noChangeArrowheads="1"/>
              </p:cNvSpPr>
              <p:nvPr/>
            </p:nvSpPr>
            <p:spPr bwMode="auto">
              <a:xfrm>
                <a:off x="2006" y="3523"/>
                <a:ext cx="1694" cy="389"/>
              </a:xfrm>
              <a:prstGeom prst="rect">
                <a:avLst/>
              </a:prstGeom>
              <a:solidFill>
                <a:srgbClr val="FFFF00"/>
              </a:solidFill>
              <a:ln w="38100" cmpd="dbl">
                <a:solidFill>
                  <a:schemeClr val="tx1"/>
                </a:solidFill>
                <a:miter lim="800000"/>
                <a:headEnd/>
                <a:tailEnd/>
              </a:ln>
              <a:effectLst/>
            </p:spPr>
            <p:txBody>
              <a:bodyPr wrap="none">
                <a:spAutoFit/>
              </a:bodyPr>
              <a:lstStyle/>
              <a:p>
                <a:r>
                  <a:rPr lang="en-US" sz="2400"/>
                  <a:t>Trim = </a:t>
                </a:r>
                <a:r>
                  <a:rPr lang="en-US" sz="2400">
                    <a:latin typeface="Symbol" pitchFamily="18" charset="2"/>
                  </a:rPr>
                  <a:t>d</a:t>
                </a:r>
                <a:r>
                  <a:rPr lang="en-US" sz="2400"/>
                  <a:t>T</a:t>
                </a:r>
                <a:r>
                  <a:rPr lang="en-US" sz="2400" baseline="-25000"/>
                  <a:t>aft </a:t>
                </a:r>
                <a:r>
                  <a:rPr lang="en-US" sz="2400"/>
                  <a:t>- </a:t>
                </a:r>
                <a:r>
                  <a:rPr lang="en-US" sz="2400">
                    <a:latin typeface="Symbol" pitchFamily="18" charset="2"/>
                  </a:rPr>
                  <a:t>d</a:t>
                </a:r>
                <a:r>
                  <a:rPr lang="en-US" sz="2400"/>
                  <a:t>T</a:t>
                </a:r>
                <a:r>
                  <a:rPr lang="en-US" sz="2400" baseline="-25000"/>
                  <a:t>fwd</a:t>
                </a:r>
                <a:r>
                  <a:rPr lang="en-US" sz="3200"/>
                  <a:t> </a:t>
                </a: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685800" y="152400"/>
            <a:ext cx="7772400" cy="1143000"/>
          </a:xfrm>
          <a:noFill/>
          <a:ln/>
        </p:spPr>
        <p:txBody>
          <a:bodyPr lIns="90488" tIns="44450" rIns="90488" bIns="44450"/>
          <a:lstStyle/>
          <a:p>
            <a:r>
              <a:rPr lang="en-US"/>
              <a:t>Example Answer</a:t>
            </a:r>
          </a:p>
        </p:txBody>
      </p:sp>
      <p:sp>
        <p:nvSpPr>
          <p:cNvPr id="123907" name="Rectangle 3"/>
          <p:cNvSpPr>
            <a:spLocks noGrp="1" noChangeArrowheads="1"/>
          </p:cNvSpPr>
          <p:nvPr>
            <p:ph type="body" idx="1"/>
          </p:nvPr>
        </p:nvSpPr>
        <p:spPr>
          <a:xfrm>
            <a:off x="76200" y="1600200"/>
            <a:ext cx="9372600" cy="4114800"/>
          </a:xfrm>
          <a:noFill/>
          <a:ln/>
        </p:spPr>
        <p:txBody>
          <a:bodyPr lIns="90488" tIns="44450" rIns="90488" bIns="44450"/>
          <a:lstStyle/>
          <a:p>
            <a:pPr>
              <a:lnSpc>
                <a:spcPct val="90000"/>
              </a:lnSpc>
              <a:buFontTx/>
              <a:buNone/>
            </a:pPr>
            <a:r>
              <a:rPr lang="en-US" sz="2800"/>
              <a:t>Current draft=T</a:t>
            </a:r>
            <a:r>
              <a:rPr lang="en-US" sz="2800" baseline="-25000"/>
              <a:t>SW</a:t>
            </a:r>
            <a:r>
              <a:rPr lang="en-US" sz="2800"/>
              <a:t>=10ft</a:t>
            </a:r>
            <a:br>
              <a:rPr lang="en-US" sz="2800"/>
            </a:br>
            <a:endParaRPr lang="en-US" sz="2800"/>
          </a:p>
          <a:p>
            <a:pPr>
              <a:lnSpc>
                <a:spcPct val="90000"/>
              </a:lnSpc>
              <a:buFontTx/>
              <a:buNone/>
            </a:pPr>
            <a:r>
              <a:rPr lang="en-US" sz="2800"/>
              <a:t>w=</a:t>
            </a:r>
            <a:r>
              <a:rPr lang="en-US" sz="2800">
                <a:latin typeface="Symbol" pitchFamily="18" charset="2"/>
              </a:rPr>
              <a:t>r</a:t>
            </a:r>
            <a:r>
              <a:rPr lang="en-US" sz="2800"/>
              <a:t>g</a:t>
            </a:r>
            <a:r>
              <a:rPr lang="en-US" sz="2800" baseline="-25000"/>
              <a:t>SW</a:t>
            </a:r>
            <a:r>
              <a:rPr lang="en-US" sz="2800"/>
              <a:t>V</a:t>
            </a:r>
            <a:r>
              <a:rPr lang="en-US" sz="2800" baseline="-25000"/>
              <a:t>SW</a:t>
            </a:r>
            <a:r>
              <a:rPr lang="en-US" sz="2800"/>
              <a:t>=64lb/ft³×50ft×100ft×10ft=3,200,000lb</a:t>
            </a:r>
            <a:br>
              <a:rPr lang="en-US" sz="2800"/>
            </a:br>
            <a:endParaRPr lang="en-US" sz="2800"/>
          </a:p>
          <a:p>
            <a:pPr>
              <a:lnSpc>
                <a:spcPct val="90000"/>
              </a:lnSpc>
              <a:buFontTx/>
              <a:buNone/>
            </a:pPr>
            <a:r>
              <a:rPr lang="en-US" sz="2800"/>
              <a:t>V</a:t>
            </a:r>
            <a:r>
              <a:rPr lang="en-US" sz="2800" baseline="-25000"/>
              <a:t>FW</a:t>
            </a:r>
            <a:r>
              <a:rPr lang="en-US" sz="2800"/>
              <a:t>=w/</a:t>
            </a:r>
            <a:r>
              <a:rPr lang="en-US" sz="2800">
                <a:latin typeface="Symbol" pitchFamily="18" charset="2"/>
              </a:rPr>
              <a:t>r</a:t>
            </a:r>
            <a:r>
              <a:rPr lang="en-US" sz="2800"/>
              <a:t>g</a:t>
            </a:r>
            <a:r>
              <a:rPr lang="en-US" sz="2800" baseline="-25000"/>
              <a:t>FW</a:t>
            </a:r>
            <a:r>
              <a:rPr lang="en-US" sz="2800"/>
              <a:t>=3,200,000lb/62.4lb/ft³=51,280ft³</a:t>
            </a:r>
            <a:br>
              <a:rPr lang="en-US" sz="2800"/>
            </a:br>
            <a:endParaRPr lang="en-US" sz="2800"/>
          </a:p>
          <a:p>
            <a:pPr>
              <a:lnSpc>
                <a:spcPct val="90000"/>
              </a:lnSpc>
              <a:buFontTx/>
              <a:buNone/>
            </a:pPr>
            <a:r>
              <a:rPr lang="en-US" sz="2800"/>
              <a:t>T</a:t>
            </a:r>
            <a:r>
              <a:rPr lang="en-US" sz="2800" baseline="-25000"/>
              <a:t>FW</a:t>
            </a:r>
            <a:r>
              <a:rPr lang="en-US" sz="2800"/>
              <a:t>=V</a:t>
            </a:r>
            <a:r>
              <a:rPr lang="en-US" sz="2800" baseline="-25000"/>
              <a:t>FW</a:t>
            </a:r>
            <a:r>
              <a:rPr lang="en-US" sz="2800"/>
              <a:t>/A</a:t>
            </a:r>
            <a:r>
              <a:rPr lang="en-US" sz="2800" baseline="-25000"/>
              <a:t>WP</a:t>
            </a:r>
            <a:r>
              <a:rPr lang="en-US" sz="2800"/>
              <a:t>=51,280ft³/(50ft×100ft)=10.26ft</a:t>
            </a:r>
          </a:p>
          <a:p>
            <a:pPr>
              <a:lnSpc>
                <a:spcPct val="90000"/>
              </a:lnSpc>
              <a:buFontTx/>
              <a:buNone/>
            </a:pPr>
            <a:endParaRPr lang="en-US" sz="2800"/>
          </a:p>
          <a:p>
            <a:pPr>
              <a:lnSpc>
                <a:spcPct val="90000"/>
              </a:lnSpc>
              <a:buFontTx/>
              <a:buNone/>
            </a:pPr>
            <a:r>
              <a:rPr lang="en-US" sz="2800"/>
              <a:t>Increased draft means reduced freeboard below minimum spec</a:t>
            </a: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 Box 2"/>
          <p:cNvSpPr txBox="1">
            <a:spLocks noChangeArrowheads="1"/>
          </p:cNvSpPr>
          <p:nvPr/>
        </p:nvSpPr>
        <p:spPr bwMode="auto">
          <a:xfrm>
            <a:off x="212725" y="90488"/>
            <a:ext cx="7369175" cy="701675"/>
          </a:xfrm>
          <a:prstGeom prst="rect">
            <a:avLst/>
          </a:prstGeom>
          <a:noFill/>
          <a:ln w="9525">
            <a:noFill/>
            <a:miter lim="800000"/>
            <a:headEnd/>
            <a:tailEnd/>
          </a:ln>
          <a:effectLst/>
        </p:spPr>
        <p:txBody>
          <a:bodyPr wrap="none">
            <a:spAutoFit/>
          </a:bodyPr>
          <a:lstStyle/>
          <a:p>
            <a:r>
              <a:rPr lang="en-US" sz="2000"/>
              <a:t>Graphically, it looks like this.  First, the ship is represented with a line </a:t>
            </a:r>
          </a:p>
          <a:p>
            <a:r>
              <a:rPr lang="en-US" sz="2000"/>
              <a:t>representing its initial state:</a:t>
            </a:r>
          </a:p>
        </p:txBody>
      </p:sp>
      <p:sp>
        <p:nvSpPr>
          <p:cNvPr id="80899" name="Line 3"/>
          <p:cNvSpPr>
            <a:spLocks noChangeShapeType="1"/>
          </p:cNvSpPr>
          <p:nvPr/>
        </p:nvSpPr>
        <p:spPr bwMode="auto">
          <a:xfrm>
            <a:off x="1143000" y="1600200"/>
            <a:ext cx="7543800" cy="0"/>
          </a:xfrm>
          <a:prstGeom prst="line">
            <a:avLst/>
          </a:prstGeom>
          <a:noFill/>
          <a:ln w="28575">
            <a:solidFill>
              <a:schemeClr val="tx1"/>
            </a:solidFill>
            <a:prstDash val="sysDot"/>
            <a:round/>
            <a:headEnd/>
            <a:tailEnd/>
          </a:ln>
          <a:effectLst/>
        </p:spPr>
        <p:txBody>
          <a:bodyPr wrap="none" anchor="ctr"/>
          <a:lstStyle/>
          <a:p>
            <a:endParaRPr lang="en-US"/>
          </a:p>
        </p:txBody>
      </p:sp>
      <p:sp>
        <p:nvSpPr>
          <p:cNvPr id="80900" name="Text Box 4"/>
          <p:cNvSpPr txBox="1">
            <a:spLocks noChangeArrowheads="1"/>
          </p:cNvSpPr>
          <p:nvPr/>
        </p:nvSpPr>
        <p:spPr bwMode="auto">
          <a:xfrm>
            <a:off x="4356100" y="1236663"/>
            <a:ext cx="368300" cy="396875"/>
          </a:xfrm>
          <a:prstGeom prst="rect">
            <a:avLst/>
          </a:prstGeom>
          <a:noFill/>
          <a:ln w="9525">
            <a:noFill/>
            <a:miter lim="800000"/>
            <a:headEnd/>
            <a:tailEnd/>
          </a:ln>
          <a:effectLst/>
        </p:spPr>
        <p:txBody>
          <a:bodyPr wrap="none">
            <a:spAutoFit/>
          </a:bodyPr>
          <a:lstStyle/>
          <a:p>
            <a:r>
              <a:rPr lang="en-US" sz="2000"/>
              <a:t>O</a:t>
            </a:r>
          </a:p>
        </p:txBody>
      </p:sp>
      <p:sp>
        <p:nvSpPr>
          <p:cNvPr id="80901" name="Text Box 5"/>
          <p:cNvSpPr txBox="1">
            <a:spLocks noChangeArrowheads="1"/>
          </p:cNvSpPr>
          <p:nvPr/>
        </p:nvSpPr>
        <p:spPr bwMode="auto">
          <a:xfrm>
            <a:off x="4365625" y="1219200"/>
            <a:ext cx="336550" cy="366713"/>
          </a:xfrm>
          <a:prstGeom prst="rect">
            <a:avLst/>
          </a:prstGeom>
          <a:noFill/>
          <a:ln w="9525">
            <a:noFill/>
            <a:miter lim="800000"/>
            <a:headEnd/>
            <a:tailEnd/>
          </a:ln>
          <a:effectLst/>
        </p:spPr>
        <p:txBody>
          <a:bodyPr wrap="none">
            <a:spAutoFit/>
          </a:bodyPr>
          <a:lstStyle/>
          <a:p>
            <a:r>
              <a:rPr lang="en-US"/>
              <a:t>)(</a:t>
            </a:r>
          </a:p>
        </p:txBody>
      </p:sp>
      <p:sp>
        <p:nvSpPr>
          <p:cNvPr id="80902" name="Oval 6"/>
          <p:cNvSpPr>
            <a:spLocks noChangeArrowheads="1"/>
          </p:cNvSpPr>
          <p:nvPr/>
        </p:nvSpPr>
        <p:spPr bwMode="auto">
          <a:xfrm>
            <a:off x="4495800" y="16002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903" name="Oval 7"/>
          <p:cNvSpPr>
            <a:spLocks noChangeArrowheads="1"/>
          </p:cNvSpPr>
          <p:nvPr/>
        </p:nvSpPr>
        <p:spPr bwMode="auto">
          <a:xfrm>
            <a:off x="3810000" y="16002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904" name="Line 8"/>
          <p:cNvSpPr>
            <a:spLocks noChangeShapeType="1"/>
          </p:cNvSpPr>
          <p:nvPr/>
        </p:nvSpPr>
        <p:spPr bwMode="auto">
          <a:xfrm>
            <a:off x="2209800" y="1600200"/>
            <a:ext cx="4876800" cy="0"/>
          </a:xfrm>
          <a:prstGeom prst="line">
            <a:avLst/>
          </a:prstGeom>
          <a:noFill/>
          <a:ln w="38100">
            <a:solidFill>
              <a:schemeClr val="tx1"/>
            </a:solidFill>
            <a:round/>
            <a:headEnd/>
            <a:tailEnd/>
          </a:ln>
          <a:effectLst/>
        </p:spPr>
        <p:txBody>
          <a:bodyPr wrap="none" anchor="ctr"/>
          <a:lstStyle/>
          <a:p>
            <a:endParaRPr lang="en-US"/>
          </a:p>
        </p:txBody>
      </p:sp>
      <p:sp>
        <p:nvSpPr>
          <p:cNvPr id="80905" name="AutoShape 9"/>
          <p:cNvSpPr>
            <a:spLocks noChangeArrowheads="1"/>
          </p:cNvSpPr>
          <p:nvPr/>
        </p:nvSpPr>
        <p:spPr bwMode="auto">
          <a:xfrm flipV="1">
            <a:off x="8489950" y="1447800"/>
            <a:ext cx="228600" cy="152400"/>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80906" name="Text Box 10"/>
          <p:cNvSpPr txBox="1">
            <a:spLocks noChangeArrowheads="1"/>
          </p:cNvSpPr>
          <p:nvPr/>
        </p:nvSpPr>
        <p:spPr bwMode="auto">
          <a:xfrm>
            <a:off x="8458200" y="1262063"/>
            <a:ext cx="336550" cy="56673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80907" name="Text Box 11"/>
          <p:cNvSpPr txBox="1">
            <a:spLocks noChangeArrowheads="1"/>
          </p:cNvSpPr>
          <p:nvPr/>
        </p:nvSpPr>
        <p:spPr bwMode="auto">
          <a:xfrm>
            <a:off x="3733800" y="1676400"/>
            <a:ext cx="307975" cy="336550"/>
          </a:xfrm>
          <a:prstGeom prst="rect">
            <a:avLst/>
          </a:prstGeom>
          <a:noFill/>
          <a:ln w="9525">
            <a:noFill/>
            <a:miter lim="800000"/>
            <a:headEnd/>
            <a:tailEnd/>
          </a:ln>
          <a:effectLst/>
        </p:spPr>
        <p:txBody>
          <a:bodyPr wrap="none">
            <a:spAutoFit/>
          </a:bodyPr>
          <a:lstStyle/>
          <a:p>
            <a:r>
              <a:rPr lang="en-US" sz="1600" b="1"/>
              <a:t>F</a:t>
            </a:r>
          </a:p>
        </p:txBody>
      </p:sp>
      <p:sp>
        <p:nvSpPr>
          <p:cNvPr id="80908" name="Text Box 12"/>
          <p:cNvSpPr txBox="1">
            <a:spLocks noChangeArrowheads="1"/>
          </p:cNvSpPr>
          <p:nvPr/>
        </p:nvSpPr>
        <p:spPr bwMode="auto">
          <a:xfrm>
            <a:off x="6842125" y="1128713"/>
            <a:ext cx="409575" cy="336550"/>
          </a:xfrm>
          <a:prstGeom prst="rect">
            <a:avLst/>
          </a:prstGeom>
          <a:noFill/>
          <a:ln w="9525">
            <a:noFill/>
            <a:miter lim="800000"/>
            <a:headEnd/>
            <a:tailEnd/>
          </a:ln>
          <a:effectLst/>
        </p:spPr>
        <p:txBody>
          <a:bodyPr wrap="none">
            <a:spAutoFit/>
          </a:bodyPr>
          <a:lstStyle/>
          <a:p>
            <a:r>
              <a:rPr lang="en-US" sz="1600"/>
              <a:t>FP</a:t>
            </a:r>
          </a:p>
        </p:txBody>
      </p:sp>
      <p:sp>
        <p:nvSpPr>
          <p:cNvPr id="80909" name="Text Box 13"/>
          <p:cNvSpPr txBox="1">
            <a:spLocks noChangeArrowheads="1"/>
          </p:cNvSpPr>
          <p:nvPr/>
        </p:nvSpPr>
        <p:spPr bwMode="auto">
          <a:xfrm>
            <a:off x="1981200" y="1219200"/>
            <a:ext cx="442913" cy="336550"/>
          </a:xfrm>
          <a:prstGeom prst="rect">
            <a:avLst/>
          </a:prstGeom>
          <a:noFill/>
          <a:ln w="9525">
            <a:noFill/>
            <a:miter lim="800000"/>
            <a:headEnd/>
            <a:tailEnd/>
          </a:ln>
          <a:effectLst/>
        </p:spPr>
        <p:txBody>
          <a:bodyPr wrap="none">
            <a:spAutoFit/>
          </a:bodyPr>
          <a:lstStyle/>
          <a:p>
            <a:r>
              <a:rPr lang="en-US" sz="1600"/>
              <a:t>AP</a:t>
            </a:r>
          </a:p>
        </p:txBody>
      </p:sp>
      <p:sp>
        <p:nvSpPr>
          <p:cNvPr id="80910" name="Text Box 14"/>
          <p:cNvSpPr txBox="1">
            <a:spLocks noChangeArrowheads="1"/>
          </p:cNvSpPr>
          <p:nvPr/>
        </p:nvSpPr>
        <p:spPr bwMode="auto">
          <a:xfrm>
            <a:off x="517525" y="5715000"/>
            <a:ext cx="8343900" cy="1006475"/>
          </a:xfrm>
          <a:prstGeom prst="rect">
            <a:avLst/>
          </a:prstGeom>
          <a:noFill/>
          <a:ln w="9525">
            <a:noFill/>
            <a:miter lim="800000"/>
            <a:headEnd/>
            <a:tailEnd/>
          </a:ln>
          <a:effectLst/>
        </p:spPr>
        <p:txBody>
          <a:bodyPr wrap="none">
            <a:spAutoFit/>
          </a:bodyPr>
          <a:lstStyle/>
          <a:p>
            <a:r>
              <a:rPr lang="en-US" sz="2000"/>
              <a:t>You can simulate this on your paper by turning the sheet in the direction that the</a:t>
            </a:r>
          </a:p>
          <a:p>
            <a:r>
              <a:rPr lang="en-US" sz="2000"/>
              <a:t>bow or stern would sink because of the added weight, then drawing a line to </a:t>
            </a:r>
          </a:p>
          <a:p>
            <a:r>
              <a:rPr lang="en-US" sz="2000"/>
              <a:t>represent the new position.</a:t>
            </a:r>
          </a:p>
        </p:txBody>
      </p:sp>
      <p:sp>
        <p:nvSpPr>
          <p:cNvPr id="80912" name="Text Box 16"/>
          <p:cNvSpPr txBox="1">
            <a:spLocks noChangeArrowheads="1"/>
          </p:cNvSpPr>
          <p:nvPr/>
        </p:nvSpPr>
        <p:spPr bwMode="auto">
          <a:xfrm>
            <a:off x="325438" y="3260725"/>
            <a:ext cx="5121275" cy="396875"/>
          </a:xfrm>
          <a:prstGeom prst="rect">
            <a:avLst/>
          </a:prstGeom>
          <a:noFill/>
          <a:ln w="9525">
            <a:noFill/>
            <a:miter lim="800000"/>
            <a:headEnd/>
            <a:tailEnd/>
          </a:ln>
          <a:effectLst/>
        </p:spPr>
        <p:txBody>
          <a:bodyPr wrap="none">
            <a:spAutoFit/>
          </a:bodyPr>
          <a:lstStyle/>
          <a:p>
            <a:r>
              <a:rPr lang="en-US" sz="2000"/>
              <a:t>As weight is added, the the ship rotates about F: </a:t>
            </a:r>
          </a:p>
        </p:txBody>
      </p:sp>
      <p:sp>
        <p:nvSpPr>
          <p:cNvPr id="80913" name="Rectangle 17"/>
          <p:cNvSpPr>
            <a:spLocks noChangeArrowheads="1"/>
          </p:cNvSpPr>
          <p:nvPr/>
        </p:nvSpPr>
        <p:spPr bwMode="auto">
          <a:xfrm rot="600000">
            <a:off x="6130925" y="4800600"/>
            <a:ext cx="341313" cy="304800"/>
          </a:xfrm>
          <a:prstGeom prst="rect">
            <a:avLst/>
          </a:prstGeom>
          <a:solidFill>
            <a:srgbClr val="FFFF00"/>
          </a:solidFill>
          <a:ln w="9525">
            <a:solidFill>
              <a:schemeClr val="tx1"/>
            </a:solidFill>
            <a:miter lim="800000"/>
            <a:headEnd/>
            <a:tailEnd/>
          </a:ln>
          <a:effectLst/>
        </p:spPr>
        <p:txBody>
          <a:bodyPr wrap="none" anchor="ctr"/>
          <a:lstStyle/>
          <a:p>
            <a:pPr algn="ctr"/>
            <a:r>
              <a:rPr lang="en-US" sz="1600"/>
              <a:t>w</a:t>
            </a:r>
          </a:p>
        </p:txBody>
      </p:sp>
      <p:sp>
        <p:nvSpPr>
          <p:cNvPr id="80914" name="Line 18"/>
          <p:cNvSpPr>
            <a:spLocks noChangeShapeType="1"/>
          </p:cNvSpPr>
          <p:nvPr/>
        </p:nvSpPr>
        <p:spPr bwMode="auto">
          <a:xfrm>
            <a:off x="2057400" y="4343400"/>
            <a:ext cx="5443538" cy="990600"/>
          </a:xfrm>
          <a:prstGeom prst="line">
            <a:avLst/>
          </a:prstGeom>
          <a:noFill/>
          <a:ln w="38100">
            <a:solidFill>
              <a:schemeClr val="tx1"/>
            </a:solidFill>
            <a:round/>
            <a:headEnd/>
            <a:tailEnd/>
          </a:ln>
          <a:effectLst/>
        </p:spPr>
        <p:txBody>
          <a:bodyPr wrap="none" anchor="ctr"/>
          <a:lstStyle/>
          <a:p>
            <a:endParaRPr lang="en-US"/>
          </a:p>
        </p:txBody>
      </p:sp>
      <p:sp>
        <p:nvSpPr>
          <p:cNvPr id="80915" name="Line 19"/>
          <p:cNvSpPr>
            <a:spLocks noChangeShapeType="1"/>
          </p:cNvSpPr>
          <p:nvPr/>
        </p:nvSpPr>
        <p:spPr bwMode="auto">
          <a:xfrm>
            <a:off x="533400" y="4648200"/>
            <a:ext cx="8421688" cy="1588"/>
          </a:xfrm>
          <a:prstGeom prst="line">
            <a:avLst/>
          </a:prstGeom>
          <a:noFill/>
          <a:ln w="28575">
            <a:solidFill>
              <a:schemeClr val="tx1"/>
            </a:solidFill>
            <a:prstDash val="sysDot"/>
            <a:round/>
            <a:headEnd/>
            <a:tailEnd/>
          </a:ln>
          <a:effectLst/>
        </p:spPr>
        <p:txBody>
          <a:bodyPr wrap="none" anchor="ctr"/>
          <a:lstStyle/>
          <a:p>
            <a:endParaRPr lang="en-US"/>
          </a:p>
        </p:txBody>
      </p:sp>
      <p:sp>
        <p:nvSpPr>
          <p:cNvPr id="80916" name="Text Box 20"/>
          <p:cNvSpPr txBox="1">
            <a:spLocks noChangeArrowheads="1"/>
          </p:cNvSpPr>
          <p:nvPr/>
        </p:nvSpPr>
        <p:spPr bwMode="auto">
          <a:xfrm>
            <a:off x="4316413" y="4284663"/>
            <a:ext cx="368300" cy="396875"/>
          </a:xfrm>
          <a:prstGeom prst="rect">
            <a:avLst/>
          </a:prstGeom>
          <a:noFill/>
          <a:ln w="9525">
            <a:noFill/>
            <a:miter lim="800000"/>
            <a:headEnd/>
            <a:tailEnd/>
          </a:ln>
          <a:effectLst/>
        </p:spPr>
        <p:txBody>
          <a:bodyPr wrap="none">
            <a:spAutoFit/>
          </a:bodyPr>
          <a:lstStyle/>
          <a:p>
            <a:r>
              <a:rPr lang="en-US" sz="2000"/>
              <a:t>O</a:t>
            </a:r>
          </a:p>
        </p:txBody>
      </p:sp>
      <p:sp>
        <p:nvSpPr>
          <p:cNvPr id="80917" name="Text Box 21"/>
          <p:cNvSpPr txBox="1">
            <a:spLocks noChangeArrowheads="1"/>
          </p:cNvSpPr>
          <p:nvPr/>
        </p:nvSpPr>
        <p:spPr bwMode="auto">
          <a:xfrm>
            <a:off x="4325938" y="4267200"/>
            <a:ext cx="336550" cy="366713"/>
          </a:xfrm>
          <a:prstGeom prst="rect">
            <a:avLst/>
          </a:prstGeom>
          <a:noFill/>
          <a:ln w="9525">
            <a:noFill/>
            <a:miter lim="800000"/>
            <a:headEnd/>
            <a:tailEnd/>
          </a:ln>
          <a:effectLst/>
        </p:spPr>
        <p:txBody>
          <a:bodyPr wrap="none">
            <a:spAutoFit/>
          </a:bodyPr>
          <a:lstStyle/>
          <a:p>
            <a:r>
              <a:rPr lang="en-US"/>
              <a:t>)(</a:t>
            </a:r>
          </a:p>
        </p:txBody>
      </p:sp>
      <p:sp>
        <p:nvSpPr>
          <p:cNvPr id="80918" name="Oval 22"/>
          <p:cNvSpPr>
            <a:spLocks noChangeArrowheads="1"/>
          </p:cNvSpPr>
          <p:nvPr/>
        </p:nvSpPr>
        <p:spPr bwMode="auto">
          <a:xfrm>
            <a:off x="4456113" y="4648200"/>
            <a:ext cx="85725"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919" name="Oval 23"/>
          <p:cNvSpPr>
            <a:spLocks noChangeArrowheads="1"/>
          </p:cNvSpPr>
          <p:nvPr/>
        </p:nvSpPr>
        <p:spPr bwMode="auto">
          <a:xfrm>
            <a:off x="3770313" y="4648200"/>
            <a:ext cx="85725"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0920" name="Text Box 24"/>
          <p:cNvSpPr txBox="1">
            <a:spLocks noChangeArrowheads="1"/>
          </p:cNvSpPr>
          <p:nvPr/>
        </p:nvSpPr>
        <p:spPr bwMode="auto">
          <a:xfrm>
            <a:off x="3690938" y="4616450"/>
            <a:ext cx="307975" cy="336550"/>
          </a:xfrm>
          <a:prstGeom prst="rect">
            <a:avLst/>
          </a:prstGeom>
          <a:noFill/>
          <a:ln w="9525">
            <a:noFill/>
            <a:miter lim="800000"/>
            <a:headEnd/>
            <a:tailEnd/>
          </a:ln>
          <a:effectLst/>
        </p:spPr>
        <p:txBody>
          <a:bodyPr wrap="none">
            <a:spAutoFit/>
          </a:bodyPr>
          <a:lstStyle/>
          <a:p>
            <a:r>
              <a:rPr lang="en-US" sz="1600" b="1"/>
              <a:t>F</a:t>
            </a:r>
          </a:p>
        </p:txBody>
      </p:sp>
      <p:sp>
        <p:nvSpPr>
          <p:cNvPr id="80921" name="Line 25"/>
          <p:cNvSpPr>
            <a:spLocks noChangeShapeType="1"/>
          </p:cNvSpPr>
          <p:nvPr/>
        </p:nvSpPr>
        <p:spPr bwMode="auto">
          <a:xfrm>
            <a:off x="1981200" y="4648200"/>
            <a:ext cx="5443538" cy="1588"/>
          </a:xfrm>
          <a:prstGeom prst="line">
            <a:avLst/>
          </a:prstGeom>
          <a:noFill/>
          <a:ln w="38100">
            <a:solidFill>
              <a:schemeClr val="tx1"/>
            </a:solidFill>
            <a:round/>
            <a:headEnd/>
            <a:tailEnd/>
          </a:ln>
          <a:effectLst/>
        </p:spPr>
        <p:txBody>
          <a:bodyPr wrap="none" anchor="ctr"/>
          <a:lstStyle/>
          <a:p>
            <a:endParaRPr lang="en-US"/>
          </a:p>
        </p:txBody>
      </p:sp>
      <p:sp>
        <p:nvSpPr>
          <p:cNvPr id="80922" name="AutoShape 26"/>
          <p:cNvSpPr>
            <a:spLocks noChangeArrowheads="1"/>
          </p:cNvSpPr>
          <p:nvPr/>
        </p:nvSpPr>
        <p:spPr bwMode="auto">
          <a:xfrm flipV="1">
            <a:off x="8450263" y="4495800"/>
            <a:ext cx="255587" cy="152400"/>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80923" name="Text Box 27"/>
          <p:cNvSpPr txBox="1">
            <a:spLocks noChangeArrowheads="1"/>
          </p:cNvSpPr>
          <p:nvPr/>
        </p:nvSpPr>
        <p:spPr bwMode="auto">
          <a:xfrm>
            <a:off x="8418513" y="4310063"/>
            <a:ext cx="376237" cy="56673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80924" name="Text Box 28"/>
          <p:cNvSpPr txBox="1">
            <a:spLocks noChangeArrowheads="1"/>
          </p:cNvSpPr>
          <p:nvPr/>
        </p:nvSpPr>
        <p:spPr bwMode="auto">
          <a:xfrm>
            <a:off x="1941513" y="4343400"/>
            <a:ext cx="442912" cy="336550"/>
          </a:xfrm>
          <a:prstGeom prst="rect">
            <a:avLst/>
          </a:prstGeom>
          <a:noFill/>
          <a:ln w="9525">
            <a:noFill/>
            <a:miter lim="800000"/>
            <a:headEnd/>
            <a:tailEnd/>
          </a:ln>
          <a:effectLst/>
        </p:spPr>
        <p:txBody>
          <a:bodyPr wrap="none">
            <a:spAutoFit/>
          </a:bodyPr>
          <a:lstStyle/>
          <a:p>
            <a:r>
              <a:rPr lang="en-US" sz="1600"/>
              <a:t>AP</a:t>
            </a:r>
          </a:p>
        </p:txBody>
      </p:sp>
      <p:sp>
        <p:nvSpPr>
          <p:cNvPr id="80925" name="Text Box 29"/>
          <p:cNvSpPr txBox="1">
            <a:spLocks noChangeArrowheads="1"/>
          </p:cNvSpPr>
          <p:nvPr/>
        </p:nvSpPr>
        <p:spPr bwMode="auto">
          <a:xfrm>
            <a:off x="6894513" y="4311650"/>
            <a:ext cx="409575" cy="336550"/>
          </a:xfrm>
          <a:prstGeom prst="rect">
            <a:avLst/>
          </a:prstGeom>
          <a:noFill/>
          <a:ln w="9525">
            <a:noFill/>
            <a:miter lim="800000"/>
            <a:headEnd/>
            <a:tailEnd/>
          </a:ln>
          <a:effectLst/>
        </p:spPr>
        <p:txBody>
          <a:bodyPr wrap="none">
            <a:spAutoFit/>
          </a:bodyPr>
          <a:lstStyle/>
          <a:p>
            <a:r>
              <a:rPr lang="en-US" sz="1600"/>
              <a:t>FP</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5791200" y="1600200"/>
            <a:ext cx="304800" cy="304800"/>
          </a:xfrm>
          <a:prstGeom prst="rect">
            <a:avLst/>
          </a:prstGeom>
          <a:solidFill>
            <a:srgbClr val="FFFF00"/>
          </a:solidFill>
          <a:ln w="9525">
            <a:solidFill>
              <a:schemeClr val="tx1"/>
            </a:solidFill>
            <a:miter lim="800000"/>
            <a:headEnd/>
            <a:tailEnd/>
          </a:ln>
          <a:effectLst/>
        </p:spPr>
        <p:txBody>
          <a:bodyPr wrap="none" anchor="ctr"/>
          <a:lstStyle/>
          <a:p>
            <a:pPr algn="ctr"/>
            <a:r>
              <a:rPr lang="en-US" sz="1600"/>
              <a:t>w</a:t>
            </a:r>
          </a:p>
        </p:txBody>
      </p:sp>
      <p:sp>
        <p:nvSpPr>
          <p:cNvPr id="81923" name="Line 3"/>
          <p:cNvSpPr>
            <a:spLocks noChangeShapeType="1"/>
          </p:cNvSpPr>
          <p:nvPr/>
        </p:nvSpPr>
        <p:spPr bwMode="auto">
          <a:xfrm>
            <a:off x="838200" y="1905000"/>
            <a:ext cx="7543800" cy="0"/>
          </a:xfrm>
          <a:prstGeom prst="line">
            <a:avLst/>
          </a:prstGeom>
          <a:noFill/>
          <a:ln w="28575">
            <a:solidFill>
              <a:schemeClr val="tx1"/>
            </a:solidFill>
            <a:prstDash val="sysDot"/>
            <a:round/>
            <a:headEnd/>
            <a:tailEnd/>
          </a:ln>
          <a:effectLst/>
        </p:spPr>
        <p:txBody>
          <a:bodyPr wrap="none" anchor="ctr"/>
          <a:lstStyle/>
          <a:p>
            <a:endParaRPr lang="en-US"/>
          </a:p>
        </p:txBody>
      </p:sp>
      <p:sp>
        <p:nvSpPr>
          <p:cNvPr id="81924" name="Text Box 4"/>
          <p:cNvSpPr txBox="1">
            <a:spLocks noChangeArrowheads="1"/>
          </p:cNvSpPr>
          <p:nvPr/>
        </p:nvSpPr>
        <p:spPr bwMode="auto">
          <a:xfrm rot="20940000">
            <a:off x="4051300" y="1465263"/>
            <a:ext cx="368300" cy="396875"/>
          </a:xfrm>
          <a:prstGeom prst="rect">
            <a:avLst/>
          </a:prstGeom>
          <a:noFill/>
          <a:ln w="9525">
            <a:noFill/>
            <a:miter lim="800000"/>
            <a:headEnd/>
            <a:tailEnd/>
          </a:ln>
          <a:effectLst/>
        </p:spPr>
        <p:txBody>
          <a:bodyPr wrap="none">
            <a:spAutoFit/>
          </a:bodyPr>
          <a:lstStyle/>
          <a:p>
            <a:r>
              <a:rPr lang="en-US" sz="2000"/>
              <a:t>O</a:t>
            </a:r>
          </a:p>
        </p:txBody>
      </p:sp>
      <p:sp>
        <p:nvSpPr>
          <p:cNvPr id="81925" name="Text Box 5"/>
          <p:cNvSpPr txBox="1">
            <a:spLocks noChangeArrowheads="1"/>
          </p:cNvSpPr>
          <p:nvPr/>
        </p:nvSpPr>
        <p:spPr bwMode="auto">
          <a:xfrm rot="20940000">
            <a:off x="4060825" y="1447800"/>
            <a:ext cx="336550" cy="366713"/>
          </a:xfrm>
          <a:prstGeom prst="rect">
            <a:avLst/>
          </a:prstGeom>
          <a:noFill/>
          <a:ln w="9525">
            <a:noFill/>
            <a:miter lim="800000"/>
            <a:headEnd/>
            <a:tailEnd/>
          </a:ln>
          <a:effectLst/>
        </p:spPr>
        <p:txBody>
          <a:bodyPr wrap="none">
            <a:spAutoFit/>
          </a:bodyPr>
          <a:lstStyle/>
          <a:p>
            <a:r>
              <a:rPr lang="en-US"/>
              <a:t>)(</a:t>
            </a:r>
          </a:p>
        </p:txBody>
      </p:sp>
      <p:sp>
        <p:nvSpPr>
          <p:cNvPr id="81926" name="Oval 6"/>
          <p:cNvSpPr>
            <a:spLocks noChangeArrowheads="1"/>
          </p:cNvSpPr>
          <p:nvPr/>
        </p:nvSpPr>
        <p:spPr bwMode="auto">
          <a:xfrm rot="20940000">
            <a:off x="4191000" y="18288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1927" name="Oval 7"/>
          <p:cNvSpPr>
            <a:spLocks noChangeArrowheads="1"/>
          </p:cNvSpPr>
          <p:nvPr/>
        </p:nvSpPr>
        <p:spPr bwMode="auto">
          <a:xfrm rot="20940000">
            <a:off x="3505200" y="18288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1928" name="Text Box 8"/>
          <p:cNvSpPr txBox="1">
            <a:spLocks noChangeArrowheads="1"/>
          </p:cNvSpPr>
          <p:nvPr/>
        </p:nvSpPr>
        <p:spPr bwMode="auto">
          <a:xfrm rot="20940000">
            <a:off x="3425825" y="1797050"/>
            <a:ext cx="307975" cy="336550"/>
          </a:xfrm>
          <a:prstGeom prst="rect">
            <a:avLst/>
          </a:prstGeom>
          <a:noFill/>
          <a:ln w="9525">
            <a:noFill/>
            <a:miter lim="800000"/>
            <a:headEnd/>
            <a:tailEnd/>
          </a:ln>
          <a:effectLst/>
        </p:spPr>
        <p:txBody>
          <a:bodyPr wrap="none">
            <a:spAutoFit/>
          </a:bodyPr>
          <a:lstStyle/>
          <a:p>
            <a:r>
              <a:rPr lang="en-US" sz="1600" b="1"/>
              <a:t>F</a:t>
            </a:r>
          </a:p>
        </p:txBody>
      </p:sp>
      <p:sp>
        <p:nvSpPr>
          <p:cNvPr id="81929" name="Line 9"/>
          <p:cNvSpPr>
            <a:spLocks noChangeShapeType="1"/>
          </p:cNvSpPr>
          <p:nvPr/>
        </p:nvSpPr>
        <p:spPr bwMode="auto">
          <a:xfrm rot="20940000">
            <a:off x="1905000" y="1752600"/>
            <a:ext cx="4876800" cy="0"/>
          </a:xfrm>
          <a:prstGeom prst="line">
            <a:avLst/>
          </a:prstGeom>
          <a:noFill/>
          <a:ln w="38100">
            <a:solidFill>
              <a:schemeClr val="tx1"/>
            </a:solidFill>
            <a:round/>
            <a:headEnd/>
            <a:tailEnd/>
          </a:ln>
          <a:effectLst/>
        </p:spPr>
        <p:txBody>
          <a:bodyPr wrap="none" anchor="ctr"/>
          <a:lstStyle/>
          <a:p>
            <a:endParaRPr lang="en-US"/>
          </a:p>
        </p:txBody>
      </p:sp>
      <p:sp>
        <p:nvSpPr>
          <p:cNvPr id="81930" name="AutoShape 10"/>
          <p:cNvSpPr>
            <a:spLocks noChangeArrowheads="1"/>
          </p:cNvSpPr>
          <p:nvPr/>
        </p:nvSpPr>
        <p:spPr bwMode="auto">
          <a:xfrm flipV="1">
            <a:off x="8185150" y="1752600"/>
            <a:ext cx="228600" cy="152400"/>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81931" name="Text Box 11"/>
          <p:cNvSpPr txBox="1">
            <a:spLocks noChangeArrowheads="1"/>
          </p:cNvSpPr>
          <p:nvPr/>
        </p:nvSpPr>
        <p:spPr bwMode="auto">
          <a:xfrm>
            <a:off x="8153400" y="1566863"/>
            <a:ext cx="336550" cy="56673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81932" name="Line 12"/>
          <p:cNvSpPr>
            <a:spLocks noChangeShapeType="1"/>
          </p:cNvSpPr>
          <p:nvPr/>
        </p:nvSpPr>
        <p:spPr bwMode="auto">
          <a:xfrm>
            <a:off x="1905000" y="1905000"/>
            <a:ext cx="4876800" cy="0"/>
          </a:xfrm>
          <a:prstGeom prst="line">
            <a:avLst/>
          </a:prstGeom>
          <a:noFill/>
          <a:ln w="38100">
            <a:solidFill>
              <a:schemeClr val="tx1"/>
            </a:solidFill>
            <a:round/>
            <a:headEnd/>
            <a:tailEnd/>
          </a:ln>
          <a:effectLst/>
        </p:spPr>
        <p:txBody>
          <a:bodyPr wrap="none" anchor="ctr"/>
          <a:lstStyle/>
          <a:p>
            <a:endParaRPr lang="en-US"/>
          </a:p>
        </p:txBody>
      </p:sp>
      <p:sp>
        <p:nvSpPr>
          <p:cNvPr id="81933" name="Text Box 13"/>
          <p:cNvSpPr txBox="1">
            <a:spLocks noChangeArrowheads="1"/>
          </p:cNvSpPr>
          <p:nvPr/>
        </p:nvSpPr>
        <p:spPr bwMode="auto">
          <a:xfrm>
            <a:off x="517525" y="304800"/>
            <a:ext cx="7318375" cy="701675"/>
          </a:xfrm>
          <a:prstGeom prst="rect">
            <a:avLst/>
          </a:prstGeom>
          <a:noFill/>
          <a:ln w="9525">
            <a:noFill/>
            <a:miter lim="800000"/>
            <a:headEnd/>
            <a:tailEnd/>
          </a:ln>
          <a:effectLst/>
        </p:spPr>
        <p:txBody>
          <a:bodyPr wrap="none">
            <a:spAutoFit/>
          </a:bodyPr>
          <a:lstStyle/>
          <a:p>
            <a:r>
              <a:rPr lang="en-US" sz="2000"/>
              <a:t>Now, rotate the sheet so that the line drawn becomes level and acts as </a:t>
            </a:r>
          </a:p>
          <a:p>
            <a:r>
              <a:rPr lang="en-US" sz="2000"/>
              <a:t>the new waterline:</a:t>
            </a:r>
          </a:p>
        </p:txBody>
      </p:sp>
      <p:grpSp>
        <p:nvGrpSpPr>
          <p:cNvPr id="81934" name="Group 14"/>
          <p:cNvGrpSpPr>
            <a:grpSpLocks/>
          </p:cNvGrpSpPr>
          <p:nvPr/>
        </p:nvGrpSpPr>
        <p:grpSpPr bwMode="auto">
          <a:xfrm>
            <a:off x="517525" y="3062288"/>
            <a:ext cx="8124825" cy="2271712"/>
            <a:chOff x="326" y="1929"/>
            <a:chExt cx="5118" cy="1431"/>
          </a:xfrm>
        </p:grpSpPr>
        <p:sp>
          <p:nvSpPr>
            <p:cNvPr id="81935" name="Line 15"/>
            <p:cNvSpPr>
              <a:spLocks noChangeShapeType="1"/>
            </p:cNvSpPr>
            <p:nvPr/>
          </p:nvSpPr>
          <p:spPr bwMode="auto">
            <a:xfrm flipV="1">
              <a:off x="4608" y="2928"/>
              <a:ext cx="0"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81936" name="Rectangle 16"/>
            <p:cNvSpPr>
              <a:spLocks noChangeArrowheads="1"/>
            </p:cNvSpPr>
            <p:nvPr/>
          </p:nvSpPr>
          <p:spPr bwMode="auto">
            <a:xfrm>
              <a:off x="3744" y="2736"/>
              <a:ext cx="192" cy="192"/>
            </a:xfrm>
            <a:prstGeom prst="rect">
              <a:avLst/>
            </a:prstGeom>
            <a:solidFill>
              <a:srgbClr val="FFFF00"/>
            </a:solidFill>
            <a:ln w="9525">
              <a:solidFill>
                <a:schemeClr val="tx1"/>
              </a:solidFill>
              <a:miter lim="800000"/>
              <a:headEnd/>
              <a:tailEnd/>
            </a:ln>
            <a:effectLst/>
          </p:spPr>
          <p:txBody>
            <a:bodyPr wrap="none" anchor="ctr"/>
            <a:lstStyle/>
            <a:p>
              <a:pPr algn="ctr"/>
              <a:r>
                <a:rPr lang="en-US" sz="1600"/>
                <a:t>w</a:t>
              </a:r>
            </a:p>
          </p:txBody>
        </p:sp>
        <p:sp>
          <p:nvSpPr>
            <p:cNvPr id="81937" name="Line 17"/>
            <p:cNvSpPr>
              <a:spLocks noChangeShapeType="1"/>
            </p:cNvSpPr>
            <p:nvPr/>
          </p:nvSpPr>
          <p:spPr bwMode="auto">
            <a:xfrm>
              <a:off x="624" y="2928"/>
              <a:ext cx="4752" cy="0"/>
            </a:xfrm>
            <a:prstGeom prst="line">
              <a:avLst/>
            </a:prstGeom>
            <a:noFill/>
            <a:ln w="28575">
              <a:solidFill>
                <a:schemeClr val="tx1"/>
              </a:solidFill>
              <a:prstDash val="sysDot"/>
              <a:round/>
              <a:headEnd/>
              <a:tailEnd/>
            </a:ln>
            <a:effectLst/>
          </p:spPr>
          <p:txBody>
            <a:bodyPr wrap="none" anchor="ctr"/>
            <a:lstStyle/>
            <a:p>
              <a:endParaRPr lang="en-US"/>
            </a:p>
          </p:txBody>
        </p:sp>
        <p:sp>
          <p:nvSpPr>
            <p:cNvPr id="81938" name="Text Box 18"/>
            <p:cNvSpPr txBox="1">
              <a:spLocks noChangeArrowheads="1"/>
            </p:cNvSpPr>
            <p:nvPr/>
          </p:nvSpPr>
          <p:spPr bwMode="auto">
            <a:xfrm rot="20940000">
              <a:off x="2648" y="2651"/>
              <a:ext cx="232" cy="250"/>
            </a:xfrm>
            <a:prstGeom prst="rect">
              <a:avLst/>
            </a:prstGeom>
            <a:noFill/>
            <a:ln w="9525">
              <a:noFill/>
              <a:miter lim="800000"/>
              <a:headEnd/>
              <a:tailEnd/>
            </a:ln>
            <a:effectLst/>
          </p:spPr>
          <p:txBody>
            <a:bodyPr wrap="none">
              <a:spAutoFit/>
            </a:bodyPr>
            <a:lstStyle/>
            <a:p>
              <a:r>
                <a:rPr lang="en-US" sz="2000"/>
                <a:t>O</a:t>
              </a:r>
            </a:p>
          </p:txBody>
        </p:sp>
        <p:sp>
          <p:nvSpPr>
            <p:cNvPr id="81939" name="Text Box 19"/>
            <p:cNvSpPr txBox="1">
              <a:spLocks noChangeArrowheads="1"/>
            </p:cNvSpPr>
            <p:nvPr/>
          </p:nvSpPr>
          <p:spPr bwMode="auto">
            <a:xfrm rot="20940000">
              <a:off x="2654" y="2640"/>
              <a:ext cx="212" cy="231"/>
            </a:xfrm>
            <a:prstGeom prst="rect">
              <a:avLst/>
            </a:prstGeom>
            <a:noFill/>
            <a:ln w="9525">
              <a:noFill/>
              <a:miter lim="800000"/>
              <a:headEnd/>
              <a:tailEnd/>
            </a:ln>
            <a:effectLst/>
          </p:spPr>
          <p:txBody>
            <a:bodyPr wrap="none">
              <a:spAutoFit/>
            </a:bodyPr>
            <a:lstStyle/>
            <a:p>
              <a:r>
                <a:rPr lang="en-US"/>
                <a:t>)(</a:t>
              </a:r>
            </a:p>
          </p:txBody>
        </p:sp>
        <p:sp>
          <p:nvSpPr>
            <p:cNvPr id="81940" name="Oval 20"/>
            <p:cNvSpPr>
              <a:spLocks noChangeArrowheads="1"/>
            </p:cNvSpPr>
            <p:nvPr/>
          </p:nvSpPr>
          <p:spPr bwMode="auto">
            <a:xfrm rot="20940000">
              <a:off x="2736" y="2880"/>
              <a:ext cx="48" cy="4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1941" name="Oval 21"/>
            <p:cNvSpPr>
              <a:spLocks noChangeArrowheads="1"/>
            </p:cNvSpPr>
            <p:nvPr/>
          </p:nvSpPr>
          <p:spPr bwMode="auto">
            <a:xfrm rot="20940000">
              <a:off x="2304" y="2880"/>
              <a:ext cx="48" cy="4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1942" name="Text Box 22"/>
            <p:cNvSpPr txBox="1">
              <a:spLocks noChangeArrowheads="1"/>
            </p:cNvSpPr>
            <p:nvPr/>
          </p:nvSpPr>
          <p:spPr bwMode="auto">
            <a:xfrm rot="20940000">
              <a:off x="2254" y="2860"/>
              <a:ext cx="194" cy="212"/>
            </a:xfrm>
            <a:prstGeom prst="rect">
              <a:avLst/>
            </a:prstGeom>
            <a:noFill/>
            <a:ln w="9525">
              <a:noFill/>
              <a:miter lim="800000"/>
              <a:headEnd/>
              <a:tailEnd/>
            </a:ln>
            <a:effectLst/>
          </p:spPr>
          <p:txBody>
            <a:bodyPr wrap="none">
              <a:spAutoFit/>
            </a:bodyPr>
            <a:lstStyle/>
            <a:p>
              <a:r>
                <a:rPr lang="en-US" sz="1600" b="1"/>
                <a:t>F</a:t>
              </a:r>
            </a:p>
          </p:txBody>
        </p:sp>
        <p:sp>
          <p:nvSpPr>
            <p:cNvPr id="81943" name="Line 23"/>
            <p:cNvSpPr>
              <a:spLocks noChangeShapeType="1"/>
            </p:cNvSpPr>
            <p:nvPr/>
          </p:nvSpPr>
          <p:spPr bwMode="auto">
            <a:xfrm rot="20940000">
              <a:off x="1296" y="2832"/>
              <a:ext cx="3072" cy="0"/>
            </a:xfrm>
            <a:prstGeom prst="line">
              <a:avLst/>
            </a:prstGeom>
            <a:noFill/>
            <a:ln w="38100">
              <a:solidFill>
                <a:schemeClr val="tx1"/>
              </a:solidFill>
              <a:round/>
              <a:headEnd/>
              <a:tailEnd/>
            </a:ln>
            <a:effectLst/>
          </p:spPr>
          <p:txBody>
            <a:bodyPr wrap="none" anchor="ctr"/>
            <a:lstStyle/>
            <a:p>
              <a:endParaRPr lang="en-US"/>
            </a:p>
          </p:txBody>
        </p:sp>
        <p:sp>
          <p:nvSpPr>
            <p:cNvPr id="81944" name="AutoShape 24"/>
            <p:cNvSpPr>
              <a:spLocks noChangeArrowheads="1"/>
            </p:cNvSpPr>
            <p:nvPr/>
          </p:nvSpPr>
          <p:spPr bwMode="auto">
            <a:xfrm flipV="1">
              <a:off x="5252" y="2832"/>
              <a:ext cx="144" cy="96"/>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81945" name="Text Box 25"/>
            <p:cNvSpPr txBox="1">
              <a:spLocks noChangeArrowheads="1"/>
            </p:cNvSpPr>
            <p:nvPr/>
          </p:nvSpPr>
          <p:spPr bwMode="auto">
            <a:xfrm>
              <a:off x="5232" y="2715"/>
              <a:ext cx="212"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81946" name="Line 26"/>
            <p:cNvSpPr>
              <a:spLocks noChangeShapeType="1"/>
            </p:cNvSpPr>
            <p:nvPr/>
          </p:nvSpPr>
          <p:spPr bwMode="auto">
            <a:xfrm>
              <a:off x="4608" y="2352"/>
              <a:ext cx="0" cy="192"/>
            </a:xfrm>
            <a:prstGeom prst="line">
              <a:avLst/>
            </a:prstGeom>
            <a:noFill/>
            <a:ln w="9525">
              <a:solidFill>
                <a:schemeClr val="tx1"/>
              </a:solidFill>
              <a:round/>
              <a:headEnd/>
              <a:tailEnd type="triangle" w="med" len="med"/>
            </a:ln>
            <a:effectLst/>
          </p:spPr>
          <p:txBody>
            <a:bodyPr wrap="none" anchor="ctr"/>
            <a:lstStyle/>
            <a:p>
              <a:endParaRPr lang="en-US"/>
            </a:p>
          </p:txBody>
        </p:sp>
        <p:sp>
          <p:nvSpPr>
            <p:cNvPr id="81947" name="Line 27"/>
            <p:cNvSpPr>
              <a:spLocks noChangeShapeType="1"/>
            </p:cNvSpPr>
            <p:nvPr/>
          </p:nvSpPr>
          <p:spPr bwMode="auto">
            <a:xfrm>
              <a:off x="1296" y="2928"/>
              <a:ext cx="3072" cy="0"/>
            </a:xfrm>
            <a:prstGeom prst="line">
              <a:avLst/>
            </a:prstGeom>
            <a:noFill/>
            <a:ln w="38100">
              <a:solidFill>
                <a:schemeClr val="tx1"/>
              </a:solidFill>
              <a:round/>
              <a:headEnd/>
              <a:tailEnd/>
            </a:ln>
            <a:effectLst/>
          </p:spPr>
          <p:txBody>
            <a:bodyPr wrap="none" anchor="ctr"/>
            <a:lstStyle/>
            <a:p>
              <a:endParaRPr lang="en-US"/>
            </a:p>
          </p:txBody>
        </p:sp>
        <p:sp>
          <p:nvSpPr>
            <p:cNvPr id="81948" name="Line 28"/>
            <p:cNvSpPr>
              <a:spLocks noChangeShapeType="1"/>
            </p:cNvSpPr>
            <p:nvPr/>
          </p:nvSpPr>
          <p:spPr bwMode="auto">
            <a:xfrm>
              <a:off x="1392" y="3120"/>
              <a:ext cx="3600" cy="0"/>
            </a:xfrm>
            <a:prstGeom prst="line">
              <a:avLst/>
            </a:prstGeom>
            <a:noFill/>
            <a:ln w="3175">
              <a:solidFill>
                <a:schemeClr val="tx1"/>
              </a:solidFill>
              <a:round/>
              <a:headEnd/>
              <a:tailEnd/>
            </a:ln>
            <a:effectLst/>
          </p:spPr>
          <p:txBody>
            <a:bodyPr wrap="none" anchor="ctr">
              <a:spAutoFit/>
            </a:bodyPr>
            <a:lstStyle/>
            <a:p>
              <a:endParaRPr lang="en-US"/>
            </a:p>
          </p:txBody>
        </p:sp>
        <p:sp>
          <p:nvSpPr>
            <p:cNvPr id="81949" name="Line 29"/>
            <p:cNvSpPr>
              <a:spLocks noChangeShapeType="1"/>
            </p:cNvSpPr>
            <p:nvPr/>
          </p:nvSpPr>
          <p:spPr bwMode="auto">
            <a:xfrm>
              <a:off x="4416" y="2544"/>
              <a:ext cx="576" cy="0"/>
            </a:xfrm>
            <a:prstGeom prst="line">
              <a:avLst/>
            </a:prstGeom>
            <a:noFill/>
            <a:ln w="3175">
              <a:solidFill>
                <a:schemeClr val="tx1"/>
              </a:solidFill>
              <a:round/>
              <a:headEnd/>
              <a:tailEnd/>
            </a:ln>
            <a:effectLst/>
          </p:spPr>
          <p:txBody>
            <a:bodyPr wrap="none" anchor="ctr">
              <a:spAutoFit/>
            </a:bodyPr>
            <a:lstStyle/>
            <a:p>
              <a:endParaRPr lang="en-US"/>
            </a:p>
          </p:txBody>
        </p:sp>
        <p:sp>
          <p:nvSpPr>
            <p:cNvPr id="81950" name="Text Box 30"/>
            <p:cNvSpPr txBox="1">
              <a:spLocks noChangeArrowheads="1"/>
            </p:cNvSpPr>
            <p:nvPr/>
          </p:nvSpPr>
          <p:spPr bwMode="auto">
            <a:xfrm>
              <a:off x="4368" y="2592"/>
              <a:ext cx="527"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fwd</a:t>
              </a:r>
              <a:endParaRPr lang="en-US" sz="1600"/>
            </a:p>
          </p:txBody>
        </p:sp>
        <p:sp>
          <p:nvSpPr>
            <p:cNvPr id="81951" name="Line 31"/>
            <p:cNvSpPr>
              <a:spLocks noChangeShapeType="1"/>
            </p:cNvSpPr>
            <p:nvPr/>
          </p:nvSpPr>
          <p:spPr bwMode="auto">
            <a:xfrm flipH="1">
              <a:off x="864" y="3120"/>
              <a:ext cx="384" cy="0"/>
            </a:xfrm>
            <a:prstGeom prst="line">
              <a:avLst/>
            </a:prstGeom>
            <a:noFill/>
            <a:ln w="3175">
              <a:solidFill>
                <a:schemeClr val="tx1"/>
              </a:solidFill>
              <a:round/>
              <a:headEnd/>
              <a:tailEnd/>
            </a:ln>
            <a:effectLst/>
          </p:spPr>
          <p:txBody>
            <a:bodyPr wrap="none" anchor="ctr">
              <a:spAutoFit/>
            </a:bodyPr>
            <a:lstStyle/>
            <a:p>
              <a:endParaRPr lang="en-US"/>
            </a:p>
          </p:txBody>
        </p:sp>
        <p:sp>
          <p:nvSpPr>
            <p:cNvPr id="81952" name="Line 32"/>
            <p:cNvSpPr>
              <a:spLocks noChangeShapeType="1"/>
            </p:cNvSpPr>
            <p:nvPr/>
          </p:nvSpPr>
          <p:spPr bwMode="auto">
            <a:xfrm flipV="1">
              <a:off x="912" y="3120"/>
              <a:ext cx="0"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81953" name="Line 33"/>
            <p:cNvSpPr>
              <a:spLocks noChangeShapeType="1"/>
            </p:cNvSpPr>
            <p:nvPr/>
          </p:nvSpPr>
          <p:spPr bwMode="auto">
            <a:xfrm>
              <a:off x="912" y="2736"/>
              <a:ext cx="0" cy="192"/>
            </a:xfrm>
            <a:prstGeom prst="line">
              <a:avLst/>
            </a:prstGeom>
            <a:noFill/>
            <a:ln w="9525">
              <a:solidFill>
                <a:schemeClr val="tx1"/>
              </a:solidFill>
              <a:round/>
              <a:headEnd/>
              <a:tailEnd type="triangle" w="med" len="med"/>
            </a:ln>
            <a:effectLst/>
          </p:spPr>
          <p:txBody>
            <a:bodyPr wrap="none" anchor="ctr"/>
            <a:lstStyle/>
            <a:p>
              <a:endParaRPr lang="en-US"/>
            </a:p>
          </p:txBody>
        </p:sp>
        <p:sp>
          <p:nvSpPr>
            <p:cNvPr id="81954" name="Text Box 34"/>
            <p:cNvSpPr txBox="1">
              <a:spLocks noChangeArrowheads="1"/>
            </p:cNvSpPr>
            <p:nvPr/>
          </p:nvSpPr>
          <p:spPr bwMode="auto">
            <a:xfrm>
              <a:off x="672" y="2889"/>
              <a:ext cx="527"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81955" name="Line 35"/>
            <p:cNvSpPr>
              <a:spLocks noChangeShapeType="1"/>
            </p:cNvSpPr>
            <p:nvPr/>
          </p:nvSpPr>
          <p:spPr bwMode="auto">
            <a:xfrm>
              <a:off x="4944" y="2544"/>
              <a:ext cx="0" cy="576"/>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sp>
          <p:nvSpPr>
            <p:cNvPr id="81956" name="Rectangle 36"/>
            <p:cNvSpPr>
              <a:spLocks noChangeArrowheads="1"/>
            </p:cNvSpPr>
            <p:nvPr/>
          </p:nvSpPr>
          <p:spPr bwMode="auto">
            <a:xfrm>
              <a:off x="4901" y="2616"/>
              <a:ext cx="436" cy="212"/>
            </a:xfrm>
            <a:prstGeom prst="rect">
              <a:avLst/>
            </a:prstGeom>
            <a:noFill/>
            <a:ln w="9525">
              <a:noFill/>
              <a:miter lim="800000"/>
              <a:headEnd/>
              <a:tailEnd/>
            </a:ln>
            <a:effectLst/>
          </p:spPr>
          <p:txBody>
            <a:bodyPr wrap="none">
              <a:spAutoFit/>
            </a:bodyPr>
            <a:lstStyle/>
            <a:p>
              <a:r>
                <a:rPr lang="en-US" sz="1600">
                  <a:latin typeface="Symbol" pitchFamily="18" charset="2"/>
                </a:rPr>
                <a:t>d</a:t>
              </a:r>
              <a:r>
                <a:rPr lang="en-US" sz="1600"/>
                <a:t>Trim</a:t>
              </a:r>
            </a:p>
          </p:txBody>
        </p:sp>
        <p:sp>
          <p:nvSpPr>
            <p:cNvPr id="81957" name="Text Box 37"/>
            <p:cNvSpPr txBox="1">
              <a:spLocks noChangeArrowheads="1"/>
            </p:cNvSpPr>
            <p:nvPr/>
          </p:nvSpPr>
          <p:spPr bwMode="auto">
            <a:xfrm>
              <a:off x="326" y="1929"/>
              <a:ext cx="3196" cy="442"/>
            </a:xfrm>
            <a:prstGeom prst="rect">
              <a:avLst/>
            </a:prstGeom>
            <a:noFill/>
            <a:ln w="9525">
              <a:noFill/>
              <a:miter lim="800000"/>
              <a:headEnd/>
              <a:tailEnd/>
            </a:ln>
            <a:effectLst/>
          </p:spPr>
          <p:txBody>
            <a:bodyPr wrap="none">
              <a:spAutoFit/>
            </a:bodyPr>
            <a:lstStyle/>
            <a:p>
              <a:r>
                <a:rPr lang="en-US" sz="2000"/>
                <a:t>The changes in draft can now be read directly…</a:t>
              </a:r>
              <a:endParaRPr lang="en-US"/>
            </a:p>
            <a:p>
              <a:r>
                <a:rPr lang="en-US" sz="2000"/>
                <a:t> </a:t>
              </a:r>
            </a:p>
          </p:txBody>
        </p:sp>
      </p:grpSp>
      <p:sp>
        <p:nvSpPr>
          <p:cNvPr id="81958" name="Rectangle 38"/>
          <p:cNvSpPr>
            <a:spLocks noChangeArrowheads="1"/>
          </p:cNvSpPr>
          <p:nvPr/>
        </p:nvSpPr>
        <p:spPr bwMode="auto">
          <a:xfrm>
            <a:off x="381000" y="5791200"/>
            <a:ext cx="8458200" cy="641350"/>
          </a:xfrm>
          <a:prstGeom prst="rect">
            <a:avLst/>
          </a:prstGeom>
          <a:noFill/>
          <a:ln w="9525">
            <a:noFill/>
            <a:miter lim="800000"/>
            <a:headEnd/>
            <a:tailEnd/>
          </a:ln>
          <a:effectLst/>
        </p:spPr>
        <p:txBody>
          <a:bodyPr>
            <a:spAutoFit/>
          </a:bodyPr>
          <a:lstStyle/>
          <a:p>
            <a:r>
              <a:rPr lang="en-US">
                <a:latin typeface="Symbol" pitchFamily="18" charset="2"/>
              </a:rPr>
              <a:t>d</a:t>
            </a:r>
            <a:r>
              <a:rPr lang="en-US"/>
              <a:t>T</a:t>
            </a:r>
            <a:r>
              <a:rPr lang="en-US" baseline="-25000"/>
              <a:t>aft</a:t>
            </a:r>
            <a:r>
              <a:rPr lang="en-US"/>
              <a:t> is below the WL, so it’s subtracted.  </a:t>
            </a:r>
            <a:r>
              <a:rPr lang="en-US">
                <a:latin typeface="Symbol" pitchFamily="18" charset="2"/>
              </a:rPr>
              <a:t>d</a:t>
            </a:r>
            <a:r>
              <a:rPr lang="en-US"/>
              <a:t>T</a:t>
            </a:r>
            <a:r>
              <a:rPr lang="en-US" baseline="-25000"/>
              <a:t>fwd</a:t>
            </a:r>
            <a:r>
              <a:rPr lang="en-US"/>
              <a:t>  is above the waterline, so it’s added to the draft.  </a:t>
            </a:r>
          </a:p>
        </p:txBody>
      </p:sp>
      <p:sp>
        <p:nvSpPr>
          <p:cNvPr id="81959" name="Text Box 39"/>
          <p:cNvSpPr txBox="1">
            <a:spLocks noChangeArrowheads="1"/>
          </p:cNvSpPr>
          <p:nvPr/>
        </p:nvSpPr>
        <p:spPr bwMode="auto">
          <a:xfrm>
            <a:off x="6781800" y="1600200"/>
            <a:ext cx="409575" cy="336550"/>
          </a:xfrm>
          <a:prstGeom prst="rect">
            <a:avLst/>
          </a:prstGeom>
          <a:noFill/>
          <a:ln w="9525">
            <a:noFill/>
            <a:miter lim="800000"/>
            <a:headEnd/>
            <a:tailEnd/>
          </a:ln>
          <a:effectLst/>
        </p:spPr>
        <p:txBody>
          <a:bodyPr wrap="none">
            <a:spAutoFit/>
          </a:bodyPr>
          <a:lstStyle/>
          <a:p>
            <a:r>
              <a:rPr lang="en-US" sz="1600"/>
              <a:t>FP</a:t>
            </a:r>
          </a:p>
        </p:txBody>
      </p:sp>
      <p:sp>
        <p:nvSpPr>
          <p:cNvPr id="81960" name="Text Box 40"/>
          <p:cNvSpPr txBox="1">
            <a:spLocks noChangeArrowheads="1"/>
          </p:cNvSpPr>
          <p:nvPr/>
        </p:nvSpPr>
        <p:spPr bwMode="auto">
          <a:xfrm>
            <a:off x="1600200" y="1568450"/>
            <a:ext cx="442913" cy="336550"/>
          </a:xfrm>
          <a:prstGeom prst="rect">
            <a:avLst/>
          </a:prstGeom>
          <a:noFill/>
          <a:ln w="9525">
            <a:noFill/>
            <a:miter lim="800000"/>
            <a:headEnd/>
            <a:tailEnd/>
          </a:ln>
          <a:effectLst/>
        </p:spPr>
        <p:txBody>
          <a:bodyPr wrap="none">
            <a:spAutoFit/>
          </a:bodyPr>
          <a:lstStyle/>
          <a:p>
            <a:r>
              <a:rPr lang="en-US" sz="1600"/>
              <a:t>AP</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ext Box 2"/>
          <p:cNvSpPr txBox="1">
            <a:spLocks noChangeArrowheads="1"/>
          </p:cNvSpPr>
          <p:nvPr/>
        </p:nvSpPr>
        <p:spPr bwMode="auto">
          <a:xfrm>
            <a:off x="0" y="201613"/>
            <a:ext cx="7824788" cy="396875"/>
          </a:xfrm>
          <a:prstGeom prst="rect">
            <a:avLst/>
          </a:prstGeom>
          <a:noFill/>
          <a:ln w="9525">
            <a:noFill/>
            <a:miter lim="800000"/>
            <a:headEnd/>
            <a:tailEnd/>
          </a:ln>
          <a:effectLst/>
        </p:spPr>
        <p:txBody>
          <a:bodyPr wrap="none">
            <a:spAutoFit/>
          </a:bodyPr>
          <a:lstStyle/>
          <a:p>
            <a:r>
              <a:rPr lang="en-US" sz="2000"/>
              <a:t>There are two aspects of draft to consider when finding the change in draft:</a:t>
            </a:r>
          </a:p>
        </p:txBody>
      </p:sp>
      <p:grpSp>
        <p:nvGrpSpPr>
          <p:cNvPr id="82947" name="Group 3"/>
          <p:cNvGrpSpPr>
            <a:grpSpLocks/>
          </p:cNvGrpSpPr>
          <p:nvPr/>
        </p:nvGrpSpPr>
        <p:grpSpPr bwMode="auto">
          <a:xfrm>
            <a:off x="893763" y="1066800"/>
            <a:ext cx="7335837" cy="1905000"/>
            <a:chOff x="563" y="672"/>
            <a:chExt cx="4621" cy="1200"/>
          </a:xfrm>
        </p:grpSpPr>
        <p:sp>
          <p:nvSpPr>
            <p:cNvPr id="82948" name="Rectangle 4"/>
            <p:cNvSpPr>
              <a:spLocks noChangeArrowheads="1"/>
            </p:cNvSpPr>
            <p:nvPr/>
          </p:nvSpPr>
          <p:spPr bwMode="auto">
            <a:xfrm>
              <a:off x="2157" y="1296"/>
              <a:ext cx="1488" cy="576"/>
            </a:xfrm>
            <a:prstGeom prst="rect">
              <a:avLst/>
            </a:prstGeom>
            <a:solidFill>
              <a:srgbClr val="FFFF00"/>
            </a:solidFill>
            <a:ln w="9525">
              <a:solidFill>
                <a:schemeClr val="tx1"/>
              </a:solidFill>
              <a:miter lim="800000"/>
              <a:headEnd/>
              <a:tailEnd/>
            </a:ln>
            <a:effectLst/>
          </p:spPr>
          <p:txBody>
            <a:bodyPr wrap="none" anchor="ctr"/>
            <a:lstStyle/>
            <a:p>
              <a:endParaRPr lang="en-US"/>
            </a:p>
          </p:txBody>
        </p:sp>
        <p:sp>
          <p:nvSpPr>
            <p:cNvPr id="82949" name="Text Box 5"/>
            <p:cNvSpPr txBox="1">
              <a:spLocks noChangeArrowheads="1"/>
            </p:cNvSpPr>
            <p:nvPr/>
          </p:nvSpPr>
          <p:spPr bwMode="auto">
            <a:xfrm>
              <a:off x="563" y="672"/>
              <a:ext cx="4621" cy="1132"/>
            </a:xfrm>
            <a:prstGeom prst="rect">
              <a:avLst/>
            </a:prstGeom>
            <a:noFill/>
            <a:ln w="9525">
              <a:noFill/>
              <a:miter lim="800000"/>
              <a:headEnd/>
              <a:tailEnd/>
            </a:ln>
            <a:effectLst/>
          </p:spPr>
          <p:txBody>
            <a:bodyPr>
              <a:spAutoFit/>
            </a:bodyPr>
            <a:lstStyle/>
            <a:p>
              <a:r>
                <a:rPr lang="en-US" sz="2000"/>
                <a:t>1.  Change in draft due to the parallel sinkage of the vessel due to the added weight, “w”:</a:t>
              </a:r>
              <a:endParaRPr lang="en-US" sz="2400"/>
            </a:p>
            <a:p>
              <a:endParaRPr lang="en-US" sz="2400"/>
            </a:p>
            <a:p>
              <a:r>
                <a:rPr lang="en-US" sz="2400"/>
                <a:t>			</a:t>
              </a:r>
              <a:r>
                <a:rPr lang="en-US" sz="2400">
                  <a:solidFill>
                    <a:srgbClr val="000099"/>
                  </a:solidFill>
                  <a:latin typeface="Symbol" pitchFamily="18" charset="2"/>
                </a:rPr>
                <a:t>d</a:t>
              </a:r>
              <a:r>
                <a:rPr lang="en-US" sz="2400">
                  <a:solidFill>
                    <a:srgbClr val="000099"/>
                  </a:solidFill>
                </a:rPr>
                <a:t>T</a:t>
              </a:r>
              <a:r>
                <a:rPr lang="en-US" sz="2400" baseline="-25000">
                  <a:solidFill>
                    <a:srgbClr val="000099"/>
                  </a:solidFill>
                </a:rPr>
                <a:t>PS</a:t>
              </a:r>
              <a:r>
                <a:rPr lang="en-US" sz="2400">
                  <a:solidFill>
                    <a:srgbClr val="000099"/>
                  </a:solidFill>
                </a:rPr>
                <a:t> =   w</a:t>
              </a:r>
            </a:p>
            <a:p>
              <a:r>
                <a:rPr lang="en-US" sz="2400">
                  <a:solidFill>
                    <a:srgbClr val="000099"/>
                  </a:solidFill>
                </a:rPr>
                <a:t>				 TPI</a:t>
              </a:r>
            </a:p>
          </p:txBody>
        </p:sp>
        <p:sp>
          <p:nvSpPr>
            <p:cNvPr id="82950" name="Line 6"/>
            <p:cNvSpPr>
              <a:spLocks noChangeShapeType="1"/>
            </p:cNvSpPr>
            <p:nvPr/>
          </p:nvSpPr>
          <p:spPr bwMode="auto">
            <a:xfrm>
              <a:off x="2925" y="1584"/>
              <a:ext cx="336" cy="0"/>
            </a:xfrm>
            <a:prstGeom prst="line">
              <a:avLst/>
            </a:prstGeom>
            <a:noFill/>
            <a:ln w="28575">
              <a:solidFill>
                <a:schemeClr val="accent2"/>
              </a:solidFill>
              <a:round/>
              <a:headEnd/>
              <a:tailEnd/>
            </a:ln>
            <a:effectLst/>
          </p:spPr>
          <p:txBody>
            <a:bodyPr wrap="none" anchor="ctr"/>
            <a:lstStyle/>
            <a:p>
              <a:endParaRPr lang="en-US"/>
            </a:p>
          </p:txBody>
        </p:sp>
      </p:grpSp>
      <p:grpSp>
        <p:nvGrpSpPr>
          <p:cNvPr id="82951" name="Group 7"/>
          <p:cNvGrpSpPr>
            <a:grpSpLocks/>
          </p:cNvGrpSpPr>
          <p:nvPr/>
        </p:nvGrpSpPr>
        <p:grpSpPr bwMode="auto">
          <a:xfrm>
            <a:off x="1066800" y="3630613"/>
            <a:ext cx="7010400" cy="1855787"/>
            <a:chOff x="672" y="2287"/>
            <a:chExt cx="4416" cy="1169"/>
          </a:xfrm>
        </p:grpSpPr>
        <p:sp>
          <p:nvSpPr>
            <p:cNvPr id="82952" name="Rectangle 8"/>
            <p:cNvSpPr>
              <a:spLocks noChangeArrowheads="1"/>
            </p:cNvSpPr>
            <p:nvPr/>
          </p:nvSpPr>
          <p:spPr bwMode="auto">
            <a:xfrm>
              <a:off x="2112" y="2880"/>
              <a:ext cx="1536" cy="576"/>
            </a:xfrm>
            <a:prstGeom prst="rect">
              <a:avLst/>
            </a:prstGeom>
            <a:solidFill>
              <a:srgbClr val="FFFF00"/>
            </a:solidFill>
            <a:ln w="9525">
              <a:solidFill>
                <a:schemeClr val="tx1"/>
              </a:solidFill>
              <a:miter lim="800000"/>
              <a:headEnd/>
              <a:tailEnd/>
            </a:ln>
            <a:effectLst/>
          </p:spPr>
          <p:txBody>
            <a:bodyPr wrap="none" anchor="ctr"/>
            <a:lstStyle/>
            <a:p>
              <a:endParaRPr lang="en-US"/>
            </a:p>
          </p:txBody>
        </p:sp>
        <p:sp>
          <p:nvSpPr>
            <p:cNvPr id="82953" name="Text Box 9"/>
            <p:cNvSpPr txBox="1">
              <a:spLocks noChangeArrowheads="1"/>
            </p:cNvSpPr>
            <p:nvPr/>
          </p:nvSpPr>
          <p:spPr bwMode="auto">
            <a:xfrm>
              <a:off x="672" y="2287"/>
              <a:ext cx="4416" cy="1132"/>
            </a:xfrm>
            <a:prstGeom prst="rect">
              <a:avLst/>
            </a:prstGeom>
            <a:noFill/>
            <a:ln w="9525">
              <a:noFill/>
              <a:miter lim="800000"/>
              <a:headEnd/>
              <a:tailEnd/>
            </a:ln>
            <a:effectLst/>
          </p:spPr>
          <p:txBody>
            <a:bodyPr wrap="none">
              <a:spAutoFit/>
            </a:bodyPr>
            <a:lstStyle/>
            <a:p>
              <a:r>
                <a:rPr lang="en-US" sz="2000"/>
                <a:t>2.  Change in draft due to the moment created by the added weight </a:t>
              </a:r>
            </a:p>
            <a:p>
              <a:r>
                <a:rPr lang="en-US" sz="2000"/>
                <a:t>at a distance from F, or “wl”:</a:t>
              </a:r>
              <a:endParaRPr lang="en-US" sz="2400"/>
            </a:p>
            <a:p>
              <a:endParaRPr lang="en-US" sz="2400"/>
            </a:p>
            <a:p>
              <a:r>
                <a:rPr lang="en-US" sz="2400"/>
                <a:t>			</a:t>
              </a:r>
              <a:r>
                <a:rPr lang="en-US" sz="2400">
                  <a:solidFill>
                    <a:srgbClr val="000099"/>
                  </a:solidFill>
                  <a:latin typeface="Symbol" pitchFamily="18" charset="2"/>
                </a:rPr>
                <a:t>d</a:t>
              </a:r>
              <a:r>
                <a:rPr lang="en-US" sz="2400">
                  <a:solidFill>
                    <a:srgbClr val="000099"/>
                  </a:solidFill>
                </a:rPr>
                <a:t>Trim =  wl</a:t>
              </a:r>
            </a:p>
            <a:p>
              <a:r>
                <a:rPr lang="en-US" sz="2400">
                  <a:solidFill>
                    <a:srgbClr val="000099"/>
                  </a:solidFill>
                </a:rPr>
                <a:t>				  MT1”</a:t>
              </a:r>
              <a:endParaRPr lang="en-US" sz="2400">
                <a:solidFill>
                  <a:schemeClr val="accent2"/>
                </a:solidFill>
              </a:endParaRPr>
            </a:p>
          </p:txBody>
        </p:sp>
        <p:sp>
          <p:nvSpPr>
            <p:cNvPr id="82954" name="Line 10"/>
            <p:cNvSpPr>
              <a:spLocks noChangeShapeType="1"/>
            </p:cNvSpPr>
            <p:nvPr/>
          </p:nvSpPr>
          <p:spPr bwMode="auto">
            <a:xfrm>
              <a:off x="3130" y="3190"/>
              <a:ext cx="384" cy="0"/>
            </a:xfrm>
            <a:prstGeom prst="line">
              <a:avLst/>
            </a:prstGeom>
            <a:noFill/>
            <a:ln w="28575">
              <a:solidFill>
                <a:schemeClr val="accent2"/>
              </a:solidFill>
              <a:round/>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p:cNvSpPr>
          <p:nvPr/>
        </p:nvSpPr>
        <p:spPr bwMode="auto">
          <a:xfrm>
            <a:off x="1828800" y="2590800"/>
            <a:ext cx="1752600" cy="838200"/>
          </a:xfrm>
          <a:prstGeom prst="rect">
            <a:avLst/>
          </a:prstGeom>
          <a:solidFill>
            <a:schemeClr val="hlink"/>
          </a:solidFill>
          <a:ln w="9525">
            <a:noFill/>
            <a:miter lim="800000"/>
            <a:headEnd/>
            <a:tailEnd/>
          </a:ln>
          <a:effectLst/>
        </p:spPr>
        <p:txBody>
          <a:bodyPr anchor="ctr">
            <a:spAutoFit/>
          </a:bodyPr>
          <a:lstStyle/>
          <a:p>
            <a:endParaRPr lang="en-US"/>
          </a:p>
        </p:txBody>
      </p:sp>
      <p:sp>
        <p:nvSpPr>
          <p:cNvPr id="83971" name="Rectangle 3"/>
          <p:cNvSpPr>
            <a:spLocks noChangeArrowheads="1"/>
          </p:cNvSpPr>
          <p:nvPr/>
        </p:nvSpPr>
        <p:spPr bwMode="auto">
          <a:xfrm>
            <a:off x="4876800" y="2590800"/>
            <a:ext cx="1600200" cy="838200"/>
          </a:xfrm>
          <a:prstGeom prst="rect">
            <a:avLst/>
          </a:prstGeom>
          <a:solidFill>
            <a:schemeClr val="hlink"/>
          </a:solidFill>
          <a:ln w="9525">
            <a:noFill/>
            <a:miter lim="800000"/>
            <a:headEnd/>
            <a:tailEnd/>
          </a:ln>
          <a:effectLst/>
        </p:spPr>
        <p:txBody>
          <a:bodyPr wrap="none" anchor="ctr">
            <a:spAutoFit/>
          </a:bodyPr>
          <a:lstStyle/>
          <a:p>
            <a:endParaRPr lang="en-US"/>
          </a:p>
        </p:txBody>
      </p:sp>
      <p:sp>
        <p:nvSpPr>
          <p:cNvPr id="83972" name="Text Box 4"/>
          <p:cNvSpPr txBox="1">
            <a:spLocks noChangeArrowheads="1"/>
          </p:cNvSpPr>
          <p:nvPr/>
        </p:nvSpPr>
        <p:spPr bwMode="auto">
          <a:xfrm>
            <a:off x="1295400" y="4244975"/>
            <a:ext cx="6432550" cy="2079625"/>
          </a:xfrm>
          <a:prstGeom prst="rect">
            <a:avLst/>
          </a:prstGeom>
          <a:solidFill>
            <a:srgbClr val="FFFF00"/>
          </a:solidFill>
          <a:ln w="38100" cmpd="dbl">
            <a:solidFill>
              <a:schemeClr val="tx1"/>
            </a:solidFill>
            <a:miter lim="800000"/>
            <a:headEnd/>
            <a:tailEnd/>
          </a:ln>
          <a:effectLst/>
        </p:spPr>
        <p:txBody>
          <a:bodyPr>
            <a:spAutoFit/>
          </a:bodyPr>
          <a:lstStyle/>
          <a:p>
            <a:pPr algn="ctr"/>
            <a:r>
              <a:rPr lang="en-US" sz="2400" b="1"/>
              <a:t>T</a:t>
            </a:r>
            <a:r>
              <a:rPr lang="en-US" sz="2400" b="1" baseline="-25000"/>
              <a:t>fwd new</a:t>
            </a:r>
            <a:r>
              <a:rPr lang="en-US" sz="2400" b="1"/>
              <a:t> =  T</a:t>
            </a:r>
            <a:r>
              <a:rPr lang="en-US" sz="2400" b="1" baseline="-25000"/>
              <a:t>fwd</a:t>
            </a:r>
            <a:r>
              <a:rPr lang="en-US" sz="2400" b="1"/>
              <a:t> </a:t>
            </a:r>
            <a:r>
              <a:rPr lang="en-US" sz="2400" b="1" baseline="-25000"/>
              <a:t>old</a:t>
            </a:r>
            <a:r>
              <a:rPr lang="en-US" sz="2400" b="1"/>
              <a:t>  +/-  </a:t>
            </a:r>
            <a:r>
              <a:rPr lang="en-US" sz="2400" b="1">
                <a:latin typeface="Symbol" pitchFamily="18" charset="2"/>
              </a:rPr>
              <a:t>d</a:t>
            </a:r>
            <a:r>
              <a:rPr lang="en-US" sz="2400" b="1"/>
              <a:t>T</a:t>
            </a:r>
            <a:r>
              <a:rPr lang="en-US" sz="2400" b="1" baseline="-25000"/>
              <a:t>PS </a:t>
            </a:r>
            <a:r>
              <a:rPr lang="en-US" sz="2400" b="1"/>
              <a:t> +/- </a:t>
            </a:r>
            <a:r>
              <a:rPr lang="en-US" sz="2400" b="1" baseline="-25000"/>
              <a:t> </a:t>
            </a:r>
            <a:r>
              <a:rPr lang="en-US" sz="2400" b="1">
                <a:latin typeface="Symbol" pitchFamily="18" charset="2"/>
              </a:rPr>
              <a:t>d</a:t>
            </a:r>
            <a:r>
              <a:rPr lang="en-US" sz="2400" b="1"/>
              <a:t>Trim</a:t>
            </a:r>
          </a:p>
          <a:p>
            <a:pPr algn="ctr"/>
            <a:endParaRPr lang="en-US" sz="2400" b="1"/>
          </a:p>
          <a:p>
            <a:pPr algn="ctr"/>
            <a:r>
              <a:rPr lang="en-US" sz="1600" b="1"/>
              <a:t>AND</a:t>
            </a:r>
            <a:endParaRPr lang="en-US" sz="2400" b="1"/>
          </a:p>
          <a:p>
            <a:pPr algn="ctr"/>
            <a:endParaRPr lang="en-US" sz="2400" b="1"/>
          </a:p>
          <a:p>
            <a:pPr algn="ctr"/>
            <a:r>
              <a:rPr lang="en-US" sz="2400" b="1"/>
              <a:t>T</a:t>
            </a:r>
            <a:r>
              <a:rPr lang="en-US" sz="2400" b="1" baseline="-25000"/>
              <a:t>aft new</a:t>
            </a:r>
            <a:r>
              <a:rPr lang="en-US" sz="2400" b="1"/>
              <a:t> =  T</a:t>
            </a:r>
            <a:r>
              <a:rPr lang="en-US" sz="2400" b="1" baseline="-25000"/>
              <a:t>aft</a:t>
            </a:r>
            <a:r>
              <a:rPr lang="en-US" sz="2400" b="1"/>
              <a:t> </a:t>
            </a:r>
            <a:r>
              <a:rPr lang="en-US" sz="2400" b="1" baseline="-25000"/>
              <a:t>old</a:t>
            </a:r>
            <a:r>
              <a:rPr lang="en-US" sz="2400" b="1"/>
              <a:t>  +/-  </a:t>
            </a:r>
            <a:r>
              <a:rPr lang="en-US" sz="2400" b="1">
                <a:latin typeface="Symbol" pitchFamily="18" charset="2"/>
              </a:rPr>
              <a:t>d</a:t>
            </a:r>
            <a:r>
              <a:rPr lang="en-US" sz="2400" b="1"/>
              <a:t>T</a:t>
            </a:r>
            <a:r>
              <a:rPr lang="en-US" sz="2400" b="1" baseline="-25000"/>
              <a:t>PS </a:t>
            </a:r>
            <a:r>
              <a:rPr lang="en-US" sz="2400" b="1"/>
              <a:t> +/- </a:t>
            </a:r>
            <a:r>
              <a:rPr lang="en-US" sz="2400" b="1" baseline="-25000"/>
              <a:t> </a:t>
            </a:r>
            <a:r>
              <a:rPr lang="en-US" sz="2400" b="1">
                <a:latin typeface="Symbol" pitchFamily="18" charset="2"/>
              </a:rPr>
              <a:t>d</a:t>
            </a:r>
            <a:r>
              <a:rPr lang="en-US" sz="2400" b="1"/>
              <a:t>Trim</a:t>
            </a:r>
            <a:endParaRPr lang="en-US" sz="2400" b="1" baseline="-25000"/>
          </a:p>
          <a:p>
            <a:pPr algn="ctr"/>
            <a:endParaRPr lang="en-US" sz="2400" b="1" baseline="-25000"/>
          </a:p>
        </p:txBody>
      </p:sp>
      <p:sp>
        <p:nvSpPr>
          <p:cNvPr id="83973" name="Text Box 5"/>
          <p:cNvSpPr txBox="1">
            <a:spLocks noChangeArrowheads="1"/>
          </p:cNvSpPr>
          <p:nvPr/>
        </p:nvSpPr>
        <p:spPr bwMode="auto">
          <a:xfrm>
            <a:off x="746125" y="1108075"/>
            <a:ext cx="7697788" cy="1187450"/>
          </a:xfrm>
          <a:prstGeom prst="rect">
            <a:avLst/>
          </a:prstGeom>
          <a:noFill/>
          <a:ln w="9525">
            <a:noFill/>
            <a:miter lim="800000"/>
            <a:headEnd/>
            <a:tailEnd/>
          </a:ln>
          <a:effectLst/>
        </p:spPr>
        <p:txBody>
          <a:bodyPr wrap="none">
            <a:spAutoFit/>
          </a:bodyPr>
          <a:lstStyle/>
          <a:p>
            <a:r>
              <a:rPr lang="en-US" sz="2400" i="1">
                <a:solidFill>
                  <a:srgbClr val="000099"/>
                </a:solidFill>
              </a:rPr>
              <a:t>These two measurements- change due to parallel sinkage and</a:t>
            </a:r>
          </a:p>
          <a:p>
            <a:r>
              <a:rPr lang="en-US" sz="2400" i="1">
                <a:solidFill>
                  <a:srgbClr val="000099"/>
                </a:solidFill>
              </a:rPr>
              <a:t>change in trim due to moment-  when added with the initial </a:t>
            </a:r>
          </a:p>
          <a:p>
            <a:r>
              <a:rPr lang="en-US" sz="2400" i="1">
                <a:solidFill>
                  <a:srgbClr val="000099"/>
                </a:solidFill>
              </a:rPr>
              <a:t>draft will give you the TOTAL draft, forward and aft:</a:t>
            </a:r>
          </a:p>
        </p:txBody>
      </p:sp>
      <p:sp>
        <p:nvSpPr>
          <p:cNvPr id="83974" name="Rectangle 6"/>
          <p:cNvSpPr>
            <a:spLocks noChangeArrowheads="1"/>
          </p:cNvSpPr>
          <p:nvPr/>
        </p:nvSpPr>
        <p:spPr bwMode="auto">
          <a:xfrm>
            <a:off x="1828800" y="2590800"/>
            <a:ext cx="1719263" cy="701675"/>
          </a:xfrm>
          <a:prstGeom prst="rect">
            <a:avLst/>
          </a:prstGeom>
          <a:noFill/>
          <a:ln w="9525">
            <a:noFill/>
            <a:miter lim="800000"/>
            <a:headEnd/>
            <a:tailEnd/>
          </a:ln>
          <a:effectLst/>
        </p:spPr>
        <p:txBody>
          <a:bodyPr wrap="none">
            <a:spAutoFit/>
          </a:bodyPr>
          <a:lstStyle/>
          <a:p>
            <a:r>
              <a:rPr lang="en-US" sz="2000">
                <a:latin typeface="Symbol" pitchFamily="18" charset="2"/>
              </a:rPr>
              <a:t>d</a:t>
            </a:r>
            <a:r>
              <a:rPr lang="en-US" sz="2000"/>
              <a:t>Trim =   wl </a:t>
            </a:r>
          </a:p>
          <a:p>
            <a:r>
              <a:rPr lang="en-US" sz="2000"/>
              <a:t>	MT1”</a:t>
            </a:r>
          </a:p>
        </p:txBody>
      </p:sp>
      <p:sp>
        <p:nvSpPr>
          <p:cNvPr id="83975" name="Line 7"/>
          <p:cNvSpPr>
            <a:spLocks noChangeShapeType="1"/>
          </p:cNvSpPr>
          <p:nvPr/>
        </p:nvSpPr>
        <p:spPr bwMode="auto">
          <a:xfrm>
            <a:off x="2819400" y="2971800"/>
            <a:ext cx="533400" cy="0"/>
          </a:xfrm>
          <a:prstGeom prst="line">
            <a:avLst/>
          </a:prstGeom>
          <a:noFill/>
          <a:ln w="28575">
            <a:solidFill>
              <a:schemeClr val="tx1"/>
            </a:solidFill>
            <a:round/>
            <a:headEnd/>
            <a:tailEnd/>
          </a:ln>
          <a:effectLst/>
        </p:spPr>
        <p:txBody>
          <a:bodyPr wrap="none" anchor="ctr">
            <a:spAutoFit/>
          </a:bodyPr>
          <a:lstStyle/>
          <a:p>
            <a:endParaRPr lang="en-US"/>
          </a:p>
        </p:txBody>
      </p:sp>
      <p:sp>
        <p:nvSpPr>
          <p:cNvPr id="83976" name="Rectangle 8"/>
          <p:cNvSpPr>
            <a:spLocks noChangeArrowheads="1"/>
          </p:cNvSpPr>
          <p:nvPr/>
        </p:nvSpPr>
        <p:spPr bwMode="auto">
          <a:xfrm>
            <a:off x="4921250" y="2614613"/>
            <a:ext cx="1479550" cy="701675"/>
          </a:xfrm>
          <a:prstGeom prst="rect">
            <a:avLst/>
          </a:prstGeom>
          <a:noFill/>
          <a:ln w="9525">
            <a:noFill/>
            <a:miter lim="800000"/>
            <a:headEnd/>
            <a:tailEnd/>
          </a:ln>
          <a:effectLst/>
        </p:spPr>
        <p:txBody>
          <a:bodyPr wrap="none">
            <a:spAutoFit/>
          </a:bodyPr>
          <a:lstStyle/>
          <a:p>
            <a:r>
              <a:rPr lang="en-US" sz="2000">
                <a:latin typeface="Symbol" pitchFamily="18" charset="2"/>
              </a:rPr>
              <a:t>d</a:t>
            </a:r>
            <a:r>
              <a:rPr lang="en-US" sz="2000"/>
              <a:t>T</a:t>
            </a:r>
            <a:r>
              <a:rPr lang="en-US" sz="2000" baseline="-25000"/>
              <a:t>PS</a:t>
            </a:r>
            <a:r>
              <a:rPr lang="en-US" sz="2000"/>
              <a:t> =     w </a:t>
            </a:r>
          </a:p>
          <a:p>
            <a:r>
              <a:rPr lang="en-US" sz="2000"/>
              <a:t>    	TPI</a:t>
            </a:r>
          </a:p>
        </p:txBody>
      </p:sp>
      <p:sp>
        <p:nvSpPr>
          <p:cNvPr id="83977" name="Line 9"/>
          <p:cNvSpPr>
            <a:spLocks noChangeShapeType="1"/>
          </p:cNvSpPr>
          <p:nvPr/>
        </p:nvSpPr>
        <p:spPr bwMode="auto">
          <a:xfrm>
            <a:off x="5867400" y="2971800"/>
            <a:ext cx="533400" cy="0"/>
          </a:xfrm>
          <a:prstGeom prst="line">
            <a:avLst/>
          </a:prstGeom>
          <a:noFill/>
          <a:ln w="28575">
            <a:solidFill>
              <a:schemeClr val="tx1"/>
            </a:solidFill>
            <a:round/>
            <a:headEnd/>
            <a:tailEnd/>
          </a:ln>
          <a:effectLst/>
        </p:spPr>
        <p:txBody>
          <a:bodyPr wrap="none" anchor="ctr">
            <a:spAutoFit/>
          </a:bodyPr>
          <a:lstStyle/>
          <a:p>
            <a:endParaRPr lang="en-US"/>
          </a:p>
        </p:txBody>
      </p:sp>
      <p:sp>
        <p:nvSpPr>
          <p:cNvPr id="83978" name="Rectangle 10"/>
          <p:cNvSpPr>
            <a:spLocks noChangeArrowheads="1"/>
          </p:cNvSpPr>
          <p:nvPr/>
        </p:nvSpPr>
        <p:spPr bwMode="auto">
          <a:xfrm>
            <a:off x="1752600" y="2667000"/>
            <a:ext cx="1905000" cy="762000"/>
          </a:xfrm>
          <a:prstGeom prst="rect">
            <a:avLst/>
          </a:prstGeom>
          <a:noFill/>
          <a:ln w="9525">
            <a:noFill/>
            <a:miter lim="800000"/>
            <a:headEnd/>
            <a:tailEnd/>
          </a:ln>
          <a:effectLst/>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ChangeArrowheads="1"/>
          </p:cNvSpPr>
          <p:nvPr/>
        </p:nvSpPr>
        <p:spPr bwMode="auto">
          <a:xfrm>
            <a:off x="3424238" y="1471613"/>
            <a:ext cx="2362200" cy="914400"/>
          </a:xfrm>
          <a:prstGeom prst="rect">
            <a:avLst/>
          </a:prstGeom>
          <a:solidFill>
            <a:srgbClr val="FFFF00"/>
          </a:solidFill>
          <a:ln w="9525">
            <a:solidFill>
              <a:schemeClr val="tx1"/>
            </a:solidFill>
            <a:miter lim="800000"/>
            <a:headEnd/>
            <a:tailEnd/>
          </a:ln>
          <a:effectLst/>
        </p:spPr>
        <p:txBody>
          <a:bodyPr wrap="none" anchor="ctr"/>
          <a:lstStyle/>
          <a:p>
            <a:endParaRPr lang="en-US"/>
          </a:p>
        </p:txBody>
      </p:sp>
      <p:sp>
        <p:nvSpPr>
          <p:cNvPr id="84995" name="Text Box 3"/>
          <p:cNvSpPr txBox="1">
            <a:spLocks noChangeArrowheads="1"/>
          </p:cNvSpPr>
          <p:nvPr/>
        </p:nvSpPr>
        <p:spPr bwMode="auto">
          <a:xfrm>
            <a:off x="893763" y="785813"/>
            <a:ext cx="7335837" cy="1492250"/>
          </a:xfrm>
          <a:prstGeom prst="rect">
            <a:avLst/>
          </a:prstGeom>
          <a:noFill/>
          <a:ln w="9525">
            <a:noFill/>
            <a:miter lim="800000"/>
            <a:headEnd/>
            <a:tailEnd/>
          </a:ln>
          <a:effectLst/>
        </p:spPr>
        <p:txBody>
          <a:bodyPr>
            <a:spAutoFit/>
          </a:bodyPr>
          <a:lstStyle/>
          <a:p>
            <a:r>
              <a:rPr lang="en-US" sz="2000"/>
              <a:t>Let’s consider change due to the parallel sinkage of the vessel first:</a:t>
            </a:r>
            <a:endParaRPr lang="en-US" sz="2400"/>
          </a:p>
          <a:p>
            <a:endParaRPr lang="en-US" sz="2400"/>
          </a:p>
          <a:p>
            <a:r>
              <a:rPr lang="en-US" sz="2400"/>
              <a:t>			</a:t>
            </a:r>
            <a:r>
              <a:rPr lang="en-US" sz="2400">
                <a:solidFill>
                  <a:srgbClr val="000099"/>
                </a:solidFill>
                <a:latin typeface="Symbol" pitchFamily="18" charset="2"/>
              </a:rPr>
              <a:t>d</a:t>
            </a:r>
            <a:r>
              <a:rPr lang="en-US" sz="2400">
                <a:solidFill>
                  <a:srgbClr val="000099"/>
                </a:solidFill>
              </a:rPr>
              <a:t>T</a:t>
            </a:r>
            <a:r>
              <a:rPr lang="en-US" sz="2400" baseline="-25000">
                <a:solidFill>
                  <a:srgbClr val="000099"/>
                </a:solidFill>
              </a:rPr>
              <a:t>PS</a:t>
            </a:r>
            <a:r>
              <a:rPr lang="en-US" sz="2400">
                <a:solidFill>
                  <a:srgbClr val="000099"/>
                </a:solidFill>
              </a:rPr>
              <a:t> =   w</a:t>
            </a:r>
          </a:p>
          <a:p>
            <a:r>
              <a:rPr lang="en-US" sz="2400">
                <a:solidFill>
                  <a:srgbClr val="000099"/>
                </a:solidFill>
              </a:rPr>
              <a:t>				 TPI</a:t>
            </a:r>
          </a:p>
        </p:txBody>
      </p:sp>
      <p:sp>
        <p:nvSpPr>
          <p:cNvPr id="84996" name="Line 4"/>
          <p:cNvSpPr>
            <a:spLocks noChangeShapeType="1"/>
          </p:cNvSpPr>
          <p:nvPr/>
        </p:nvSpPr>
        <p:spPr bwMode="auto">
          <a:xfrm>
            <a:off x="4643438" y="1852613"/>
            <a:ext cx="533400" cy="0"/>
          </a:xfrm>
          <a:prstGeom prst="line">
            <a:avLst/>
          </a:prstGeom>
          <a:noFill/>
          <a:ln w="28575">
            <a:solidFill>
              <a:schemeClr val="accent2"/>
            </a:solidFill>
            <a:round/>
            <a:headEnd/>
            <a:tailEnd/>
          </a:ln>
          <a:effectLst/>
        </p:spPr>
        <p:txBody>
          <a:bodyPr wrap="none" anchor="ctr"/>
          <a:lstStyle/>
          <a:p>
            <a:endParaRPr lang="en-US"/>
          </a:p>
        </p:txBody>
      </p:sp>
      <p:sp>
        <p:nvSpPr>
          <p:cNvPr id="84997" name="Text Box 5"/>
          <p:cNvSpPr txBox="1">
            <a:spLocks noChangeArrowheads="1"/>
          </p:cNvSpPr>
          <p:nvPr/>
        </p:nvSpPr>
        <p:spPr bwMode="auto">
          <a:xfrm>
            <a:off x="822325" y="3062288"/>
            <a:ext cx="7745413" cy="2652712"/>
          </a:xfrm>
          <a:prstGeom prst="rect">
            <a:avLst/>
          </a:prstGeom>
          <a:noFill/>
          <a:ln w="9525">
            <a:noFill/>
            <a:miter lim="800000"/>
            <a:headEnd/>
            <a:tailEnd/>
          </a:ln>
          <a:effectLst/>
        </p:spPr>
        <p:txBody>
          <a:bodyPr wrap="none">
            <a:spAutoFit/>
          </a:bodyPr>
          <a:lstStyle/>
          <a:p>
            <a:r>
              <a:rPr lang="en-US" sz="2000"/>
              <a:t>TPI, </a:t>
            </a:r>
            <a:r>
              <a:rPr lang="en-US" sz="2800" b="1" u="sng"/>
              <a:t>T</a:t>
            </a:r>
            <a:r>
              <a:rPr lang="en-US" sz="2000"/>
              <a:t>ons </a:t>
            </a:r>
            <a:r>
              <a:rPr lang="en-US" sz="2800" b="1" u="sng"/>
              <a:t>P</a:t>
            </a:r>
            <a:r>
              <a:rPr lang="en-US" sz="2000"/>
              <a:t>er </a:t>
            </a:r>
            <a:r>
              <a:rPr lang="en-US" sz="2800" b="1" u="sng"/>
              <a:t>I</a:t>
            </a:r>
            <a:r>
              <a:rPr lang="en-US" sz="2000"/>
              <a:t>nch Immersion is a geometric function of the vessel at </a:t>
            </a:r>
          </a:p>
          <a:p>
            <a:r>
              <a:rPr lang="en-US" sz="2000"/>
              <a:t>a given draft and is taken from the Curves of Form</a:t>
            </a:r>
          </a:p>
          <a:p>
            <a:endParaRPr lang="en-US" sz="2000"/>
          </a:p>
          <a:p>
            <a:pPr>
              <a:buFontTx/>
              <a:buChar char="•"/>
            </a:pPr>
            <a:r>
              <a:rPr lang="en-US" sz="2000"/>
              <a:t> The added weight, w, will cause the vessel to “sink” a small distance for </a:t>
            </a:r>
          </a:p>
          <a:p>
            <a:r>
              <a:rPr lang="en-US" sz="2000"/>
              <a:t>the length of the entire vessel</a:t>
            </a:r>
          </a:p>
          <a:p>
            <a:endParaRPr lang="en-US" sz="2000"/>
          </a:p>
          <a:p>
            <a:pPr>
              <a:buFontTx/>
              <a:buChar char="•"/>
            </a:pPr>
            <a:r>
              <a:rPr lang="en-US" sz="2000"/>
              <a:t> We </a:t>
            </a:r>
            <a:r>
              <a:rPr lang="en-US" sz="2000" i="1" u="sng"/>
              <a:t>assume</a:t>
            </a:r>
            <a:r>
              <a:rPr lang="en-US" sz="2000"/>
              <a:t> that the weight is applied at F!  This assures that the sinkage</a:t>
            </a:r>
          </a:p>
          <a:p>
            <a:r>
              <a:rPr lang="en-US" sz="2000"/>
              <a:t>is uniform over the length of the ship</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ChangeArrowheads="1"/>
          </p:cNvSpPr>
          <p:nvPr/>
        </p:nvSpPr>
        <p:spPr bwMode="auto">
          <a:xfrm>
            <a:off x="3352800" y="1474788"/>
            <a:ext cx="2438400" cy="914400"/>
          </a:xfrm>
          <a:prstGeom prst="rect">
            <a:avLst/>
          </a:prstGeom>
          <a:solidFill>
            <a:srgbClr val="FFFF00"/>
          </a:solidFill>
          <a:ln w="9525">
            <a:solidFill>
              <a:schemeClr val="tx1"/>
            </a:solidFill>
            <a:miter lim="800000"/>
            <a:headEnd/>
            <a:tailEnd/>
          </a:ln>
          <a:effectLst/>
        </p:spPr>
        <p:txBody>
          <a:bodyPr wrap="none" anchor="ctr"/>
          <a:lstStyle/>
          <a:p>
            <a:endParaRPr lang="en-US"/>
          </a:p>
        </p:txBody>
      </p:sp>
      <p:sp>
        <p:nvSpPr>
          <p:cNvPr id="86019" name="Text Box 3"/>
          <p:cNvSpPr txBox="1">
            <a:spLocks noChangeArrowheads="1"/>
          </p:cNvSpPr>
          <p:nvPr/>
        </p:nvSpPr>
        <p:spPr bwMode="auto">
          <a:xfrm>
            <a:off x="1066800" y="533400"/>
            <a:ext cx="7635875" cy="1797050"/>
          </a:xfrm>
          <a:prstGeom prst="rect">
            <a:avLst/>
          </a:prstGeom>
          <a:noFill/>
          <a:ln w="9525">
            <a:noFill/>
            <a:miter lim="800000"/>
            <a:headEnd/>
            <a:tailEnd/>
          </a:ln>
          <a:effectLst/>
        </p:spPr>
        <p:txBody>
          <a:bodyPr wrap="none">
            <a:spAutoFit/>
          </a:bodyPr>
          <a:lstStyle/>
          <a:p>
            <a:r>
              <a:rPr lang="en-US" sz="2000"/>
              <a:t>Now consider the change in trim due to the created moment of the added </a:t>
            </a:r>
          </a:p>
          <a:p>
            <a:r>
              <a:rPr lang="en-US" sz="2000"/>
              <a:t>weight:</a:t>
            </a:r>
            <a:endParaRPr lang="en-US" sz="2400"/>
          </a:p>
          <a:p>
            <a:endParaRPr lang="en-US" sz="2400"/>
          </a:p>
          <a:p>
            <a:r>
              <a:rPr lang="en-US" sz="2400"/>
              <a:t>			</a:t>
            </a:r>
            <a:r>
              <a:rPr lang="en-US" sz="2400">
                <a:solidFill>
                  <a:srgbClr val="000099"/>
                </a:solidFill>
                <a:latin typeface="Symbol" pitchFamily="18" charset="2"/>
              </a:rPr>
              <a:t>d</a:t>
            </a:r>
            <a:r>
              <a:rPr lang="en-US" sz="2400">
                <a:solidFill>
                  <a:srgbClr val="000099"/>
                </a:solidFill>
              </a:rPr>
              <a:t>Trim =  wl</a:t>
            </a:r>
          </a:p>
          <a:p>
            <a:r>
              <a:rPr lang="en-US" sz="2400">
                <a:solidFill>
                  <a:srgbClr val="000099"/>
                </a:solidFill>
              </a:rPr>
              <a:t>				  MT1”</a:t>
            </a:r>
            <a:endParaRPr lang="en-US" sz="2400">
              <a:solidFill>
                <a:schemeClr val="accent2"/>
              </a:solidFill>
            </a:endParaRPr>
          </a:p>
        </p:txBody>
      </p:sp>
      <p:sp>
        <p:nvSpPr>
          <p:cNvPr id="86020" name="Line 4"/>
          <p:cNvSpPr>
            <a:spLocks noChangeShapeType="1"/>
          </p:cNvSpPr>
          <p:nvPr/>
        </p:nvSpPr>
        <p:spPr bwMode="auto">
          <a:xfrm>
            <a:off x="4968875" y="1966913"/>
            <a:ext cx="609600" cy="0"/>
          </a:xfrm>
          <a:prstGeom prst="line">
            <a:avLst/>
          </a:prstGeom>
          <a:noFill/>
          <a:ln w="28575">
            <a:solidFill>
              <a:schemeClr val="accent2"/>
            </a:solidFill>
            <a:round/>
            <a:headEnd/>
            <a:tailEnd/>
          </a:ln>
          <a:effectLst/>
        </p:spPr>
        <p:txBody>
          <a:bodyPr wrap="none" anchor="ctr"/>
          <a:lstStyle/>
          <a:p>
            <a:endParaRPr lang="en-US"/>
          </a:p>
        </p:txBody>
      </p:sp>
      <p:sp>
        <p:nvSpPr>
          <p:cNvPr id="86021" name="Text Box 5"/>
          <p:cNvSpPr txBox="1">
            <a:spLocks noChangeArrowheads="1"/>
          </p:cNvSpPr>
          <p:nvPr/>
        </p:nvSpPr>
        <p:spPr bwMode="auto">
          <a:xfrm>
            <a:off x="898525" y="2962275"/>
            <a:ext cx="7253288" cy="2957513"/>
          </a:xfrm>
          <a:prstGeom prst="rect">
            <a:avLst/>
          </a:prstGeom>
          <a:noFill/>
          <a:ln w="9525">
            <a:noFill/>
            <a:miter lim="800000"/>
            <a:headEnd/>
            <a:tailEnd/>
          </a:ln>
          <a:effectLst/>
        </p:spPr>
        <p:txBody>
          <a:bodyPr wrap="none">
            <a:spAutoFit/>
          </a:bodyPr>
          <a:lstStyle/>
          <a:p>
            <a:r>
              <a:rPr lang="en-US" sz="2000"/>
              <a:t>MT1”, or the </a:t>
            </a:r>
            <a:r>
              <a:rPr lang="en-US" sz="2800" b="1" u="sng"/>
              <a:t>M</a:t>
            </a:r>
            <a:r>
              <a:rPr lang="en-US" sz="2000"/>
              <a:t>oment to </a:t>
            </a:r>
            <a:r>
              <a:rPr lang="en-US" sz="2800" b="1" u="sng"/>
              <a:t>T</a:t>
            </a:r>
            <a:r>
              <a:rPr lang="en-US" sz="2000"/>
              <a:t>rim </a:t>
            </a:r>
            <a:r>
              <a:rPr lang="en-US" sz="2800" b="1" u="sng"/>
              <a:t>1”</a:t>
            </a:r>
            <a:r>
              <a:rPr lang="en-US" sz="2000"/>
              <a:t>, is also from the Curves of Form</a:t>
            </a:r>
          </a:p>
          <a:p>
            <a:endParaRPr lang="en-US" sz="2000"/>
          </a:p>
          <a:p>
            <a:r>
              <a:rPr lang="en-US" sz="2000"/>
              <a:t>The weight, w, at a distance, l, from the center of flotation, F, creates </a:t>
            </a:r>
          </a:p>
          <a:p>
            <a:r>
              <a:rPr lang="en-US" sz="2000"/>
              <a:t>a moment that causes the ship to rotate about F</a:t>
            </a:r>
          </a:p>
          <a:p>
            <a:endParaRPr lang="en-US" sz="2000"/>
          </a:p>
          <a:p>
            <a:r>
              <a:rPr lang="en-US" sz="2000"/>
              <a:t>This rotation causes one end to sink and the other end to rise</a:t>
            </a:r>
          </a:p>
          <a:p>
            <a:endParaRPr lang="en-US" sz="2000"/>
          </a:p>
          <a:p>
            <a:r>
              <a:rPr lang="en-US" sz="2000"/>
              <a:t>The degree of rise or fall depends on the location of F with regard to </a:t>
            </a:r>
          </a:p>
          <a:p>
            <a:r>
              <a:rPr lang="en-US" sz="2000"/>
              <a:t>the entire length of the ship as given by Lpp</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ext Box 2"/>
          <p:cNvSpPr txBox="1">
            <a:spLocks noChangeArrowheads="1"/>
          </p:cNvSpPr>
          <p:nvPr/>
        </p:nvSpPr>
        <p:spPr bwMode="auto">
          <a:xfrm>
            <a:off x="593725" y="388938"/>
            <a:ext cx="7559675" cy="396875"/>
          </a:xfrm>
          <a:prstGeom prst="rect">
            <a:avLst/>
          </a:prstGeom>
          <a:noFill/>
          <a:ln w="9525">
            <a:noFill/>
            <a:miter lim="800000"/>
            <a:headEnd/>
            <a:tailEnd/>
          </a:ln>
          <a:effectLst/>
        </p:spPr>
        <p:txBody>
          <a:bodyPr>
            <a:spAutoFit/>
          </a:bodyPr>
          <a:lstStyle/>
          <a:p>
            <a:r>
              <a:rPr lang="en-US" sz="2000"/>
              <a:t>The value for </a:t>
            </a:r>
            <a:r>
              <a:rPr lang="en-US" sz="2000">
                <a:latin typeface="Symbol" pitchFamily="18" charset="2"/>
              </a:rPr>
              <a:t>d</a:t>
            </a:r>
            <a:r>
              <a:rPr lang="en-US" sz="2000"/>
              <a:t>Trim will be for the </a:t>
            </a:r>
            <a:r>
              <a:rPr lang="en-US" sz="2000" i="1"/>
              <a:t>entire</a:t>
            </a:r>
            <a:r>
              <a:rPr lang="en-US" sz="2000"/>
              <a:t> length of the ship:</a:t>
            </a:r>
          </a:p>
        </p:txBody>
      </p:sp>
      <p:grpSp>
        <p:nvGrpSpPr>
          <p:cNvPr id="87043" name="Group 3"/>
          <p:cNvGrpSpPr>
            <a:grpSpLocks/>
          </p:cNvGrpSpPr>
          <p:nvPr/>
        </p:nvGrpSpPr>
        <p:grpSpPr bwMode="auto">
          <a:xfrm>
            <a:off x="3352800" y="1474788"/>
            <a:ext cx="2438400" cy="914400"/>
            <a:chOff x="2112" y="929"/>
            <a:chExt cx="1536" cy="576"/>
          </a:xfrm>
        </p:grpSpPr>
        <p:sp>
          <p:nvSpPr>
            <p:cNvPr id="87044" name="Rectangle 4"/>
            <p:cNvSpPr>
              <a:spLocks noChangeArrowheads="1"/>
            </p:cNvSpPr>
            <p:nvPr/>
          </p:nvSpPr>
          <p:spPr bwMode="auto">
            <a:xfrm>
              <a:off x="2112" y="929"/>
              <a:ext cx="1536" cy="576"/>
            </a:xfrm>
            <a:prstGeom prst="rect">
              <a:avLst/>
            </a:prstGeom>
            <a:solidFill>
              <a:srgbClr val="FFFF00"/>
            </a:solidFill>
            <a:ln w="9525">
              <a:solidFill>
                <a:schemeClr val="tx1"/>
              </a:solidFill>
              <a:miter lim="800000"/>
              <a:headEnd/>
              <a:tailEnd/>
            </a:ln>
            <a:effectLst/>
          </p:spPr>
          <p:txBody>
            <a:bodyPr wrap="none" anchor="ctr"/>
            <a:lstStyle/>
            <a:p>
              <a:endParaRPr lang="en-US"/>
            </a:p>
          </p:txBody>
        </p:sp>
        <p:sp>
          <p:nvSpPr>
            <p:cNvPr id="87045" name="Line 5"/>
            <p:cNvSpPr>
              <a:spLocks noChangeShapeType="1"/>
            </p:cNvSpPr>
            <p:nvPr/>
          </p:nvSpPr>
          <p:spPr bwMode="auto">
            <a:xfrm>
              <a:off x="2976" y="1239"/>
              <a:ext cx="384" cy="0"/>
            </a:xfrm>
            <a:prstGeom prst="line">
              <a:avLst/>
            </a:prstGeom>
            <a:noFill/>
            <a:ln w="28575">
              <a:solidFill>
                <a:schemeClr val="accent2"/>
              </a:solidFill>
              <a:round/>
              <a:headEnd/>
              <a:tailEnd/>
            </a:ln>
            <a:effectLst/>
          </p:spPr>
          <p:txBody>
            <a:bodyPr wrap="none" anchor="ctr"/>
            <a:lstStyle/>
            <a:p>
              <a:endParaRPr lang="en-US"/>
            </a:p>
          </p:txBody>
        </p:sp>
        <p:sp>
          <p:nvSpPr>
            <p:cNvPr id="87046" name="Rectangle 6"/>
            <p:cNvSpPr>
              <a:spLocks noChangeArrowheads="1"/>
            </p:cNvSpPr>
            <p:nvPr/>
          </p:nvSpPr>
          <p:spPr bwMode="auto">
            <a:xfrm>
              <a:off x="2160" y="960"/>
              <a:ext cx="1353" cy="518"/>
            </a:xfrm>
            <a:prstGeom prst="rect">
              <a:avLst/>
            </a:prstGeom>
            <a:noFill/>
            <a:ln w="9525">
              <a:noFill/>
              <a:miter lim="800000"/>
              <a:headEnd/>
              <a:tailEnd/>
            </a:ln>
            <a:effectLst/>
          </p:spPr>
          <p:txBody>
            <a:bodyPr wrap="none">
              <a:spAutoFit/>
            </a:bodyPr>
            <a:lstStyle/>
            <a:p>
              <a:r>
                <a:rPr lang="en-US" sz="2400">
                  <a:solidFill>
                    <a:srgbClr val="000099"/>
                  </a:solidFill>
                  <a:latin typeface="Symbol" pitchFamily="18" charset="2"/>
                </a:rPr>
                <a:t>d</a:t>
              </a:r>
              <a:r>
                <a:rPr lang="en-US" sz="2400">
                  <a:solidFill>
                    <a:srgbClr val="000099"/>
                  </a:solidFill>
                </a:rPr>
                <a:t>Trim =    wl</a:t>
              </a:r>
            </a:p>
            <a:p>
              <a:r>
                <a:rPr lang="en-US" sz="2400">
                  <a:solidFill>
                    <a:srgbClr val="000099"/>
                  </a:solidFill>
                </a:rPr>
                <a:t>	    MT1”</a:t>
              </a:r>
            </a:p>
          </p:txBody>
        </p:sp>
      </p:grpSp>
      <p:sp>
        <p:nvSpPr>
          <p:cNvPr id="87047" name="Text Box 7"/>
          <p:cNvSpPr txBox="1">
            <a:spLocks noChangeArrowheads="1"/>
          </p:cNvSpPr>
          <p:nvPr/>
        </p:nvSpPr>
        <p:spPr bwMode="auto">
          <a:xfrm>
            <a:off x="746125" y="5867400"/>
            <a:ext cx="7434263" cy="822325"/>
          </a:xfrm>
          <a:prstGeom prst="rect">
            <a:avLst/>
          </a:prstGeom>
          <a:noFill/>
          <a:ln w="9525">
            <a:noFill/>
            <a:miter lim="800000"/>
            <a:headEnd/>
            <a:tailEnd/>
          </a:ln>
          <a:effectLst/>
        </p:spPr>
        <p:txBody>
          <a:bodyPr wrap="none">
            <a:spAutoFit/>
          </a:bodyPr>
          <a:lstStyle/>
          <a:p>
            <a:r>
              <a:rPr lang="en-US" sz="2400" i="1">
                <a:solidFill>
                  <a:srgbClr val="000099"/>
                </a:solidFill>
              </a:rPr>
              <a:t>...Now we need to find how much of the trim is aft and how </a:t>
            </a:r>
          </a:p>
          <a:p>
            <a:r>
              <a:rPr lang="en-US" sz="2400" i="1">
                <a:solidFill>
                  <a:srgbClr val="000099"/>
                </a:solidFill>
              </a:rPr>
              <a:t>much is forward!</a:t>
            </a:r>
          </a:p>
        </p:txBody>
      </p:sp>
      <p:sp>
        <p:nvSpPr>
          <p:cNvPr id="87048" name="Line 8"/>
          <p:cNvSpPr>
            <a:spLocks noChangeShapeType="1"/>
          </p:cNvSpPr>
          <p:nvPr/>
        </p:nvSpPr>
        <p:spPr bwMode="auto">
          <a:xfrm flipV="1">
            <a:off x="7315200" y="4419600"/>
            <a:ext cx="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7049" name="Rectangle 9"/>
          <p:cNvSpPr>
            <a:spLocks noChangeArrowheads="1"/>
          </p:cNvSpPr>
          <p:nvPr/>
        </p:nvSpPr>
        <p:spPr bwMode="auto">
          <a:xfrm>
            <a:off x="5943600" y="4114800"/>
            <a:ext cx="304800" cy="304800"/>
          </a:xfrm>
          <a:prstGeom prst="rect">
            <a:avLst/>
          </a:prstGeom>
          <a:solidFill>
            <a:srgbClr val="FFFF00"/>
          </a:solidFill>
          <a:ln w="9525">
            <a:solidFill>
              <a:schemeClr val="tx1"/>
            </a:solidFill>
            <a:miter lim="800000"/>
            <a:headEnd/>
            <a:tailEnd/>
          </a:ln>
          <a:effectLst/>
        </p:spPr>
        <p:txBody>
          <a:bodyPr wrap="none" anchor="ctr"/>
          <a:lstStyle/>
          <a:p>
            <a:pPr algn="ctr"/>
            <a:r>
              <a:rPr lang="en-US" sz="1600"/>
              <a:t>w</a:t>
            </a:r>
          </a:p>
        </p:txBody>
      </p:sp>
      <p:sp>
        <p:nvSpPr>
          <p:cNvPr id="87050" name="Line 10"/>
          <p:cNvSpPr>
            <a:spLocks noChangeShapeType="1"/>
          </p:cNvSpPr>
          <p:nvPr/>
        </p:nvSpPr>
        <p:spPr bwMode="auto">
          <a:xfrm>
            <a:off x="990600" y="4419600"/>
            <a:ext cx="7543800" cy="0"/>
          </a:xfrm>
          <a:prstGeom prst="line">
            <a:avLst/>
          </a:prstGeom>
          <a:noFill/>
          <a:ln w="28575">
            <a:solidFill>
              <a:schemeClr val="tx1"/>
            </a:solidFill>
            <a:prstDash val="sysDot"/>
            <a:round/>
            <a:headEnd/>
            <a:tailEnd/>
          </a:ln>
          <a:effectLst/>
        </p:spPr>
        <p:txBody>
          <a:bodyPr wrap="none" anchor="ctr"/>
          <a:lstStyle/>
          <a:p>
            <a:endParaRPr lang="en-US"/>
          </a:p>
        </p:txBody>
      </p:sp>
      <p:sp>
        <p:nvSpPr>
          <p:cNvPr id="87051" name="Text Box 11"/>
          <p:cNvSpPr txBox="1">
            <a:spLocks noChangeArrowheads="1"/>
          </p:cNvSpPr>
          <p:nvPr/>
        </p:nvSpPr>
        <p:spPr bwMode="auto">
          <a:xfrm rot="20940000">
            <a:off x="4203700" y="3979863"/>
            <a:ext cx="368300" cy="396875"/>
          </a:xfrm>
          <a:prstGeom prst="rect">
            <a:avLst/>
          </a:prstGeom>
          <a:noFill/>
          <a:ln w="9525">
            <a:noFill/>
            <a:miter lim="800000"/>
            <a:headEnd/>
            <a:tailEnd/>
          </a:ln>
          <a:effectLst/>
        </p:spPr>
        <p:txBody>
          <a:bodyPr wrap="none">
            <a:spAutoFit/>
          </a:bodyPr>
          <a:lstStyle/>
          <a:p>
            <a:r>
              <a:rPr lang="en-US" sz="2000"/>
              <a:t>O</a:t>
            </a:r>
          </a:p>
        </p:txBody>
      </p:sp>
      <p:sp>
        <p:nvSpPr>
          <p:cNvPr id="87052" name="Text Box 12"/>
          <p:cNvSpPr txBox="1">
            <a:spLocks noChangeArrowheads="1"/>
          </p:cNvSpPr>
          <p:nvPr/>
        </p:nvSpPr>
        <p:spPr bwMode="auto">
          <a:xfrm rot="20940000">
            <a:off x="4213225" y="3962400"/>
            <a:ext cx="336550" cy="366713"/>
          </a:xfrm>
          <a:prstGeom prst="rect">
            <a:avLst/>
          </a:prstGeom>
          <a:noFill/>
          <a:ln w="9525">
            <a:noFill/>
            <a:miter lim="800000"/>
            <a:headEnd/>
            <a:tailEnd/>
          </a:ln>
          <a:effectLst/>
        </p:spPr>
        <p:txBody>
          <a:bodyPr wrap="none">
            <a:spAutoFit/>
          </a:bodyPr>
          <a:lstStyle/>
          <a:p>
            <a:r>
              <a:rPr lang="en-US"/>
              <a:t>)(</a:t>
            </a:r>
          </a:p>
        </p:txBody>
      </p:sp>
      <p:sp>
        <p:nvSpPr>
          <p:cNvPr id="87053" name="Oval 13"/>
          <p:cNvSpPr>
            <a:spLocks noChangeArrowheads="1"/>
          </p:cNvSpPr>
          <p:nvPr/>
        </p:nvSpPr>
        <p:spPr bwMode="auto">
          <a:xfrm rot="20940000">
            <a:off x="4343400" y="43434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7054" name="Oval 14"/>
          <p:cNvSpPr>
            <a:spLocks noChangeArrowheads="1"/>
          </p:cNvSpPr>
          <p:nvPr/>
        </p:nvSpPr>
        <p:spPr bwMode="auto">
          <a:xfrm rot="20940000">
            <a:off x="3657600" y="43434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7055" name="Text Box 15"/>
          <p:cNvSpPr txBox="1">
            <a:spLocks noChangeArrowheads="1"/>
          </p:cNvSpPr>
          <p:nvPr/>
        </p:nvSpPr>
        <p:spPr bwMode="auto">
          <a:xfrm rot="20940000">
            <a:off x="3578225" y="4311650"/>
            <a:ext cx="307975" cy="336550"/>
          </a:xfrm>
          <a:prstGeom prst="rect">
            <a:avLst/>
          </a:prstGeom>
          <a:noFill/>
          <a:ln w="9525">
            <a:noFill/>
            <a:miter lim="800000"/>
            <a:headEnd/>
            <a:tailEnd/>
          </a:ln>
          <a:effectLst/>
        </p:spPr>
        <p:txBody>
          <a:bodyPr wrap="none">
            <a:spAutoFit/>
          </a:bodyPr>
          <a:lstStyle/>
          <a:p>
            <a:r>
              <a:rPr lang="en-US" sz="1600" b="1"/>
              <a:t>F</a:t>
            </a:r>
          </a:p>
        </p:txBody>
      </p:sp>
      <p:sp>
        <p:nvSpPr>
          <p:cNvPr id="87056" name="Line 16"/>
          <p:cNvSpPr>
            <a:spLocks noChangeShapeType="1"/>
          </p:cNvSpPr>
          <p:nvPr/>
        </p:nvSpPr>
        <p:spPr bwMode="auto">
          <a:xfrm rot="20940000">
            <a:off x="2057400" y="4267200"/>
            <a:ext cx="4876800" cy="0"/>
          </a:xfrm>
          <a:prstGeom prst="line">
            <a:avLst/>
          </a:prstGeom>
          <a:noFill/>
          <a:ln w="38100">
            <a:solidFill>
              <a:schemeClr val="tx1"/>
            </a:solidFill>
            <a:round/>
            <a:headEnd/>
            <a:tailEnd/>
          </a:ln>
          <a:effectLst/>
        </p:spPr>
        <p:txBody>
          <a:bodyPr wrap="none" anchor="ctr"/>
          <a:lstStyle/>
          <a:p>
            <a:endParaRPr lang="en-US"/>
          </a:p>
        </p:txBody>
      </p:sp>
      <p:sp>
        <p:nvSpPr>
          <p:cNvPr id="87057" name="AutoShape 17"/>
          <p:cNvSpPr>
            <a:spLocks noChangeArrowheads="1"/>
          </p:cNvSpPr>
          <p:nvPr/>
        </p:nvSpPr>
        <p:spPr bwMode="auto">
          <a:xfrm flipV="1">
            <a:off x="8337550" y="4267200"/>
            <a:ext cx="228600" cy="152400"/>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87058" name="Text Box 18"/>
          <p:cNvSpPr txBox="1">
            <a:spLocks noChangeArrowheads="1"/>
          </p:cNvSpPr>
          <p:nvPr/>
        </p:nvSpPr>
        <p:spPr bwMode="auto">
          <a:xfrm>
            <a:off x="8305800" y="4081463"/>
            <a:ext cx="336550" cy="56673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87059" name="Line 19"/>
          <p:cNvSpPr>
            <a:spLocks noChangeShapeType="1"/>
          </p:cNvSpPr>
          <p:nvPr/>
        </p:nvSpPr>
        <p:spPr bwMode="auto">
          <a:xfrm>
            <a:off x="7315200" y="3505200"/>
            <a:ext cx="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7060" name="Line 20"/>
          <p:cNvSpPr>
            <a:spLocks noChangeShapeType="1"/>
          </p:cNvSpPr>
          <p:nvPr/>
        </p:nvSpPr>
        <p:spPr bwMode="auto">
          <a:xfrm>
            <a:off x="2057400" y="4419600"/>
            <a:ext cx="4876800" cy="0"/>
          </a:xfrm>
          <a:prstGeom prst="line">
            <a:avLst/>
          </a:prstGeom>
          <a:noFill/>
          <a:ln w="38100">
            <a:solidFill>
              <a:schemeClr val="tx1"/>
            </a:solidFill>
            <a:round/>
            <a:headEnd/>
            <a:tailEnd/>
          </a:ln>
          <a:effectLst/>
        </p:spPr>
        <p:txBody>
          <a:bodyPr wrap="none" anchor="ctr"/>
          <a:lstStyle/>
          <a:p>
            <a:endParaRPr lang="en-US"/>
          </a:p>
        </p:txBody>
      </p:sp>
      <p:sp>
        <p:nvSpPr>
          <p:cNvPr id="87061" name="Line 21"/>
          <p:cNvSpPr>
            <a:spLocks noChangeShapeType="1"/>
          </p:cNvSpPr>
          <p:nvPr/>
        </p:nvSpPr>
        <p:spPr bwMode="auto">
          <a:xfrm>
            <a:off x="2209800" y="4724400"/>
            <a:ext cx="5715000" cy="0"/>
          </a:xfrm>
          <a:prstGeom prst="line">
            <a:avLst/>
          </a:prstGeom>
          <a:noFill/>
          <a:ln w="3175">
            <a:solidFill>
              <a:schemeClr val="tx1"/>
            </a:solidFill>
            <a:round/>
            <a:headEnd/>
            <a:tailEnd/>
          </a:ln>
          <a:effectLst/>
        </p:spPr>
        <p:txBody>
          <a:bodyPr wrap="none" anchor="ctr">
            <a:spAutoFit/>
          </a:bodyPr>
          <a:lstStyle/>
          <a:p>
            <a:endParaRPr lang="en-US"/>
          </a:p>
        </p:txBody>
      </p:sp>
      <p:sp>
        <p:nvSpPr>
          <p:cNvPr id="87062" name="Line 22"/>
          <p:cNvSpPr>
            <a:spLocks noChangeShapeType="1"/>
          </p:cNvSpPr>
          <p:nvPr/>
        </p:nvSpPr>
        <p:spPr bwMode="auto">
          <a:xfrm>
            <a:off x="7010400" y="3810000"/>
            <a:ext cx="914400" cy="0"/>
          </a:xfrm>
          <a:prstGeom prst="line">
            <a:avLst/>
          </a:prstGeom>
          <a:noFill/>
          <a:ln w="3175">
            <a:solidFill>
              <a:schemeClr val="tx1"/>
            </a:solidFill>
            <a:round/>
            <a:headEnd/>
            <a:tailEnd/>
          </a:ln>
          <a:effectLst/>
        </p:spPr>
        <p:txBody>
          <a:bodyPr wrap="none" anchor="ctr">
            <a:spAutoFit/>
          </a:bodyPr>
          <a:lstStyle/>
          <a:p>
            <a:endParaRPr lang="en-US"/>
          </a:p>
        </p:txBody>
      </p:sp>
      <p:sp>
        <p:nvSpPr>
          <p:cNvPr id="87063" name="Text Box 23"/>
          <p:cNvSpPr txBox="1">
            <a:spLocks noChangeArrowheads="1"/>
          </p:cNvSpPr>
          <p:nvPr/>
        </p:nvSpPr>
        <p:spPr bwMode="auto">
          <a:xfrm>
            <a:off x="6934200" y="3886200"/>
            <a:ext cx="836613" cy="336550"/>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fwd</a:t>
            </a:r>
            <a:endParaRPr lang="en-US" sz="1600"/>
          </a:p>
        </p:txBody>
      </p:sp>
      <p:sp>
        <p:nvSpPr>
          <p:cNvPr id="87064" name="Line 24"/>
          <p:cNvSpPr>
            <a:spLocks noChangeShapeType="1"/>
          </p:cNvSpPr>
          <p:nvPr/>
        </p:nvSpPr>
        <p:spPr bwMode="auto">
          <a:xfrm flipH="1">
            <a:off x="1371600" y="4724400"/>
            <a:ext cx="609600" cy="0"/>
          </a:xfrm>
          <a:prstGeom prst="line">
            <a:avLst/>
          </a:prstGeom>
          <a:noFill/>
          <a:ln w="3175">
            <a:solidFill>
              <a:schemeClr val="tx1"/>
            </a:solidFill>
            <a:round/>
            <a:headEnd/>
            <a:tailEnd/>
          </a:ln>
          <a:effectLst/>
        </p:spPr>
        <p:txBody>
          <a:bodyPr wrap="none" anchor="ctr">
            <a:spAutoFit/>
          </a:bodyPr>
          <a:lstStyle/>
          <a:p>
            <a:endParaRPr lang="en-US"/>
          </a:p>
        </p:txBody>
      </p:sp>
      <p:sp>
        <p:nvSpPr>
          <p:cNvPr id="87065" name="Line 25"/>
          <p:cNvSpPr>
            <a:spLocks noChangeShapeType="1"/>
          </p:cNvSpPr>
          <p:nvPr/>
        </p:nvSpPr>
        <p:spPr bwMode="auto">
          <a:xfrm flipV="1">
            <a:off x="1447800" y="4724400"/>
            <a:ext cx="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7066" name="Line 26"/>
          <p:cNvSpPr>
            <a:spLocks noChangeShapeType="1"/>
          </p:cNvSpPr>
          <p:nvPr/>
        </p:nvSpPr>
        <p:spPr bwMode="auto">
          <a:xfrm>
            <a:off x="1447800" y="4114800"/>
            <a:ext cx="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7067" name="Text Box 27"/>
          <p:cNvSpPr txBox="1">
            <a:spLocks noChangeArrowheads="1"/>
          </p:cNvSpPr>
          <p:nvPr/>
        </p:nvSpPr>
        <p:spPr bwMode="auto">
          <a:xfrm>
            <a:off x="1066800" y="4357688"/>
            <a:ext cx="836613" cy="336550"/>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87068" name="Line 28"/>
          <p:cNvSpPr>
            <a:spLocks noChangeShapeType="1"/>
          </p:cNvSpPr>
          <p:nvPr/>
        </p:nvSpPr>
        <p:spPr bwMode="auto">
          <a:xfrm>
            <a:off x="7848600" y="3810000"/>
            <a:ext cx="0" cy="914400"/>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sp>
        <p:nvSpPr>
          <p:cNvPr id="87069" name="Rectangle 29"/>
          <p:cNvSpPr>
            <a:spLocks noChangeArrowheads="1"/>
          </p:cNvSpPr>
          <p:nvPr/>
        </p:nvSpPr>
        <p:spPr bwMode="auto">
          <a:xfrm>
            <a:off x="7780338" y="3924300"/>
            <a:ext cx="692150" cy="336550"/>
          </a:xfrm>
          <a:prstGeom prst="rect">
            <a:avLst/>
          </a:prstGeom>
          <a:noFill/>
          <a:ln w="9525">
            <a:noFill/>
            <a:miter lim="800000"/>
            <a:headEnd/>
            <a:tailEnd/>
          </a:ln>
          <a:effectLst/>
        </p:spPr>
        <p:txBody>
          <a:bodyPr wrap="none">
            <a:spAutoFit/>
          </a:bodyPr>
          <a:lstStyle/>
          <a:p>
            <a:r>
              <a:rPr lang="en-US" sz="1600">
                <a:latin typeface="Symbol" pitchFamily="18" charset="2"/>
              </a:rPr>
              <a:t>d</a:t>
            </a:r>
            <a:r>
              <a:rPr lang="en-US" sz="1600"/>
              <a:t>Trim</a:t>
            </a:r>
          </a:p>
        </p:txBody>
      </p:sp>
      <p:sp>
        <p:nvSpPr>
          <p:cNvPr id="87070" name="Line 30"/>
          <p:cNvSpPr>
            <a:spLocks noChangeShapeType="1"/>
          </p:cNvSpPr>
          <p:nvPr/>
        </p:nvSpPr>
        <p:spPr bwMode="auto">
          <a:xfrm flipV="1">
            <a:off x="3733800" y="3505200"/>
            <a:ext cx="0" cy="685800"/>
          </a:xfrm>
          <a:prstGeom prst="line">
            <a:avLst/>
          </a:prstGeom>
          <a:noFill/>
          <a:ln w="3175">
            <a:solidFill>
              <a:schemeClr val="tx1"/>
            </a:solidFill>
            <a:round/>
            <a:headEnd/>
            <a:tailEnd/>
          </a:ln>
          <a:effectLst/>
        </p:spPr>
        <p:txBody>
          <a:bodyPr wrap="none" anchor="ctr">
            <a:spAutoFit/>
          </a:bodyPr>
          <a:lstStyle/>
          <a:p>
            <a:endParaRPr lang="en-US"/>
          </a:p>
        </p:txBody>
      </p:sp>
      <p:sp>
        <p:nvSpPr>
          <p:cNvPr id="87071" name="Line 31"/>
          <p:cNvSpPr>
            <a:spLocks noChangeShapeType="1"/>
          </p:cNvSpPr>
          <p:nvPr/>
        </p:nvSpPr>
        <p:spPr bwMode="auto">
          <a:xfrm flipV="1">
            <a:off x="6096000" y="3505200"/>
            <a:ext cx="0" cy="685800"/>
          </a:xfrm>
          <a:prstGeom prst="line">
            <a:avLst/>
          </a:prstGeom>
          <a:noFill/>
          <a:ln w="3175">
            <a:solidFill>
              <a:schemeClr val="tx1"/>
            </a:solidFill>
            <a:round/>
            <a:headEnd/>
            <a:tailEnd/>
          </a:ln>
          <a:effectLst/>
        </p:spPr>
        <p:txBody>
          <a:bodyPr wrap="none" anchor="ctr">
            <a:spAutoFit/>
          </a:bodyPr>
          <a:lstStyle/>
          <a:p>
            <a:endParaRPr lang="en-US"/>
          </a:p>
        </p:txBody>
      </p:sp>
      <p:sp>
        <p:nvSpPr>
          <p:cNvPr id="87072" name="Line 32"/>
          <p:cNvSpPr>
            <a:spLocks noChangeShapeType="1"/>
          </p:cNvSpPr>
          <p:nvPr/>
        </p:nvSpPr>
        <p:spPr bwMode="auto">
          <a:xfrm>
            <a:off x="3733800" y="3581400"/>
            <a:ext cx="2362200" cy="0"/>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sp>
        <p:nvSpPr>
          <p:cNvPr id="87073" name="Text Box 33"/>
          <p:cNvSpPr txBox="1">
            <a:spLocks noChangeArrowheads="1"/>
          </p:cNvSpPr>
          <p:nvPr/>
        </p:nvSpPr>
        <p:spPr bwMode="auto">
          <a:xfrm>
            <a:off x="4556125" y="3162300"/>
            <a:ext cx="247650" cy="366713"/>
          </a:xfrm>
          <a:prstGeom prst="rect">
            <a:avLst/>
          </a:prstGeom>
          <a:noFill/>
          <a:ln w="9525">
            <a:noFill/>
            <a:miter lim="800000"/>
            <a:headEnd/>
            <a:tailEnd/>
          </a:ln>
          <a:effectLst/>
        </p:spPr>
        <p:txBody>
          <a:bodyPr wrap="none">
            <a:spAutoFit/>
          </a:bodyPr>
          <a:lstStyle/>
          <a:p>
            <a:r>
              <a:rPr lang="en-US"/>
              <a:t>l</a:t>
            </a:r>
          </a:p>
        </p:txBody>
      </p:sp>
      <p:sp>
        <p:nvSpPr>
          <p:cNvPr id="87074" name="Line 34"/>
          <p:cNvSpPr>
            <a:spLocks noChangeShapeType="1"/>
          </p:cNvSpPr>
          <p:nvPr/>
        </p:nvSpPr>
        <p:spPr bwMode="auto">
          <a:xfrm>
            <a:off x="2057400" y="4495800"/>
            <a:ext cx="0" cy="1066800"/>
          </a:xfrm>
          <a:prstGeom prst="line">
            <a:avLst/>
          </a:prstGeom>
          <a:noFill/>
          <a:ln w="3175">
            <a:solidFill>
              <a:schemeClr val="tx1"/>
            </a:solidFill>
            <a:round/>
            <a:headEnd/>
            <a:tailEnd/>
          </a:ln>
          <a:effectLst/>
        </p:spPr>
        <p:txBody>
          <a:bodyPr anchor="ctr">
            <a:spAutoFit/>
          </a:bodyPr>
          <a:lstStyle/>
          <a:p>
            <a:endParaRPr lang="en-US"/>
          </a:p>
        </p:txBody>
      </p:sp>
      <p:sp>
        <p:nvSpPr>
          <p:cNvPr id="87075" name="Line 35"/>
          <p:cNvSpPr>
            <a:spLocks noChangeShapeType="1"/>
          </p:cNvSpPr>
          <p:nvPr/>
        </p:nvSpPr>
        <p:spPr bwMode="auto">
          <a:xfrm flipV="1">
            <a:off x="6934200" y="4800600"/>
            <a:ext cx="0" cy="762000"/>
          </a:xfrm>
          <a:prstGeom prst="line">
            <a:avLst/>
          </a:prstGeom>
          <a:noFill/>
          <a:ln w="3175">
            <a:solidFill>
              <a:schemeClr val="tx1"/>
            </a:solidFill>
            <a:round/>
            <a:headEnd/>
            <a:tailEnd/>
          </a:ln>
          <a:effectLst/>
        </p:spPr>
        <p:txBody>
          <a:bodyPr anchor="ctr">
            <a:spAutoFit/>
          </a:bodyPr>
          <a:lstStyle/>
          <a:p>
            <a:endParaRPr lang="en-US"/>
          </a:p>
        </p:txBody>
      </p:sp>
      <p:sp>
        <p:nvSpPr>
          <p:cNvPr id="87076" name="Line 36"/>
          <p:cNvSpPr>
            <a:spLocks noChangeShapeType="1"/>
          </p:cNvSpPr>
          <p:nvPr/>
        </p:nvSpPr>
        <p:spPr bwMode="auto">
          <a:xfrm>
            <a:off x="2057400" y="5486400"/>
            <a:ext cx="4876800" cy="0"/>
          </a:xfrm>
          <a:prstGeom prst="line">
            <a:avLst/>
          </a:prstGeom>
          <a:noFill/>
          <a:ln w="3175">
            <a:solidFill>
              <a:schemeClr val="tx1"/>
            </a:solidFill>
            <a:round/>
            <a:headEnd type="triangle" w="med" len="med"/>
            <a:tailEnd type="triangle" w="med" len="med"/>
          </a:ln>
          <a:effectLst/>
        </p:spPr>
        <p:txBody>
          <a:bodyPr anchor="ctr">
            <a:spAutoFit/>
          </a:bodyPr>
          <a:lstStyle/>
          <a:p>
            <a:endParaRPr lang="en-US"/>
          </a:p>
        </p:txBody>
      </p:sp>
      <p:sp>
        <p:nvSpPr>
          <p:cNvPr id="87077" name="Text Box 37"/>
          <p:cNvSpPr txBox="1">
            <a:spLocks noChangeArrowheads="1"/>
          </p:cNvSpPr>
          <p:nvPr/>
        </p:nvSpPr>
        <p:spPr bwMode="auto">
          <a:xfrm>
            <a:off x="4095750" y="5195888"/>
            <a:ext cx="1162050" cy="366712"/>
          </a:xfrm>
          <a:prstGeom prst="rect">
            <a:avLst/>
          </a:prstGeom>
          <a:noFill/>
          <a:ln w="9525">
            <a:noFill/>
            <a:miter lim="800000"/>
            <a:headEnd/>
            <a:tailEnd/>
          </a:ln>
          <a:effectLst/>
        </p:spPr>
        <p:txBody>
          <a:bodyPr>
            <a:spAutoFit/>
          </a:bodyPr>
          <a:lstStyle/>
          <a:p>
            <a:r>
              <a:rPr lang="en-US"/>
              <a:t>Lpp</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p:cNvSpPr txBox="1">
            <a:spLocks noChangeArrowheads="1"/>
          </p:cNvSpPr>
          <p:nvPr/>
        </p:nvSpPr>
        <p:spPr bwMode="auto">
          <a:xfrm>
            <a:off x="517525" y="395288"/>
            <a:ext cx="7634288" cy="396875"/>
          </a:xfrm>
          <a:prstGeom prst="rect">
            <a:avLst/>
          </a:prstGeom>
          <a:noFill/>
          <a:ln w="9525">
            <a:noFill/>
            <a:miter lim="800000"/>
            <a:headEnd/>
            <a:tailEnd/>
          </a:ln>
          <a:effectLst/>
        </p:spPr>
        <p:txBody>
          <a:bodyPr wrap="none">
            <a:spAutoFit/>
          </a:bodyPr>
          <a:lstStyle/>
          <a:p>
            <a:r>
              <a:rPr lang="en-US" sz="2000"/>
              <a:t>To find the trim distribution, consider the similar triangles formed below:</a:t>
            </a:r>
          </a:p>
        </p:txBody>
      </p:sp>
      <p:sp>
        <p:nvSpPr>
          <p:cNvPr id="88067" name="AutoShape 3"/>
          <p:cNvSpPr>
            <a:spLocks noChangeArrowheads="1"/>
          </p:cNvSpPr>
          <p:nvPr/>
        </p:nvSpPr>
        <p:spPr bwMode="auto">
          <a:xfrm flipH="1">
            <a:off x="2057400" y="1600200"/>
            <a:ext cx="4800600" cy="914400"/>
          </a:xfrm>
          <a:prstGeom prst="rtTriangle">
            <a:avLst/>
          </a:prstGeom>
          <a:solidFill>
            <a:schemeClr val="hlink"/>
          </a:solidFill>
          <a:ln w="9525">
            <a:solidFill>
              <a:schemeClr val="tx1"/>
            </a:solidFill>
            <a:miter lim="800000"/>
            <a:headEnd/>
            <a:tailEnd/>
          </a:ln>
          <a:effectLst/>
        </p:spPr>
        <p:txBody>
          <a:bodyPr wrap="none" anchor="ctr"/>
          <a:lstStyle/>
          <a:p>
            <a:endParaRPr lang="en-US"/>
          </a:p>
        </p:txBody>
      </p:sp>
      <p:sp>
        <p:nvSpPr>
          <p:cNvPr id="88068" name="Text Box 4"/>
          <p:cNvSpPr txBox="1">
            <a:spLocks noChangeArrowheads="1"/>
          </p:cNvSpPr>
          <p:nvPr/>
        </p:nvSpPr>
        <p:spPr bwMode="auto">
          <a:xfrm>
            <a:off x="288925" y="4427538"/>
            <a:ext cx="6465888" cy="396875"/>
          </a:xfrm>
          <a:prstGeom prst="rect">
            <a:avLst/>
          </a:prstGeom>
          <a:noFill/>
          <a:ln w="9525">
            <a:noFill/>
            <a:miter lim="800000"/>
            <a:headEnd/>
            <a:tailEnd/>
          </a:ln>
          <a:effectLst/>
        </p:spPr>
        <p:txBody>
          <a:bodyPr wrap="none">
            <a:spAutoFit/>
          </a:bodyPr>
          <a:lstStyle/>
          <a:p>
            <a:r>
              <a:rPr lang="en-US" sz="2000"/>
              <a:t>The largest triangle shows the </a:t>
            </a:r>
            <a:r>
              <a:rPr lang="en-US" sz="2000" b="1"/>
              <a:t>TOTAL</a:t>
            </a:r>
            <a:r>
              <a:rPr lang="en-US" sz="2000"/>
              <a:t> change in trim, </a:t>
            </a:r>
            <a:r>
              <a:rPr lang="en-US" sz="2000">
                <a:latin typeface="Symbol" pitchFamily="18" charset="2"/>
              </a:rPr>
              <a:t>d</a:t>
            </a:r>
            <a:r>
              <a:rPr lang="en-US" sz="2000"/>
              <a:t>Trim</a:t>
            </a:r>
          </a:p>
        </p:txBody>
      </p:sp>
      <p:sp>
        <p:nvSpPr>
          <p:cNvPr id="88069" name="AutoShape 5" descr="Wide upward diagonal"/>
          <p:cNvSpPr>
            <a:spLocks noChangeArrowheads="1"/>
          </p:cNvSpPr>
          <p:nvPr/>
        </p:nvSpPr>
        <p:spPr bwMode="auto">
          <a:xfrm flipH="1">
            <a:off x="3505200" y="1600200"/>
            <a:ext cx="3352800" cy="609600"/>
          </a:xfrm>
          <a:prstGeom prst="rtTriangle">
            <a:avLst/>
          </a:prstGeom>
          <a:pattFill prst="wdUpDiag">
            <a:fgClr>
              <a:schemeClr val="accent1"/>
            </a:fgClr>
            <a:bgClr>
              <a:schemeClr val="bg1"/>
            </a:bgClr>
          </a:pattFill>
          <a:ln w="9525">
            <a:solidFill>
              <a:schemeClr val="tx1"/>
            </a:solidFill>
            <a:miter lim="800000"/>
            <a:headEnd/>
            <a:tailEnd/>
          </a:ln>
          <a:effectLst/>
        </p:spPr>
        <p:txBody>
          <a:bodyPr wrap="none" anchor="ctr"/>
          <a:lstStyle/>
          <a:p>
            <a:endParaRPr lang="en-US"/>
          </a:p>
        </p:txBody>
      </p:sp>
      <p:sp>
        <p:nvSpPr>
          <p:cNvPr id="88070" name="Text Box 6"/>
          <p:cNvSpPr txBox="1">
            <a:spLocks noChangeArrowheads="1"/>
          </p:cNvSpPr>
          <p:nvPr/>
        </p:nvSpPr>
        <p:spPr bwMode="auto">
          <a:xfrm>
            <a:off x="288925" y="5041900"/>
            <a:ext cx="6492875" cy="396875"/>
          </a:xfrm>
          <a:prstGeom prst="rect">
            <a:avLst/>
          </a:prstGeom>
          <a:noFill/>
          <a:ln w="9525">
            <a:noFill/>
            <a:miter lim="800000"/>
            <a:headEnd/>
            <a:tailEnd/>
          </a:ln>
          <a:effectLst/>
        </p:spPr>
        <p:txBody>
          <a:bodyPr>
            <a:spAutoFit/>
          </a:bodyPr>
          <a:lstStyle/>
          <a:p>
            <a:r>
              <a:rPr lang="en-US" sz="2000"/>
              <a:t>The hatched green triangle shows the </a:t>
            </a:r>
            <a:r>
              <a:rPr lang="en-US" sz="2000" b="1"/>
              <a:t>forward</a:t>
            </a:r>
            <a:r>
              <a:rPr lang="en-US" sz="2000"/>
              <a:t> trim </a:t>
            </a:r>
            <a:r>
              <a:rPr lang="en-US">
                <a:latin typeface="Symbol" pitchFamily="18" charset="2"/>
              </a:rPr>
              <a:t>d</a:t>
            </a:r>
            <a:r>
              <a:rPr lang="en-US"/>
              <a:t>T</a:t>
            </a:r>
            <a:r>
              <a:rPr lang="en-US" baseline="-25000"/>
              <a:t>fwd</a:t>
            </a:r>
            <a:r>
              <a:rPr lang="en-US" sz="2000"/>
              <a:t> </a:t>
            </a:r>
          </a:p>
        </p:txBody>
      </p:sp>
      <p:sp>
        <p:nvSpPr>
          <p:cNvPr id="88071" name="AutoShape 7" descr="Wide downward diagonal"/>
          <p:cNvSpPr>
            <a:spLocks noChangeArrowheads="1"/>
          </p:cNvSpPr>
          <p:nvPr/>
        </p:nvSpPr>
        <p:spPr bwMode="auto">
          <a:xfrm flipV="1">
            <a:off x="2057400" y="2209800"/>
            <a:ext cx="1600200" cy="304800"/>
          </a:xfrm>
          <a:prstGeom prst="rtTriangle">
            <a:avLst/>
          </a:prstGeom>
          <a:pattFill prst="wdDnDiag">
            <a:fgClr>
              <a:srgbClr val="FFFF00"/>
            </a:fgClr>
            <a:bgClr>
              <a:schemeClr val="bg1"/>
            </a:bgClr>
          </a:pattFill>
          <a:ln w="9525">
            <a:solidFill>
              <a:schemeClr val="tx1"/>
            </a:solidFill>
            <a:miter lim="800000"/>
            <a:headEnd/>
            <a:tailEnd/>
          </a:ln>
          <a:effectLst/>
        </p:spPr>
        <p:txBody>
          <a:bodyPr wrap="none" anchor="ctr"/>
          <a:lstStyle/>
          <a:p>
            <a:endParaRPr lang="en-US"/>
          </a:p>
        </p:txBody>
      </p:sp>
      <p:sp>
        <p:nvSpPr>
          <p:cNvPr id="88072" name="Text Box 8"/>
          <p:cNvSpPr txBox="1">
            <a:spLocks noChangeArrowheads="1"/>
          </p:cNvSpPr>
          <p:nvPr/>
        </p:nvSpPr>
        <p:spPr bwMode="auto">
          <a:xfrm>
            <a:off x="288925" y="5638800"/>
            <a:ext cx="5964238" cy="396875"/>
          </a:xfrm>
          <a:prstGeom prst="rect">
            <a:avLst/>
          </a:prstGeom>
          <a:noFill/>
          <a:ln w="9525">
            <a:noFill/>
            <a:miter lim="800000"/>
            <a:headEnd/>
            <a:tailEnd/>
          </a:ln>
          <a:effectLst/>
        </p:spPr>
        <p:txBody>
          <a:bodyPr wrap="none">
            <a:spAutoFit/>
          </a:bodyPr>
          <a:lstStyle/>
          <a:p>
            <a:r>
              <a:rPr lang="en-US" sz="2000"/>
              <a:t>The hatched yellow area triangle shows the </a:t>
            </a:r>
            <a:r>
              <a:rPr lang="en-US" sz="2000" b="1"/>
              <a:t>aft</a:t>
            </a:r>
            <a:r>
              <a:rPr lang="en-US" sz="2000"/>
              <a:t> trim, </a:t>
            </a:r>
            <a:r>
              <a:rPr lang="en-US">
                <a:latin typeface="Symbol" pitchFamily="18" charset="2"/>
              </a:rPr>
              <a:t>d</a:t>
            </a:r>
            <a:r>
              <a:rPr lang="en-US"/>
              <a:t>T</a:t>
            </a:r>
            <a:r>
              <a:rPr lang="en-US" baseline="-25000"/>
              <a:t>aft</a:t>
            </a:r>
          </a:p>
        </p:txBody>
      </p:sp>
      <p:sp>
        <p:nvSpPr>
          <p:cNvPr id="88073" name="Line 9"/>
          <p:cNvSpPr>
            <a:spLocks noChangeShapeType="1"/>
          </p:cNvSpPr>
          <p:nvPr/>
        </p:nvSpPr>
        <p:spPr bwMode="auto">
          <a:xfrm flipV="1">
            <a:off x="7315200" y="2209800"/>
            <a:ext cx="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8074" name="Rectangle 10"/>
          <p:cNvSpPr>
            <a:spLocks noChangeArrowheads="1"/>
          </p:cNvSpPr>
          <p:nvPr/>
        </p:nvSpPr>
        <p:spPr bwMode="auto">
          <a:xfrm>
            <a:off x="5943600" y="1905000"/>
            <a:ext cx="304800" cy="304800"/>
          </a:xfrm>
          <a:prstGeom prst="rect">
            <a:avLst/>
          </a:prstGeom>
          <a:solidFill>
            <a:srgbClr val="FFFF00"/>
          </a:solidFill>
          <a:ln w="9525">
            <a:solidFill>
              <a:schemeClr val="tx1"/>
            </a:solidFill>
            <a:miter lim="800000"/>
            <a:headEnd/>
            <a:tailEnd/>
          </a:ln>
          <a:effectLst/>
        </p:spPr>
        <p:txBody>
          <a:bodyPr wrap="none" anchor="ctr"/>
          <a:lstStyle/>
          <a:p>
            <a:pPr algn="ctr"/>
            <a:r>
              <a:rPr lang="en-US" sz="1600"/>
              <a:t>w</a:t>
            </a:r>
          </a:p>
        </p:txBody>
      </p:sp>
      <p:sp>
        <p:nvSpPr>
          <p:cNvPr id="88075" name="Line 11"/>
          <p:cNvSpPr>
            <a:spLocks noChangeShapeType="1"/>
          </p:cNvSpPr>
          <p:nvPr/>
        </p:nvSpPr>
        <p:spPr bwMode="auto">
          <a:xfrm>
            <a:off x="990600" y="2209800"/>
            <a:ext cx="7543800" cy="0"/>
          </a:xfrm>
          <a:prstGeom prst="line">
            <a:avLst/>
          </a:prstGeom>
          <a:noFill/>
          <a:ln w="28575">
            <a:solidFill>
              <a:schemeClr val="tx1"/>
            </a:solidFill>
            <a:prstDash val="sysDot"/>
            <a:round/>
            <a:headEnd/>
            <a:tailEnd/>
          </a:ln>
          <a:effectLst/>
        </p:spPr>
        <p:txBody>
          <a:bodyPr wrap="none" anchor="ctr"/>
          <a:lstStyle/>
          <a:p>
            <a:endParaRPr lang="en-US"/>
          </a:p>
        </p:txBody>
      </p:sp>
      <p:sp>
        <p:nvSpPr>
          <p:cNvPr id="88076" name="Text Box 12"/>
          <p:cNvSpPr txBox="1">
            <a:spLocks noChangeArrowheads="1"/>
          </p:cNvSpPr>
          <p:nvPr/>
        </p:nvSpPr>
        <p:spPr bwMode="auto">
          <a:xfrm rot="20940000">
            <a:off x="4203700" y="1770063"/>
            <a:ext cx="368300" cy="396875"/>
          </a:xfrm>
          <a:prstGeom prst="rect">
            <a:avLst/>
          </a:prstGeom>
          <a:noFill/>
          <a:ln w="9525">
            <a:noFill/>
            <a:miter lim="800000"/>
            <a:headEnd/>
            <a:tailEnd/>
          </a:ln>
          <a:effectLst/>
        </p:spPr>
        <p:txBody>
          <a:bodyPr wrap="none">
            <a:spAutoFit/>
          </a:bodyPr>
          <a:lstStyle/>
          <a:p>
            <a:r>
              <a:rPr lang="en-US" sz="2000"/>
              <a:t>O</a:t>
            </a:r>
          </a:p>
        </p:txBody>
      </p:sp>
      <p:sp>
        <p:nvSpPr>
          <p:cNvPr id="88077" name="Text Box 13"/>
          <p:cNvSpPr txBox="1">
            <a:spLocks noChangeArrowheads="1"/>
          </p:cNvSpPr>
          <p:nvPr/>
        </p:nvSpPr>
        <p:spPr bwMode="auto">
          <a:xfrm rot="20940000">
            <a:off x="4213225" y="1752600"/>
            <a:ext cx="336550" cy="366713"/>
          </a:xfrm>
          <a:prstGeom prst="rect">
            <a:avLst/>
          </a:prstGeom>
          <a:noFill/>
          <a:ln w="9525">
            <a:noFill/>
            <a:miter lim="800000"/>
            <a:headEnd/>
            <a:tailEnd/>
          </a:ln>
          <a:effectLst/>
        </p:spPr>
        <p:txBody>
          <a:bodyPr wrap="none">
            <a:spAutoFit/>
          </a:bodyPr>
          <a:lstStyle/>
          <a:p>
            <a:r>
              <a:rPr lang="en-US"/>
              <a:t>)(</a:t>
            </a:r>
          </a:p>
        </p:txBody>
      </p:sp>
      <p:sp>
        <p:nvSpPr>
          <p:cNvPr id="88078" name="Oval 14"/>
          <p:cNvSpPr>
            <a:spLocks noChangeArrowheads="1"/>
          </p:cNvSpPr>
          <p:nvPr/>
        </p:nvSpPr>
        <p:spPr bwMode="auto">
          <a:xfrm rot="20940000">
            <a:off x="4343400" y="21336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8079" name="Oval 15"/>
          <p:cNvSpPr>
            <a:spLocks noChangeArrowheads="1"/>
          </p:cNvSpPr>
          <p:nvPr/>
        </p:nvSpPr>
        <p:spPr bwMode="auto">
          <a:xfrm rot="20940000">
            <a:off x="3657600" y="21336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8080" name="Text Box 16"/>
          <p:cNvSpPr txBox="1">
            <a:spLocks noChangeArrowheads="1"/>
          </p:cNvSpPr>
          <p:nvPr/>
        </p:nvSpPr>
        <p:spPr bwMode="auto">
          <a:xfrm rot="20940000">
            <a:off x="3578225" y="2101850"/>
            <a:ext cx="307975" cy="336550"/>
          </a:xfrm>
          <a:prstGeom prst="rect">
            <a:avLst/>
          </a:prstGeom>
          <a:noFill/>
          <a:ln w="9525">
            <a:noFill/>
            <a:miter lim="800000"/>
            <a:headEnd/>
            <a:tailEnd/>
          </a:ln>
          <a:effectLst/>
        </p:spPr>
        <p:txBody>
          <a:bodyPr wrap="none">
            <a:spAutoFit/>
          </a:bodyPr>
          <a:lstStyle/>
          <a:p>
            <a:r>
              <a:rPr lang="en-US" sz="1600" b="1"/>
              <a:t>F</a:t>
            </a:r>
          </a:p>
        </p:txBody>
      </p:sp>
      <p:sp>
        <p:nvSpPr>
          <p:cNvPr id="88081" name="Line 17"/>
          <p:cNvSpPr>
            <a:spLocks noChangeShapeType="1"/>
          </p:cNvSpPr>
          <p:nvPr/>
        </p:nvSpPr>
        <p:spPr bwMode="auto">
          <a:xfrm rot="20940000">
            <a:off x="2057400" y="2057400"/>
            <a:ext cx="4876800" cy="0"/>
          </a:xfrm>
          <a:prstGeom prst="line">
            <a:avLst/>
          </a:prstGeom>
          <a:noFill/>
          <a:ln w="38100">
            <a:solidFill>
              <a:schemeClr val="tx1"/>
            </a:solidFill>
            <a:round/>
            <a:headEnd/>
            <a:tailEnd/>
          </a:ln>
          <a:effectLst/>
        </p:spPr>
        <p:txBody>
          <a:bodyPr wrap="none" anchor="ctr"/>
          <a:lstStyle/>
          <a:p>
            <a:endParaRPr lang="en-US"/>
          </a:p>
        </p:txBody>
      </p:sp>
      <p:sp>
        <p:nvSpPr>
          <p:cNvPr id="88082" name="AutoShape 18"/>
          <p:cNvSpPr>
            <a:spLocks noChangeArrowheads="1"/>
          </p:cNvSpPr>
          <p:nvPr/>
        </p:nvSpPr>
        <p:spPr bwMode="auto">
          <a:xfrm flipV="1">
            <a:off x="8337550" y="2057400"/>
            <a:ext cx="228600" cy="152400"/>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88083" name="Text Box 19"/>
          <p:cNvSpPr txBox="1">
            <a:spLocks noChangeArrowheads="1"/>
          </p:cNvSpPr>
          <p:nvPr/>
        </p:nvSpPr>
        <p:spPr bwMode="auto">
          <a:xfrm>
            <a:off x="8305800" y="1871663"/>
            <a:ext cx="336550" cy="56673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88084" name="Line 20"/>
          <p:cNvSpPr>
            <a:spLocks noChangeShapeType="1"/>
          </p:cNvSpPr>
          <p:nvPr/>
        </p:nvSpPr>
        <p:spPr bwMode="auto">
          <a:xfrm>
            <a:off x="7315200" y="1295400"/>
            <a:ext cx="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8085" name="Line 21"/>
          <p:cNvSpPr>
            <a:spLocks noChangeShapeType="1"/>
          </p:cNvSpPr>
          <p:nvPr/>
        </p:nvSpPr>
        <p:spPr bwMode="auto">
          <a:xfrm>
            <a:off x="2057400" y="2209800"/>
            <a:ext cx="4876800" cy="0"/>
          </a:xfrm>
          <a:prstGeom prst="line">
            <a:avLst/>
          </a:prstGeom>
          <a:noFill/>
          <a:ln w="38100">
            <a:solidFill>
              <a:schemeClr val="tx1"/>
            </a:solidFill>
            <a:round/>
            <a:headEnd/>
            <a:tailEnd/>
          </a:ln>
          <a:effectLst/>
        </p:spPr>
        <p:txBody>
          <a:bodyPr wrap="none" anchor="ctr"/>
          <a:lstStyle/>
          <a:p>
            <a:endParaRPr lang="en-US"/>
          </a:p>
        </p:txBody>
      </p:sp>
      <p:sp>
        <p:nvSpPr>
          <p:cNvPr id="88086" name="Line 22"/>
          <p:cNvSpPr>
            <a:spLocks noChangeShapeType="1"/>
          </p:cNvSpPr>
          <p:nvPr/>
        </p:nvSpPr>
        <p:spPr bwMode="auto">
          <a:xfrm>
            <a:off x="2209800" y="2514600"/>
            <a:ext cx="5715000" cy="0"/>
          </a:xfrm>
          <a:prstGeom prst="line">
            <a:avLst/>
          </a:prstGeom>
          <a:noFill/>
          <a:ln w="3175">
            <a:solidFill>
              <a:schemeClr val="tx1"/>
            </a:solidFill>
            <a:round/>
            <a:headEnd/>
            <a:tailEnd/>
          </a:ln>
          <a:effectLst/>
        </p:spPr>
        <p:txBody>
          <a:bodyPr wrap="none" anchor="ctr">
            <a:spAutoFit/>
          </a:bodyPr>
          <a:lstStyle/>
          <a:p>
            <a:endParaRPr lang="en-US"/>
          </a:p>
        </p:txBody>
      </p:sp>
      <p:sp>
        <p:nvSpPr>
          <p:cNvPr id="88087" name="Line 23"/>
          <p:cNvSpPr>
            <a:spLocks noChangeShapeType="1"/>
          </p:cNvSpPr>
          <p:nvPr/>
        </p:nvSpPr>
        <p:spPr bwMode="auto">
          <a:xfrm>
            <a:off x="7010400" y="1600200"/>
            <a:ext cx="914400" cy="0"/>
          </a:xfrm>
          <a:prstGeom prst="line">
            <a:avLst/>
          </a:prstGeom>
          <a:noFill/>
          <a:ln w="3175">
            <a:solidFill>
              <a:schemeClr val="tx1"/>
            </a:solidFill>
            <a:round/>
            <a:headEnd/>
            <a:tailEnd/>
          </a:ln>
          <a:effectLst/>
        </p:spPr>
        <p:txBody>
          <a:bodyPr wrap="none" anchor="ctr">
            <a:spAutoFit/>
          </a:bodyPr>
          <a:lstStyle/>
          <a:p>
            <a:endParaRPr lang="en-US"/>
          </a:p>
        </p:txBody>
      </p:sp>
      <p:sp>
        <p:nvSpPr>
          <p:cNvPr id="88088" name="Text Box 24"/>
          <p:cNvSpPr txBox="1">
            <a:spLocks noChangeArrowheads="1"/>
          </p:cNvSpPr>
          <p:nvPr/>
        </p:nvSpPr>
        <p:spPr bwMode="auto">
          <a:xfrm>
            <a:off x="6934200" y="1676400"/>
            <a:ext cx="836613" cy="336550"/>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fwd</a:t>
            </a:r>
            <a:endParaRPr lang="en-US" sz="1600"/>
          </a:p>
        </p:txBody>
      </p:sp>
      <p:sp>
        <p:nvSpPr>
          <p:cNvPr id="88089" name="Line 25"/>
          <p:cNvSpPr>
            <a:spLocks noChangeShapeType="1"/>
          </p:cNvSpPr>
          <p:nvPr/>
        </p:nvSpPr>
        <p:spPr bwMode="auto">
          <a:xfrm flipH="1">
            <a:off x="1371600" y="2514600"/>
            <a:ext cx="609600" cy="0"/>
          </a:xfrm>
          <a:prstGeom prst="line">
            <a:avLst/>
          </a:prstGeom>
          <a:noFill/>
          <a:ln w="3175">
            <a:solidFill>
              <a:schemeClr val="tx1"/>
            </a:solidFill>
            <a:round/>
            <a:headEnd/>
            <a:tailEnd/>
          </a:ln>
          <a:effectLst/>
        </p:spPr>
        <p:txBody>
          <a:bodyPr wrap="none" anchor="ctr">
            <a:spAutoFit/>
          </a:bodyPr>
          <a:lstStyle/>
          <a:p>
            <a:endParaRPr lang="en-US"/>
          </a:p>
        </p:txBody>
      </p:sp>
      <p:sp>
        <p:nvSpPr>
          <p:cNvPr id="88090" name="Line 26"/>
          <p:cNvSpPr>
            <a:spLocks noChangeShapeType="1"/>
          </p:cNvSpPr>
          <p:nvPr/>
        </p:nvSpPr>
        <p:spPr bwMode="auto">
          <a:xfrm flipV="1">
            <a:off x="1447800" y="2514600"/>
            <a:ext cx="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8091" name="Line 27"/>
          <p:cNvSpPr>
            <a:spLocks noChangeShapeType="1"/>
          </p:cNvSpPr>
          <p:nvPr/>
        </p:nvSpPr>
        <p:spPr bwMode="auto">
          <a:xfrm>
            <a:off x="1447800" y="1905000"/>
            <a:ext cx="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8092" name="Text Box 28"/>
          <p:cNvSpPr txBox="1">
            <a:spLocks noChangeArrowheads="1"/>
          </p:cNvSpPr>
          <p:nvPr/>
        </p:nvSpPr>
        <p:spPr bwMode="auto">
          <a:xfrm>
            <a:off x="1066800" y="2147888"/>
            <a:ext cx="836613" cy="336550"/>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88093" name="Line 29"/>
          <p:cNvSpPr>
            <a:spLocks noChangeShapeType="1"/>
          </p:cNvSpPr>
          <p:nvPr/>
        </p:nvSpPr>
        <p:spPr bwMode="auto">
          <a:xfrm>
            <a:off x="7848600" y="1600200"/>
            <a:ext cx="0" cy="914400"/>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sp>
        <p:nvSpPr>
          <p:cNvPr id="88094" name="Rectangle 30"/>
          <p:cNvSpPr>
            <a:spLocks noChangeArrowheads="1"/>
          </p:cNvSpPr>
          <p:nvPr/>
        </p:nvSpPr>
        <p:spPr bwMode="auto">
          <a:xfrm>
            <a:off x="7780338" y="1714500"/>
            <a:ext cx="692150" cy="336550"/>
          </a:xfrm>
          <a:prstGeom prst="rect">
            <a:avLst/>
          </a:prstGeom>
          <a:noFill/>
          <a:ln w="9525">
            <a:noFill/>
            <a:miter lim="800000"/>
            <a:headEnd/>
            <a:tailEnd/>
          </a:ln>
          <a:effectLst/>
        </p:spPr>
        <p:txBody>
          <a:bodyPr wrap="none">
            <a:spAutoFit/>
          </a:bodyPr>
          <a:lstStyle/>
          <a:p>
            <a:r>
              <a:rPr lang="en-US" sz="1600">
                <a:latin typeface="Symbol" pitchFamily="18" charset="2"/>
              </a:rPr>
              <a:t>d</a:t>
            </a:r>
            <a:r>
              <a:rPr lang="en-US" sz="1600"/>
              <a:t>Trim</a:t>
            </a:r>
          </a:p>
        </p:txBody>
      </p:sp>
      <p:sp>
        <p:nvSpPr>
          <p:cNvPr id="88095" name="Line 31"/>
          <p:cNvSpPr>
            <a:spLocks noChangeShapeType="1"/>
          </p:cNvSpPr>
          <p:nvPr/>
        </p:nvSpPr>
        <p:spPr bwMode="auto">
          <a:xfrm flipV="1">
            <a:off x="3733800" y="1295400"/>
            <a:ext cx="0" cy="685800"/>
          </a:xfrm>
          <a:prstGeom prst="line">
            <a:avLst/>
          </a:prstGeom>
          <a:noFill/>
          <a:ln w="3175">
            <a:solidFill>
              <a:schemeClr val="tx1"/>
            </a:solidFill>
            <a:round/>
            <a:headEnd/>
            <a:tailEnd/>
          </a:ln>
          <a:effectLst/>
        </p:spPr>
        <p:txBody>
          <a:bodyPr wrap="none" anchor="ctr">
            <a:spAutoFit/>
          </a:bodyPr>
          <a:lstStyle/>
          <a:p>
            <a:endParaRPr lang="en-US"/>
          </a:p>
        </p:txBody>
      </p:sp>
      <p:sp>
        <p:nvSpPr>
          <p:cNvPr id="88096" name="Line 32"/>
          <p:cNvSpPr>
            <a:spLocks noChangeShapeType="1"/>
          </p:cNvSpPr>
          <p:nvPr/>
        </p:nvSpPr>
        <p:spPr bwMode="auto">
          <a:xfrm flipV="1">
            <a:off x="6096000" y="1295400"/>
            <a:ext cx="0" cy="685800"/>
          </a:xfrm>
          <a:prstGeom prst="line">
            <a:avLst/>
          </a:prstGeom>
          <a:noFill/>
          <a:ln w="3175">
            <a:solidFill>
              <a:schemeClr val="tx1"/>
            </a:solidFill>
            <a:round/>
            <a:headEnd/>
            <a:tailEnd/>
          </a:ln>
          <a:effectLst/>
        </p:spPr>
        <p:txBody>
          <a:bodyPr wrap="none" anchor="ctr">
            <a:spAutoFit/>
          </a:bodyPr>
          <a:lstStyle/>
          <a:p>
            <a:endParaRPr lang="en-US"/>
          </a:p>
        </p:txBody>
      </p:sp>
      <p:sp>
        <p:nvSpPr>
          <p:cNvPr id="88097" name="Line 33"/>
          <p:cNvSpPr>
            <a:spLocks noChangeShapeType="1"/>
          </p:cNvSpPr>
          <p:nvPr/>
        </p:nvSpPr>
        <p:spPr bwMode="auto">
          <a:xfrm>
            <a:off x="3733800" y="1371600"/>
            <a:ext cx="2362200" cy="0"/>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sp>
        <p:nvSpPr>
          <p:cNvPr id="88098" name="Text Box 34"/>
          <p:cNvSpPr txBox="1">
            <a:spLocks noChangeArrowheads="1"/>
          </p:cNvSpPr>
          <p:nvPr/>
        </p:nvSpPr>
        <p:spPr bwMode="auto">
          <a:xfrm>
            <a:off x="4556125" y="952500"/>
            <a:ext cx="247650" cy="366713"/>
          </a:xfrm>
          <a:prstGeom prst="rect">
            <a:avLst/>
          </a:prstGeom>
          <a:noFill/>
          <a:ln w="9525">
            <a:noFill/>
            <a:miter lim="800000"/>
            <a:headEnd/>
            <a:tailEnd/>
          </a:ln>
          <a:effectLst/>
        </p:spPr>
        <p:txBody>
          <a:bodyPr wrap="none">
            <a:spAutoFit/>
          </a:bodyPr>
          <a:lstStyle/>
          <a:p>
            <a:r>
              <a:rPr lang="en-US"/>
              <a:t>l</a:t>
            </a:r>
          </a:p>
        </p:txBody>
      </p:sp>
      <p:sp>
        <p:nvSpPr>
          <p:cNvPr id="88099" name="Line 35"/>
          <p:cNvSpPr>
            <a:spLocks noChangeShapeType="1"/>
          </p:cNvSpPr>
          <p:nvPr/>
        </p:nvSpPr>
        <p:spPr bwMode="auto">
          <a:xfrm>
            <a:off x="2057400" y="2286000"/>
            <a:ext cx="0" cy="1066800"/>
          </a:xfrm>
          <a:prstGeom prst="line">
            <a:avLst/>
          </a:prstGeom>
          <a:noFill/>
          <a:ln w="3175">
            <a:solidFill>
              <a:schemeClr val="tx1"/>
            </a:solidFill>
            <a:round/>
            <a:headEnd/>
            <a:tailEnd/>
          </a:ln>
          <a:effectLst/>
        </p:spPr>
        <p:txBody>
          <a:bodyPr anchor="ctr">
            <a:spAutoFit/>
          </a:bodyPr>
          <a:lstStyle/>
          <a:p>
            <a:endParaRPr lang="en-US"/>
          </a:p>
        </p:txBody>
      </p:sp>
      <p:sp>
        <p:nvSpPr>
          <p:cNvPr id="88100" name="Line 36"/>
          <p:cNvSpPr>
            <a:spLocks noChangeShapeType="1"/>
          </p:cNvSpPr>
          <p:nvPr/>
        </p:nvSpPr>
        <p:spPr bwMode="auto">
          <a:xfrm flipV="1">
            <a:off x="6934200" y="2590800"/>
            <a:ext cx="0" cy="762000"/>
          </a:xfrm>
          <a:prstGeom prst="line">
            <a:avLst/>
          </a:prstGeom>
          <a:noFill/>
          <a:ln w="3175">
            <a:solidFill>
              <a:schemeClr val="tx1"/>
            </a:solidFill>
            <a:round/>
            <a:headEnd/>
            <a:tailEnd/>
          </a:ln>
          <a:effectLst/>
        </p:spPr>
        <p:txBody>
          <a:bodyPr anchor="ctr">
            <a:spAutoFit/>
          </a:bodyPr>
          <a:lstStyle/>
          <a:p>
            <a:endParaRPr lang="en-US"/>
          </a:p>
        </p:txBody>
      </p:sp>
      <p:sp>
        <p:nvSpPr>
          <p:cNvPr id="88101" name="Line 37"/>
          <p:cNvSpPr>
            <a:spLocks noChangeShapeType="1"/>
          </p:cNvSpPr>
          <p:nvPr/>
        </p:nvSpPr>
        <p:spPr bwMode="auto">
          <a:xfrm>
            <a:off x="2057400" y="3276600"/>
            <a:ext cx="4876800" cy="0"/>
          </a:xfrm>
          <a:prstGeom prst="line">
            <a:avLst/>
          </a:prstGeom>
          <a:noFill/>
          <a:ln w="3175">
            <a:solidFill>
              <a:schemeClr val="tx1"/>
            </a:solidFill>
            <a:round/>
            <a:headEnd type="triangle" w="med" len="med"/>
            <a:tailEnd type="triangle" w="med" len="med"/>
          </a:ln>
          <a:effectLst/>
        </p:spPr>
        <p:txBody>
          <a:bodyPr anchor="ctr">
            <a:spAutoFit/>
          </a:bodyPr>
          <a:lstStyle/>
          <a:p>
            <a:endParaRPr lang="en-US"/>
          </a:p>
        </p:txBody>
      </p:sp>
      <p:sp>
        <p:nvSpPr>
          <p:cNvPr id="88102" name="Text Box 38"/>
          <p:cNvSpPr txBox="1">
            <a:spLocks noChangeArrowheads="1"/>
          </p:cNvSpPr>
          <p:nvPr/>
        </p:nvSpPr>
        <p:spPr bwMode="auto">
          <a:xfrm>
            <a:off x="4095750" y="2986088"/>
            <a:ext cx="1162050" cy="366712"/>
          </a:xfrm>
          <a:prstGeom prst="rect">
            <a:avLst/>
          </a:prstGeom>
          <a:noFill/>
          <a:ln w="9525">
            <a:noFill/>
            <a:miter lim="800000"/>
            <a:headEnd/>
            <a:tailEnd/>
          </a:ln>
          <a:effectLst/>
        </p:spPr>
        <p:txBody>
          <a:bodyPr>
            <a:spAutoFit/>
          </a:bodyPr>
          <a:lstStyle/>
          <a:p>
            <a:r>
              <a:rPr lang="en-US"/>
              <a:t>Lpp</a:t>
            </a:r>
          </a:p>
        </p:txBody>
      </p:sp>
      <p:sp>
        <p:nvSpPr>
          <p:cNvPr id="88103" name="Line 39"/>
          <p:cNvSpPr>
            <a:spLocks noChangeShapeType="1"/>
          </p:cNvSpPr>
          <p:nvPr/>
        </p:nvSpPr>
        <p:spPr bwMode="auto">
          <a:xfrm>
            <a:off x="3733800" y="2514600"/>
            <a:ext cx="0" cy="457200"/>
          </a:xfrm>
          <a:prstGeom prst="line">
            <a:avLst/>
          </a:prstGeom>
          <a:noFill/>
          <a:ln w="3175">
            <a:solidFill>
              <a:schemeClr val="tx1"/>
            </a:solidFill>
            <a:round/>
            <a:headEnd/>
            <a:tailEnd/>
          </a:ln>
          <a:effectLst/>
        </p:spPr>
        <p:txBody>
          <a:bodyPr wrap="none" anchor="ctr">
            <a:spAutoFit/>
          </a:bodyPr>
          <a:lstStyle/>
          <a:p>
            <a:endParaRPr lang="en-US"/>
          </a:p>
        </p:txBody>
      </p:sp>
      <p:sp>
        <p:nvSpPr>
          <p:cNvPr id="88104" name="Line 40"/>
          <p:cNvSpPr>
            <a:spLocks noChangeShapeType="1"/>
          </p:cNvSpPr>
          <p:nvPr/>
        </p:nvSpPr>
        <p:spPr bwMode="auto">
          <a:xfrm>
            <a:off x="2057400" y="2971800"/>
            <a:ext cx="1676400" cy="0"/>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sp>
        <p:nvSpPr>
          <p:cNvPr id="88105" name="Line 41"/>
          <p:cNvSpPr>
            <a:spLocks noChangeShapeType="1"/>
          </p:cNvSpPr>
          <p:nvPr/>
        </p:nvSpPr>
        <p:spPr bwMode="auto">
          <a:xfrm>
            <a:off x="3733800" y="2971800"/>
            <a:ext cx="3200400" cy="0"/>
          </a:xfrm>
          <a:prstGeom prst="line">
            <a:avLst/>
          </a:prstGeom>
          <a:noFill/>
          <a:ln w="3175">
            <a:solidFill>
              <a:schemeClr val="tx1"/>
            </a:solidFill>
            <a:round/>
            <a:headEnd type="triangle" w="med" len="med"/>
            <a:tailEnd type="triangle" w="med" len="med"/>
          </a:ln>
          <a:effectLst/>
        </p:spPr>
        <p:txBody>
          <a:bodyPr anchor="ctr">
            <a:spAutoFit/>
          </a:bodyPr>
          <a:lstStyle/>
          <a:p>
            <a:endParaRPr lang="en-US"/>
          </a:p>
        </p:txBody>
      </p:sp>
      <p:sp>
        <p:nvSpPr>
          <p:cNvPr id="88106" name="Rectangle 42"/>
          <p:cNvSpPr>
            <a:spLocks noChangeArrowheads="1"/>
          </p:cNvSpPr>
          <p:nvPr/>
        </p:nvSpPr>
        <p:spPr bwMode="auto">
          <a:xfrm>
            <a:off x="2590800" y="2590800"/>
            <a:ext cx="519113" cy="396875"/>
          </a:xfrm>
          <a:prstGeom prst="rect">
            <a:avLst/>
          </a:prstGeom>
          <a:noFill/>
          <a:ln w="9525">
            <a:noFill/>
            <a:miter lim="800000"/>
            <a:headEnd/>
            <a:tailEnd/>
          </a:ln>
          <a:effectLst/>
        </p:spPr>
        <p:txBody>
          <a:bodyPr wrap="none">
            <a:spAutoFit/>
          </a:bodyPr>
          <a:lstStyle/>
          <a:p>
            <a:r>
              <a:rPr lang="en-US" sz="2000" b="1"/>
              <a:t>d</a:t>
            </a:r>
            <a:r>
              <a:rPr lang="en-US" sz="2000" b="1" baseline="-25000"/>
              <a:t>aft</a:t>
            </a:r>
          </a:p>
        </p:txBody>
      </p:sp>
      <p:sp>
        <p:nvSpPr>
          <p:cNvPr id="88107" name="Rectangle 43"/>
          <p:cNvSpPr>
            <a:spLocks noChangeArrowheads="1"/>
          </p:cNvSpPr>
          <p:nvPr/>
        </p:nvSpPr>
        <p:spPr bwMode="auto">
          <a:xfrm>
            <a:off x="5119688" y="2590800"/>
            <a:ext cx="592137" cy="396875"/>
          </a:xfrm>
          <a:prstGeom prst="rect">
            <a:avLst/>
          </a:prstGeom>
          <a:noFill/>
          <a:ln w="9525">
            <a:noFill/>
            <a:miter lim="800000"/>
            <a:headEnd/>
            <a:tailEnd/>
          </a:ln>
          <a:effectLst/>
        </p:spPr>
        <p:txBody>
          <a:bodyPr>
            <a:spAutoFit/>
          </a:bodyPr>
          <a:lstStyle/>
          <a:p>
            <a:r>
              <a:rPr lang="en-US" sz="2000" b="1"/>
              <a:t>d</a:t>
            </a:r>
            <a:r>
              <a:rPr lang="en-US" sz="2000" b="1" baseline="-25000"/>
              <a:t>fwd</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 Box 2"/>
          <p:cNvSpPr txBox="1">
            <a:spLocks noChangeArrowheads="1"/>
          </p:cNvSpPr>
          <p:nvPr/>
        </p:nvSpPr>
        <p:spPr bwMode="auto">
          <a:xfrm>
            <a:off x="295275" y="3794125"/>
            <a:ext cx="7096125" cy="396875"/>
          </a:xfrm>
          <a:prstGeom prst="rect">
            <a:avLst/>
          </a:prstGeom>
          <a:noFill/>
          <a:ln w="9525">
            <a:noFill/>
            <a:miter lim="800000"/>
            <a:headEnd/>
            <a:tailEnd/>
          </a:ln>
          <a:effectLst/>
        </p:spPr>
        <p:txBody>
          <a:bodyPr>
            <a:spAutoFit/>
          </a:bodyPr>
          <a:lstStyle/>
          <a:p>
            <a:r>
              <a:rPr lang="en-US" sz="2000"/>
              <a:t>For these similar triangles there is a ratio aspect that relates to each:</a:t>
            </a:r>
          </a:p>
        </p:txBody>
      </p:sp>
      <p:grpSp>
        <p:nvGrpSpPr>
          <p:cNvPr id="89091" name="Group 3"/>
          <p:cNvGrpSpPr>
            <a:grpSpLocks/>
          </p:cNvGrpSpPr>
          <p:nvPr/>
        </p:nvGrpSpPr>
        <p:grpSpPr bwMode="auto">
          <a:xfrm>
            <a:off x="2051050" y="4495800"/>
            <a:ext cx="4883150" cy="1038225"/>
            <a:chOff x="1292" y="3762"/>
            <a:chExt cx="3076" cy="654"/>
          </a:xfrm>
        </p:grpSpPr>
        <p:grpSp>
          <p:nvGrpSpPr>
            <p:cNvPr id="89092" name="Group 4"/>
            <p:cNvGrpSpPr>
              <a:grpSpLocks/>
            </p:cNvGrpSpPr>
            <p:nvPr/>
          </p:nvGrpSpPr>
          <p:grpSpPr bwMode="auto">
            <a:xfrm>
              <a:off x="1292" y="3801"/>
              <a:ext cx="724" cy="615"/>
              <a:chOff x="672" y="585"/>
              <a:chExt cx="724" cy="615"/>
            </a:xfrm>
          </p:grpSpPr>
          <p:sp>
            <p:nvSpPr>
              <p:cNvPr id="89093" name="Line 5"/>
              <p:cNvSpPr>
                <a:spLocks noChangeShapeType="1"/>
              </p:cNvSpPr>
              <p:nvPr/>
            </p:nvSpPr>
            <p:spPr bwMode="auto">
              <a:xfrm>
                <a:off x="720" y="912"/>
                <a:ext cx="624" cy="0"/>
              </a:xfrm>
              <a:prstGeom prst="line">
                <a:avLst/>
              </a:prstGeom>
              <a:noFill/>
              <a:ln w="28575">
                <a:solidFill>
                  <a:schemeClr val="tx1"/>
                </a:solidFill>
                <a:round/>
                <a:headEnd/>
                <a:tailEnd/>
              </a:ln>
              <a:effectLst/>
            </p:spPr>
            <p:txBody>
              <a:bodyPr wrap="none" anchor="ctr"/>
              <a:lstStyle/>
              <a:p>
                <a:endParaRPr lang="en-US"/>
              </a:p>
            </p:txBody>
          </p:sp>
          <p:sp>
            <p:nvSpPr>
              <p:cNvPr id="89094" name="Rectangle 6"/>
              <p:cNvSpPr>
                <a:spLocks noChangeArrowheads="1"/>
              </p:cNvSpPr>
              <p:nvPr/>
            </p:nvSpPr>
            <p:spPr bwMode="auto">
              <a:xfrm>
                <a:off x="672" y="585"/>
                <a:ext cx="724" cy="327"/>
              </a:xfrm>
              <a:prstGeom prst="rect">
                <a:avLst/>
              </a:prstGeom>
              <a:noFill/>
              <a:ln w="9525">
                <a:noFill/>
                <a:miter lim="800000"/>
                <a:headEnd/>
                <a:tailEnd/>
              </a:ln>
              <a:effectLst/>
            </p:spPr>
            <p:txBody>
              <a:bodyPr wrap="none">
                <a:spAutoFit/>
              </a:bodyPr>
              <a:lstStyle/>
              <a:p>
                <a:r>
                  <a:rPr lang="en-US" sz="2800" b="1">
                    <a:latin typeface="Symbol" pitchFamily="18" charset="2"/>
                  </a:rPr>
                  <a:t>d</a:t>
                </a:r>
                <a:r>
                  <a:rPr lang="en-US" sz="2800" b="1"/>
                  <a:t>Trim</a:t>
                </a:r>
              </a:p>
            </p:txBody>
          </p:sp>
          <p:sp>
            <p:nvSpPr>
              <p:cNvPr id="89095" name="Rectangle 7"/>
              <p:cNvSpPr>
                <a:spLocks noChangeArrowheads="1"/>
              </p:cNvSpPr>
              <p:nvPr/>
            </p:nvSpPr>
            <p:spPr bwMode="auto">
              <a:xfrm>
                <a:off x="864" y="873"/>
                <a:ext cx="435" cy="327"/>
              </a:xfrm>
              <a:prstGeom prst="rect">
                <a:avLst/>
              </a:prstGeom>
              <a:noFill/>
              <a:ln w="9525">
                <a:noFill/>
                <a:miter lim="800000"/>
                <a:headEnd/>
                <a:tailEnd/>
              </a:ln>
              <a:effectLst/>
            </p:spPr>
            <p:txBody>
              <a:bodyPr wrap="none">
                <a:spAutoFit/>
              </a:bodyPr>
              <a:lstStyle/>
              <a:p>
                <a:r>
                  <a:rPr lang="en-US" sz="2800" b="1"/>
                  <a:t>L</a:t>
                </a:r>
                <a:r>
                  <a:rPr lang="en-US" sz="2800" b="1" baseline="-25000"/>
                  <a:t>pp</a:t>
                </a:r>
              </a:p>
            </p:txBody>
          </p:sp>
        </p:grpSp>
        <p:grpSp>
          <p:nvGrpSpPr>
            <p:cNvPr id="89096" name="Group 8"/>
            <p:cNvGrpSpPr>
              <a:grpSpLocks/>
            </p:cNvGrpSpPr>
            <p:nvPr/>
          </p:nvGrpSpPr>
          <p:grpSpPr bwMode="auto">
            <a:xfrm>
              <a:off x="2544" y="3762"/>
              <a:ext cx="624" cy="654"/>
              <a:chOff x="2352" y="585"/>
              <a:chExt cx="624" cy="654"/>
            </a:xfrm>
          </p:grpSpPr>
          <p:sp>
            <p:nvSpPr>
              <p:cNvPr id="89097" name="Line 9"/>
              <p:cNvSpPr>
                <a:spLocks noChangeShapeType="1"/>
              </p:cNvSpPr>
              <p:nvPr/>
            </p:nvSpPr>
            <p:spPr bwMode="auto">
              <a:xfrm>
                <a:off x="2352" y="960"/>
                <a:ext cx="624" cy="0"/>
              </a:xfrm>
              <a:prstGeom prst="line">
                <a:avLst/>
              </a:prstGeom>
              <a:noFill/>
              <a:ln w="28575">
                <a:solidFill>
                  <a:schemeClr val="tx1"/>
                </a:solidFill>
                <a:round/>
                <a:headEnd/>
                <a:tailEnd/>
              </a:ln>
              <a:effectLst/>
            </p:spPr>
            <p:txBody>
              <a:bodyPr wrap="none" anchor="ctr"/>
              <a:lstStyle/>
              <a:p>
                <a:endParaRPr lang="en-US"/>
              </a:p>
            </p:txBody>
          </p:sp>
          <p:sp>
            <p:nvSpPr>
              <p:cNvPr id="89098" name="Rectangle 10"/>
              <p:cNvSpPr>
                <a:spLocks noChangeArrowheads="1"/>
              </p:cNvSpPr>
              <p:nvPr/>
            </p:nvSpPr>
            <p:spPr bwMode="auto">
              <a:xfrm>
                <a:off x="2400" y="585"/>
                <a:ext cx="554" cy="327"/>
              </a:xfrm>
              <a:prstGeom prst="rect">
                <a:avLst/>
              </a:prstGeom>
              <a:noFill/>
              <a:ln w="9525">
                <a:noFill/>
                <a:miter lim="800000"/>
                <a:headEnd/>
                <a:tailEnd/>
              </a:ln>
              <a:effectLst/>
            </p:spPr>
            <p:txBody>
              <a:bodyPr wrap="none">
                <a:spAutoFit/>
              </a:bodyPr>
              <a:lstStyle/>
              <a:p>
                <a:r>
                  <a:rPr lang="en-US" sz="2800" b="1">
                    <a:latin typeface="Symbol" pitchFamily="18" charset="2"/>
                  </a:rPr>
                  <a:t>d</a:t>
                </a:r>
                <a:r>
                  <a:rPr lang="en-US" sz="2800" b="1"/>
                  <a:t>T</a:t>
                </a:r>
                <a:r>
                  <a:rPr lang="en-US" sz="2800" b="1" baseline="-25000"/>
                  <a:t>aft</a:t>
                </a:r>
              </a:p>
            </p:txBody>
          </p:sp>
          <p:sp>
            <p:nvSpPr>
              <p:cNvPr id="89099" name="Rectangle 11"/>
              <p:cNvSpPr>
                <a:spLocks noChangeArrowheads="1"/>
              </p:cNvSpPr>
              <p:nvPr/>
            </p:nvSpPr>
            <p:spPr bwMode="auto">
              <a:xfrm>
                <a:off x="2496" y="912"/>
                <a:ext cx="419" cy="327"/>
              </a:xfrm>
              <a:prstGeom prst="rect">
                <a:avLst/>
              </a:prstGeom>
              <a:noFill/>
              <a:ln w="9525">
                <a:noFill/>
                <a:miter lim="800000"/>
                <a:headEnd/>
                <a:tailEnd/>
              </a:ln>
              <a:effectLst/>
            </p:spPr>
            <p:txBody>
              <a:bodyPr wrap="none">
                <a:spAutoFit/>
              </a:bodyPr>
              <a:lstStyle/>
              <a:p>
                <a:r>
                  <a:rPr lang="en-US" sz="2800" b="1"/>
                  <a:t>d</a:t>
                </a:r>
                <a:r>
                  <a:rPr lang="en-US" sz="2800" b="1" baseline="-25000"/>
                  <a:t>aft</a:t>
                </a:r>
              </a:p>
            </p:txBody>
          </p:sp>
        </p:grpSp>
        <p:grpSp>
          <p:nvGrpSpPr>
            <p:cNvPr id="89100" name="Group 12"/>
            <p:cNvGrpSpPr>
              <a:grpSpLocks/>
            </p:cNvGrpSpPr>
            <p:nvPr/>
          </p:nvGrpSpPr>
          <p:grpSpPr bwMode="auto">
            <a:xfrm>
              <a:off x="3744" y="3769"/>
              <a:ext cx="624" cy="647"/>
              <a:chOff x="3552" y="585"/>
              <a:chExt cx="624" cy="647"/>
            </a:xfrm>
          </p:grpSpPr>
          <p:sp>
            <p:nvSpPr>
              <p:cNvPr id="89101" name="Line 13"/>
              <p:cNvSpPr>
                <a:spLocks noChangeShapeType="1"/>
              </p:cNvSpPr>
              <p:nvPr/>
            </p:nvSpPr>
            <p:spPr bwMode="auto">
              <a:xfrm>
                <a:off x="3552" y="960"/>
                <a:ext cx="624" cy="0"/>
              </a:xfrm>
              <a:prstGeom prst="line">
                <a:avLst/>
              </a:prstGeom>
              <a:noFill/>
              <a:ln w="28575">
                <a:solidFill>
                  <a:schemeClr val="tx1"/>
                </a:solidFill>
                <a:round/>
                <a:headEnd/>
                <a:tailEnd/>
              </a:ln>
              <a:effectLst/>
            </p:spPr>
            <p:txBody>
              <a:bodyPr wrap="none" anchor="ctr"/>
              <a:lstStyle/>
              <a:p>
                <a:endParaRPr lang="en-US"/>
              </a:p>
            </p:txBody>
          </p:sp>
          <p:sp>
            <p:nvSpPr>
              <p:cNvPr id="89102" name="Rectangle 14"/>
              <p:cNvSpPr>
                <a:spLocks noChangeArrowheads="1"/>
              </p:cNvSpPr>
              <p:nvPr/>
            </p:nvSpPr>
            <p:spPr bwMode="auto">
              <a:xfrm>
                <a:off x="3552" y="585"/>
                <a:ext cx="622" cy="327"/>
              </a:xfrm>
              <a:prstGeom prst="rect">
                <a:avLst/>
              </a:prstGeom>
              <a:noFill/>
              <a:ln w="9525">
                <a:noFill/>
                <a:miter lim="800000"/>
                <a:headEnd/>
                <a:tailEnd/>
              </a:ln>
              <a:effectLst/>
            </p:spPr>
            <p:txBody>
              <a:bodyPr wrap="none">
                <a:spAutoFit/>
              </a:bodyPr>
              <a:lstStyle/>
              <a:p>
                <a:r>
                  <a:rPr lang="en-US" sz="2800" b="1">
                    <a:latin typeface="Symbol" pitchFamily="18" charset="2"/>
                  </a:rPr>
                  <a:t>d</a:t>
                </a:r>
                <a:r>
                  <a:rPr lang="en-US" sz="2800" b="1"/>
                  <a:t>T</a:t>
                </a:r>
                <a:r>
                  <a:rPr lang="en-US" sz="2800" b="1" baseline="-25000"/>
                  <a:t>fwd</a:t>
                </a:r>
              </a:p>
            </p:txBody>
          </p:sp>
          <p:sp>
            <p:nvSpPr>
              <p:cNvPr id="89103" name="Rectangle 15"/>
              <p:cNvSpPr>
                <a:spLocks noChangeArrowheads="1"/>
              </p:cNvSpPr>
              <p:nvPr/>
            </p:nvSpPr>
            <p:spPr bwMode="auto">
              <a:xfrm>
                <a:off x="3641" y="905"/>
                <a:ext cx="487" cy="327"/>
              </a:xfrm>
              <a:prstGeom prst="rect">
                <a:avLst/>
              </a:prstGeom>
              <a:noFill/>
              <a:ln w="9525">
                <a:noFill/>
                <a:miter lim="800000"/>
                <a:headEnd/>
                <a:tailEnd/>
              </a:ln>
              <a:effectLst/>
            </p:spPr>
            <p:txBody>
              <a:bodyPr wrap="none">
                <a:spAutoFit/>
              </a:bodyPr>
              <a:lstStyle/>
              <a:p>
                <a:r>
                  <a:rPr lang="en-US" sz="2800" b="1"/>
                  <a:t>d</a:t>
                </a:r>
                <a:r>
                  <a:rPr lang="en-US" sz="2800" b="1" baseline="-25000"/>
                  <a:t>fwd</a:t>
                </a:r>
              </a:p>
            </p:txBody>
          </p:sp>
        </p:grpSp>
        <p:sp>
          <p:nvSpPr>
            <p:cNvPr id="89104" name="Text Box 16"/>
            <p:cNvSpPr txBox="1">
              <a:spLocks noChangeArrowheads="1"/>
            </p:cNvSpPr>
            <p:nvPr/>
          </p:nvSpPr>
          <p:spPr bwMode="auto">
            <a:xfrm>
              <a:off x="2108" y="3936"/>
              <a:ext cx="244" cy="327"/>
            </a:xfrm>
            <a:prstGeom prst="rect">
              <a:avLst/>
            </a:prstGeom>
            <a:noFill/>
            <a:ln w="9525">
              <a:noFill/>
              <a:miter lim="800000"/>
              <a:headEnd/>
              <a:tailEnd/>
            </a:ln>
            <a:effectLst/>
          </p:spPr>
          <p:txBody>
            <a:bodyPr wrap="none">
              <a:spAutoFit/>
            </a:bodyPr>
            <a:lstStyle/>
            <a:p>
              <a:r>
                <a:rPr lang="en-US" sz="2800" b="1"/>
                <a:t>=</a:t>
              </a:r>
            </a:p>
          </p:txBody>
        </p:sp>
        <p:sp>
          <p:nvSpPr>
            <p:cNvPr id="89105" name="Text Box 17"/>
            <p:cNvSpPr txBox="1">
              <a:spLocks noChangeArrowheads="1"/>
            </p:cNvSpPr>
            <p:nvPr/>
          </p:nvSpPr>
          <p:spPr bwMode="auto">
            <a:xfrm>
              <a:off x="3308" y="3936"/>
              <a:ext cx="244" cy="327"/>
            </a:xfrm>
            <a:prstGeom prst="rect">
              <a:avLst/>
            </a:prstGeom>
            <a:noFill/>
            <a:ln w="9525">
              <a:noFill/>
              <a:miter lim="800000"/>
              <a:headEnd/>
              <a:tailEnd/>
            </a:ln>
            <a:effectLst/>
          </p:spPr>
          <p:txBody>
            <a:bodyPr wrap="none">
              <a:spAutoFit/>
            </a:bodyPr>
            <a:lstStyle/>
            <a:p>
              <a:r>
                <a:rPr lang="en-US" sz="2800" b="1"/>
                <a:t>=</a:t>
              </a:r>
            </a:p>
          </p:txBody>
        </p:sp>
      </p:grpSp>
      <p:sp>
        <p:nvSpPr>
          <p:cNvPr id="89106" name="Text Box 18"/>
          <p:cNvSpPr txBox="1">
            <a:spLocks noChangeArrowheads="1"/>
          </p:cNvSpPr>
          <p:nvPr/>
        </p:nvSpPr>
        <p:spPr bwMode="auto">
          <a:xfrm>
            <a:off x="3733800" y="6057900"/>
            <a:ext cx="5111750" cy="366713"/>
          </a:xfrm>
          <a:prstGeom prst="rect">
            <a:avLst/>
          </a:prstGeom>
          <a:noFill/>
          <a:ln w="9525">
            <a:noFill/>
            <a:miter lim="800000"/>
            <a:headEnd/>
            <a:tailEnd/>
          </a:ln>
          <a:effectLst/>
        </p:spPr>
        <p:txBody>
          <a:bodyPr wrap="none">
            <a:spAutoFit/>
          </a:bodyPr>
          <a:lstStyle/>
          <a:p>
            <a:r>
              <a:rPr lang="en-US" i="1"/>
              <a:t>(The short leg divided by the long leg of the triangle!)</a:t>
            </a:r>
          </a:p>
        </p:txBody>
      </p:sp>
      <p:sp>
        <p:nvSpPr>
          <p:cNvPr id="89107" name="Rectangle 19"/>
          <p:cNvSpPr>
            <a:spLocks noChangeArrowheads="1"/>
          </p:cNvSpPr>
          <p:nvPr/>
        </p:nvSpPr>
        <p:spPr bwMode="auto">
          <a:xfrm>
            <a:off x="1600200" y="4419600"/>
            <a:ext cx="5791200" cy="1371600"/>
          </a:xfrm>
          <a:prstGeom prst="rect">
            <a:avLst/>
          </a:prstGeom>
          <a:noFill/>
          <a:ln w="38100" cmpd="dbl">
            <a:solidFill>
              <a:schemeClr val="tx1"/>
            </a:solidFill>
            <a:miter lim="800000"/>
            <a:headEnd/>
            <a:tailEnd/>
          </a:ln>
          <a:effectLst/>
        </p:spPr>
        <p:txBody>
          <a:bodyPr wrap="none" anchor="ctr"/>
          <a:lstStyle/>
          <a:p>
            <a:endParaRPr lang="en-US"/>
          </a:p>
        </p:txBody>
      </p:sp>
      <p:sp>
        <p:nvSpPr>
          <p:cNvPr id="89108" name="AutoShape 20"/>
          <p:cNvSpPr>
            <a:spLocks noChangeArrowheads="1"/>
          </p:cNvSpPr>
          <p:nvPr/>
        </p:nvSpPr>
        <p:spPr bwMode="auto">
          <a:xfrm flipH="1">
            <a:off x="2057400" y="1181100"/>
            <a:ext cx="4800600" cy="914400"/>
          </a:xfrm>
          <a:prstGeom prst="rtTriangle">
            <a:avLst/>
          </a:prstGeom>
          <a:solidFill>
            <a:schemeClr val="hlink"/>
          </a:solidFill>
          <a:ln w="9525">
            <a:solidFill>
              <a:schemeClr val="tx1"/>
            </a:solidFill>
            <a:miter lim="800000"/>
            <a:headEnd/>
            <a:tailEnd/>
          </a:ln>
          <a:effectLst/>
        </p:spPr>
        <p:txBody>
          <a:bodyPr wrap="none" anchor="ctr"/>
          <a:lstStyle/>
          <a:p>
            <a:endParaRPr lang="en-US"/>
          </a:p>
        </p:txBody>
      </p:sp>
      <p:sp>
        <p:nvSpPr>
          <p:cNvPr id="89109" name="AutoShape 21" descr="Wide upward diagonal"/>
          <p:cNvSpPr>
            <a:spLocks noChangeArrowheads="1"/>
          </p:cNvSpPr>
          <p:nvPr/>
        </p:nvSpPr>
        <p:spPr bwMode="auto">
          <a:xfrm flipH="1">
            <a:off x="3505200" y="1181100"/>
            <a:ext cx="3352800" cy="609600"/>
          </a:xfrm>
          <a:prstGeom prst="rtTriangle">
            <a:avLst/>
          </a:prstGeom>
          <a:pattFill prst="wdUpDiag">
            <a:fgClr>
              <a:schemeClr val="accent1"/>
            </a:fgClr>
            <a:bgClr>
              <a:schemeClr val="bg1"/>
            </a:bgClr>
          </a:pattFill>
          <a:ln w="9525">
            <a:solidFill>
              <a:schemeClr val="tx1"/>
            </a:solidFill>
            <a:miter lim="800000"/>
            <a:headEnd/>
            <a:tailEnd/>
          </a:ln>
          <a:effectLst/>
        </p:spPr>
        <p:txBody>
          <a:bodyPr wrap="none" anchor="ctr"/>
          <a:lstStyle/>
          <a:p>
            <a:endParaRPr lang="en-US"/>
          </a:p>
        </p:txBody>
      </p:sp>
      <p:sp>
        <p:nvSpPr>
          <p:cNvPr id="89110" name="AutoShape 22" descr="Wide downward diagonal"/>
          <p:cNvSpPr>
            <a:spLocks noChangeArrowheads="1"/>
          </p:cNvSpPr>
          <p:nvPr/>
        </p:nvSpPr>
        <p:spPr bwMode="auto">
          <a:xfrm flipV="1">
            <a:off x="2057400" y="1790700"/>
            <a:ext cx="1600200" cy="304800"/>
          </a:xfrm>
          <a:prstGeom prst="rtTriangle">
            <a:avLst/>
          </a:prstGeom>
          <a:pattFill prst="wdDnDiag">
            <a:fgClr>
              <a:srgbClr val="FFFF00"/>
            </a:fgClr>
            <a:bgClr>
              <a:schemeClr val="bg1"/>
            </a:bgClr>
          </a:pattFill>
          <a:ln w="9525">
            <a:solidFill>
              <a:schemeClr val="tx1"/>
            </a:solidFill>
            <a:miter lim="800000"/>
            <a:headEnd/>
            <a:tailEnd/>
          </a:ln>
          <a:effectLst/>
        </p:spPr>
        <p:txBody>
          <a:bodyPr wrap="none" anchor="ctr"/>
          <a:lstStyle/>
          <a:p>
            <a:endParaRPr lang="en-US"/>
          </a:p>
        </p:txBody>
      </p:sp>
      <p:sp>
        <p:nvSpPr>
          <p:cNvPr id="89111" name="Line 23"/>
          <p:cNvSpPr>
            <a:spLocks noChangeShapeType="1"/>
          </p:cNvSpPr>
          <p:nvPr/>
        </p:nvSpPr>
        <p:spPr bwMode="auto">
          <a:xfrm flipV="1">
            <a:off x="7315200" y="1790700"/>
            <a:ext cx="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9112" name="Rectangle 24"/>
          <p:cNvSpPr>
            <a:spLocks noChangeArrowheads="1"/>
          </p:cNvSpPr>
          <p:nvPr/>
        </p:nvSpPr>
        <p:spPr bwMode="auto">
          <a:xfrm>
            <a:off x="5943600" y="1485900"/>
            <a:ext cx="304800" cy="304800"/>
          </a:xfrm>
          <a:prstGeom prst="rect">
            <a:avLst/>
          </a:prstGeom>
          <a:solidFill>
            <a:srgbClr val="FFFF00"/>
          </a:solidFill>
          <a:ln w="9525">
            <a:solidFill>
              <a:schemeClr val="tx1"/>
            </a:solidFill>
            <a:miter lim="800000"/>
            <a:headEnd/>
            <a:tailEnd/>
          </a:ln>
          <a:effectLst/>
        </p:spPr>
        <p:txBody>
          <a:bodyPr wrap="none" anchor="ctr"/>
          <a:lstStyle/>
          <a:p>
            <a:pPr algn="ctr"/>
            <a:r>
              <a:rPr lang="en-US" sz="1600"/>
              <a:t>w</a:t>
            </a:r>
          </a:p>
        </p:txBody>
      </p:sp>
      <p:sp>
        <p:nvSpPr>
          <p:cNvPr id="89113" name="Line 25"/>
          <p:cNvSpPr>
            <a:spLocks noChangeShapeType="1"/>
          </p:cNvSpPr>
          <p:nvPr/>
        </p:nvSpPr>
        <p:spPr bwMode="auto">
          <a:xfrm>
            <a:off x="990600" y="1790700"/>
            <a:ext cx="7543800" cy="0"/>
          </a:xfrm>
          <a:prstGeom prst="line">
            <a:avLst/>
          </a:prstGeom>
          <a:noFill/>
          <a:ln w="28575">
            <a:solidFill>
              <a:schemeClr val="tx1"/>
            </a:solidFill>
            <a:prstDash val="sysDot"/>
            <a:round/>
            <a:headEnd/>
            <a:tailEnd/>
          </a:ln>
          <a:effectLst/>
        </p:spPr>
        <p:txBody>
          <a:bodyPr wrap="none" anchor="ctr"/>
          <a:lstStyle/>
          <a:p>
            <a:endParaRPr lang="en-US"/>
          </a:p>
        </p:txBody>
      </p:sp>
      <p:sp>
        <p:nvSpPr>
          <p:cNvPr id="89114" name="Text Box 26"/>
          <p:cNvSpPr txBox="1">
            <a:spLocks noChangeArrowheads="1"/>
          </p:cNvSpPr>
          <p:nvPr/>
        </p:nvSpPr>
        <p:spPr bwMode="auto">
          <a:xfrm rot="20940000">
            <a:off x="4203700" y="1350963"/>
            <a:ext cx="368300" cy="396875"/>
          </a:xfrm>
          <a:prstGeom prst="rect">
            <a:avLst/>
          </a:prstGeom>
          <a:noFill/>
          <a:ln w="9525">
            <a:noFill/>
            <a:miter lim="800000"/>
            <a:headEnd/>
            <a:tailEnd/>
          </a:ln>
          <a:effectLst/>
        </p:spPr>
        <p:txBody>
          <a:bodyPr wrap="none">
            <a:spAutoFit/>
          </a:bodyPr>
          <a:lstStyle/>
          <a:p>
            <a:r>
              <a:rPr lang="en-US" sz="2000"/>
              <a:t>O</a:t>
            </a:r>
          </a:p>
        </p:txBody>
      </p:sp>
      <p:sp>
        <p:nvSpPr>
          <p:cNvPr id="89115" name="Text Box 27"/>
          <p:cNvSpPr txBox="1">
            <a:spLocks noChangeArrowheads="1"/>
          </p:cNvSpPr>
          <p:nvPr/>
        </p:nvSpPr>
        <p:spPr bwMode="auto">
          <a:xfrm rot="20940000">
            <a:off x="4213225" y="1333500"/>
            <a:ext cx="336550" cy="366713"/>
          </a:xfrm>
          <a:prstGeom prst="rect">
            <a:avLst/>
          </a:prstGeom>
          <a:noFill/>
          <a:ln w="9525">
            <a:noFill/>
            <a:miter lim="800000"/>
            <a:headEnd/>
            <a:tailEnd/>
          </a:ln>
          <a:effectLst/>
        </p:spPr>
        <p:txBody>
          <a:bodyPr wrap="none">
            <a:spAutoFit/>
          </a:bodyPr>
          <a:lstStyle/>
          <a:p>
            <a:r>
              <a:rPr lang="en-US"/>
              <a:t>)(</a:t>
            </a:r>
          </a:p>
        </p:txBody>
      </p:sp>
      <p:sp>
        <p:nvSpPr>
          <p:cNvPr id="89116" name="Oval 28"/>
          <p:cNvSpPr>
            <a:spLocks noChangeArrowheads="1"/>
          </p:cNvSpPr>
          <p:nvPr/>
        </p:nvSpPr>
        <p:spPr bwMode="auto">
          <a:xfrm rot="20940000">
            <a:off x="4343400" y="17145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9117" name="Oval 29"/>
          <p:cNvSpPr>
            <a:spLocks noChangeArrowheads="1"/>
          </p:cNvSpPr>
          <p:nvPr/>
        </p:nvSpPr>
        <p:spPr bwMode="auto">
          <a:xfrm rot="20940000">
            <a:off x="3657600" y="17145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89118" name="Text Box 30"/>
          <p:cNvSpPr txBox="1">
            <a:spLocks noChangeArrowheads="1"/>
          </p:cNvSpPr>
          <p:nvPr/>
        </p:nvSpPr>
        <p:spPr bwMode="auto">
          <a:xfrm rot="20940000">
            <a:off x="3578225" y="1682750"/>
            <a:ext cx="307975" cy="336550"/>
          </a:xfrm>
          <a:prstGeom prst="rect">
            <a:avLst/>
          </a:prstGeom>
          <a:noFill/>
          <a:ln w="9525">
            <a:noFill/>
            <a:miter lim="800000"/>
            <a:headEnd/>
            <a:tailEnd/>
          </a:ln>
          <a:effectLst/>
        </p:spPr>
        <p:txBody>
          <a:bodyPr wrap="none">
            <a:spAutoFit/>
          </a:bodyPr>
          <a:lstStyle/>
          <a:p>
            <a:r>
              <a:rPr lang="en-US" sz="1600" b="1"/>
              <a:t>F</a:t>
            </a:r>
          </a:p>
        </p:txBody>
      </p:sp>
      <p:sp>
        <p:nvSpPr>
          <p:cNvPr id="89119" name="Line 31"/>
          <p:cNvSpPr>
            <a:spLocks noChangeShapeType="1"/>
          </p:cNvSpPr>
          <p:nvPr/>
        </p:nvSpPr>
        <p:spPr bwMode="auto">
          <a:xfrm rot="20940000">
            <a:off x="2057400" y="1638300"/>
            <a:ext cx="4876800" cy="0"/>
          </a:xfrm>
          <a:prstGeom prst="line">
            <a:avLst/>
          </a:prstGeom>
          <a:noFill/>
          <a:ln w="38100">
            <a:solidFill>
              <a:schemeClr val="tx1"/>
            </a:solidFill>
            <a:round/>
            <a:headEnd/>
            <a:tailEnd/>
          </a:ln>
          <a:effectLst/>
        </p:spPr>
        <p:txBody>
          <a:bodyPr wrap="none" anchor="ctr"/>
          <a:lstStyle/>
          <a:p>
            <a:endParaRPr lang="en-US"/>
          </a:p>
        </p:txBody>
      </p:sp>
      <p:sp>
        <p:nvSpPr>
          <p:cNvPr id="89120" name="AutoShape 32"/>
          <p:cNvSpPr>
            <a:spLocks noChangeArrowheads="1"/>
          </p:cNvSpPr>
          <p:nvPr/>
        </p:nvSpPr>
        <p:spPr bwMode="auto">
          <a:xfrm flipV="1">
            <a:off x="8337550" y="1638300"/>
            <a:ext cx="228600" cy="152400"/>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89121" name="Text Box 33"/>
          <p:cNvSpPr txBox="1">
            <a:spLocks noChangeArrowheads="1"/>
          </p:cNvSpPr>
          <p:nvPr/>
        </p:nvSpPr>
        <p:spPr bwMode="auto">
          <a:xfrm>
            <a:off x="8305800" y="1452563"/>
            <a:ext cx="336550" cy="56673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89122" name="Line 34"/>
          <p:cNvSpPr>
            <a:spLocks noChangeShapeType="1"/>
          </p:cNvSpPr>
          <p:nvPr/>
        </p:nvSpPr>
        <p:spPr bwMode="auto">
          <a:xfrm>
            <a:off x="7315200" y="876300"/>
            <a:ext cx="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9123" name="Line 35"/>
          <p:cNvSpPr>
            <a:spLocks noChangeShapeType="1"/>
          </p:cNvSpPr>
          <p:nvPr/>
        </p:nvSpPr>
        <p:spPr bwMode="auto">
          <a:xfrm>
            <a:off x="2057400" y="1790700"/>
            <a:ext cx="4876800" cy="0"/>
          </a:xfrm>
          <a:prstGeom prst="line">
            <a:avLst/>
          </a:prstGeom>
          <a:noFill/>
          <a:ln w="38100">
            <a:solidFill>
              <a:schemeClr val="tx1"/>
            </a:solidFill>
            <a:round/>
            <a:headEnd/>
            <a:tailEnd/>
          </a:ln>
          <a:effectLst/>
        </p:spPr>
        <p:txBody>
          <a:bodyPr wrap="none" anchor="ctr"/>
          <a:lstStyle/>
          <a:p>
            <a:endParaRPr lang="en-US"/>
          </a:p>
        </p:txBody>
      </p:sp>
      <p:sp>
        <p:nvSpPr>
          <p:cNvPr id="89124" name="Line 36"/>
          <p:cNvSpPr>
            <a:spLocks noChangeShapeType="1"/>
          </p:cNvSpPr>
          <p:nvPr/>
        </p:nvSpPr>
        <p:spPr bwMode="auto">
          <a:xfrm>
            <a:off x="2209800" y="2095500"/>
            <a:ext cx="5715000" cy="0"/>
          </a:xfrm>
          <a:prstGeom prst="line">
            <a:avLst/>
          </a:prstGeom>
          <a:noFill/>
          <a:ln w="3175">
            <a:solidFill>
              <a:schemeClr val="tx1"/>
            </a:solidFill>
            <a:round/>
            <a:headEnd/>
            <a:tailEnd/>
          </a:ln>
          <a:effectLst/>
        </p:spPr>
        <p:txBody>
          <a:bodyPr wrap="none" anchor="ctr">
            <a:spAutoFit/>
          </a:bodyPr>
          <a:lstStyle/>
          <a:p>
            <a:endParaRPr lang="en-US"/>
          </a:p>
        </p:txBody>
      </p:sp>
      <p:sp>
        <p:nvSpPr>
          <p:cNvPr id="89125" name="Line 37"/>
          <p:cNvSpPr>
            <a:spLocks noChangeShapeType="1"/>
          </p:cNvSpPr>
          <p:nvPr/>
        </p:nvSpPr>
        <p:spPr bwMode="auto">
          <a:xfrm>
            <a:off x="7010400" y="1181100"/>
            <a:ext cx="914400" cy="0"/>
          </a:xfrm>
          <a:prstGeom prst="line">
            <a:avLst/>
          </a:prstGeom>
          <a:noFill/>
          <a:ln w="3175">
            <a:solidFill>
              <a:schemeClr val="tx1"/>
            </a:solidFill>
            <a:round/>
            <a:headEnd/>
            <a:tailEnd/>
          </a:ln>
          <a:effectLst/>
        </p:spPr>
        <p:txBody>
          <a:bodyPr wrap="none" anchor="ctr">
            <a:spAutoFit/>
          </a:bodyPr>
          <a:lstStyle/>
          <a:p>
            <a:endParaRPr lang="en-US"/>
          </a:p>
        </p:txBody>
      </p:sp>
      <p:sp>
        <p:nvSpPr>
          <p:cNvPr id="89126" name="Text Box 38"/>
          <p:cNvSpPr txBox="1">
            <a:spLocks noChangeArrowheads="1"/>
          </p:cNvSpPr>
          <p:nvPr/>
        </p:nvSpPr>
        <p:spPr bwMode="auto">
          <a:xfrm>
            <a:off x="6934200" y="1257300"/>
            <a:ext cx="836613" cy="336550"/>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fwd</a:t>
            </a:r>
            <a:endParaRPr lang="en-US" sz="1600"/>
          </a:p>
        </p:txBody>
      </p:sp>
      <p:sp>
        <p:nvSpPr>
          <p:cNvPr id="89127" name="Line 39"/>
          <p:cNvSpPr>
            <a:spLocks noChangeShapeType="1"/>
          </p:cNvSpPr>
          <p:nvPr/>
        </p:nvSpPr>
        <p:spPr bwMode="auto">
          <a:xfrm flipH="1">
            <a:off x="1371600" y="2095500"/>
            <a:ext cx="609600" cy="0"/>
          </a:xfrm>
          <a:prstGeom prst="line">
            <a:avLst/>
          </a:prstGeom>
          <a:noFill/>
          <a:ln w="3175">
            <a:solidFill>
              <a:schemeClr val="tx1"/>
            </a:solidFill>
            <a:round/>
            <a:headEnd/>
            <a:tailEnd/>
          </a:ln>
          <a:effectLst/>
        </p:spPr>
        <p:txBody>
          <a:bodyPr wrap="none" anchor="ctr">
            <a:spAutoFit/>
          </a:bodyPr>
          <a:lstStyle/>
          <a:p>
            <a:endParaRPr lang="en-US"/>
          </a:p>
        </p:txBody>
      </p:sp>
      <p:sp>
        <p:nvSpPr>
          <p:cNvPr id="89128" name="Line 40"/>
          <p:cNvSpPr>
            <a:spLocks noChangeShapeType="1"/>
          </p:cNvSpPr>
          <p:nvPr/>
        </p:nvSpPr>
        <p:spPr bwMode="auto">
          <a:xfrm flipV="1">
            <a:off x="1447800" y="2095500"/>
            <a:ext cx="0" cy="3810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9129" name="Line 41"/>
          <p:cNvSpPr>
            <a:spLocks noChangeShapeType="1"/>
          </p:cNvSpPr>
          <p:nvPr/>
        </p:nvSpPr>
        <p:spPr bwMode="auto">
          <a:xfrm>
            <a:off x="1447800" y="1485900"/>
            <a:ext cx="0" cy="304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89130" name="Text Box 42"/>
          <p:cNvSpPr txBox="1">
            <a:spLocks noChangeArrowheads="1"/>
          </p:cNvSpPr>
          <p:nvPr/>
        </p:nvSpPr>
        <p:spPr bwMode="auto">
          <a:xfrm>
            <a:off x="1066800" y="1728788"/>
            <a:ext cx="836613" cy="336550"/>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89131" name="Line 43"/>
          <p:cNvSpPr>
            <a:spLocks noChangeShapeType="1"/>
          </p:cNvSpPr>
          <p:nvPr/>
        </p:nvSpPr>
        <p:spPr bwMode="auto">
          <a:xfrm>
            <a:off x="7848600" y="1181100"/>
            <a:ext cx="0" cy="914400"/>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sp>
        <p:nvSpPr>
          <p:cNvPr id="89132" name="Rectangle 44"/>
          <p:cNvSpPr>
            <a:spLocks noChangeArrowheads="1"/>
          </p:cNvSpPr>
          <p:nvPr/>
        </p:nvSpPr>
        <p:spPr bwMode="auto">
          <a:xfrm>
            <a:off x="7780338" y="1295400"/>
            <a:ext cx="692150" cy="336550"/>
          </a:xfrm>
          <a:prstGeom prst="rect">
            <a:avLst/>
          </a:prstGeom>
          <a:noFill/>
          <a:ln w="9525">
            <a:noFill/>
            <a:miter lim="800000"/>
            <a:headEnd/>
            <a:tailEnd/>
          </a:ln>
          <a:effectLst/>
        </p:spPr>
        <p:txBody>
          <a:bodyPr wrap="none">
            <a:spAutoFit/>
          </a:bodyPr>
          <a:lstStyle/>
          <a:p>
            <a:r>
              <a:rPr lang="en-US" sz="1600">
                <a:latin typeface="Symbol" pitchFamily="18" charset="2"/>
              </a:rPr>
              <a:t>d</a:t>
            </a:r>
            <a:r>
              <a:rPr lang="en-US" sz="1600"/>
              <a:t>Trim</a:t>
            </a:r>
          </a:p>
        </p:txBody>
      </p:sp>
      <p:sp>
        <p:nvSpPr>
          <p:cNvPr id="89133" name="Line 45"/>
          <p:cNvSpPr>
            <a:spLocks noChangeShapeType="1"/>
          </p:cNvSpPr>
          <p:nvPr/>
        </p:nvSpPr>
        <p:spPr bwMode="auto">
          <a:xfrm flipV="1">
            <a:off x="3733800" y="876300"/>
            <a:ext cx="0" cy="685800"/>
          </a:xfrm>
          <a:prstGeom prst="line">
            <a:avLst/>
          </a:prstGeom>
          <a:noFill/>
          <a:ln w="3175">
            <a:solidFill>
              <a:schemeClr val="tx1"/>
            </a:solidFill>
            <a:round/>
            <a:headEnd/>
            <a:tailEnd/>
          </a:ln>
          <a:effectLst/>
        </p:spPr>
        <p:txBody>
          <a:bodyPr wrap="none" anchor="ctr">
            <a:spAutoFit/>
          </a:bodyPr>
          <a:lstStyle/>
          <a:p>
            <a:endParaRPr lang="en-US"/>
          </a:p>
        </p:txBody>
      </p:sp>
      <p:sp>
        <p:nvSpPr>
          <p:cNvPr id="89134" name="Line 46"/>
          <p:cNvSpPr>
            <a:spLocks noChangeShapeType="1"/>
          </p:cNvSpPr>
          <p:nvPr/>
        </p:nvSpPr>
        <p:spPr bwMode="auto">
          <a:xfrm flipV="1">
            <a:off x="6096000" y="876300"/>
            <a:ext cx="0" cy="685800"/>
          </a:xfrm>
          <a:prstGeom prst="line">
            <a:avLst/>
          </a:prstGeom>
          <a:noFill/>
          <a:ln w="3175">
            <a:solidFill>
              <a:schemeClr val="tx1"/>
            </a:solidFill>
            <a:round/>
            <a:headEnd/>
            <a:tailEnd/>
          </a:ln>
          <a:effectLst/>
        </p:spPr>
        <p:txBody>
          <a:bodyPr wrap="none" anchor="ctr">
            <a:spAutoFit/>
          </a:bodyPr>
          <a:lstStyle/>
          <a:p>
            <a:endParaRPr lang="en-US"/>
          </a:p>
        </p:txBody>
      </p:sp>
      <p:sp>
        <p:nvSpPr>
          <p:cNvPr id="89135" name="Line 47"/>
          <p:cNvSpPr>
            <a:spLocks noChangeShapeType="1"/>
          </p:cNvSpPr>
          <p:nvPr/>
        </p:nvSpPr>
        <p:spPr bwMode="auto">
          <a:xfrm>
            <a:off x="3733800" y="952500"/>
            <a:ext cx="2362200" cy="0"/>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sp>
        <p:nvSpPr>
          <p:cNvPr id="89136" name="Text Box 48"/>
          <p:cNvSpPr txBox="1">
            <a:spLocks noChangeArrowheads="1"/>
          </p:cNvSpPr>
          <p:nvPr/>
        </p:nvSpPr>
        <p:spPr bwMode="auto">
          <a:xfrm>
            <a:off x="4556125" y="533400"/>
            <a:ext cx="247650" cy="366713"/>
          </a:xfrm>
          <a:prstGeom prst="rect">
            <a:avLst/>
          </a:prstGeom>
          <a:noFill/>
          <a:ln w="9525">
            <a:noFill/>
            <a:miter lim="800000"/>
            <a:headEnd/>
            <a:tailEnd/>
          </a:ln>
          <a:effectLst/>
        </p:spPr>
        <p:txBody>
          <a:bodyPr wrap="none">
            <a:spAutoFit/>
          </a:bodyPr>
          <a:lstStyle/>
          <a:p>
            <a:r>
              <a:rPr lang="en-US"/>
              <a:t>l</a:t>
            </a:r>
          </a:p>
        </p:txBody>
      </p:sp>
      <p:sp>
        <p:nvSpPr>
          <p:cNvPr id="89137" name="Line 49"/>
          <p:cNvSpPr>
            <a:spLocks noChangeShapeType="1"/>
          </p:cNvSpPr>
          <p:nvPr/>
        </p:nvSpPr>
        <p:spPr bwMode="auto">
          <a:xfrm>
            <a:off x="2057400" y="1866900"/>
            <a:ext cx="0" cy="1066800"/>
          </a:xfrm>
          <a:prstGeom prst="line">
            <a:avLst/>
          </a:prstGeom>
          <a:noFill/>
          <a:ln w="3175">
            <a:solidFill>
              <a:schemeClr val="tx1"/>
            </a:solidFill>
            <a:round/>
            <a:headEnd/>
            <a:tailEnd/>
          </a:ln>
          <a:effectLst/>
        </p:spPr>
        <p:txBody>
          <a:bodyPr anchor="ctr">
            <a:spAutoFit/>
          </a:bodyPr>
          <a:lstStyle/>
          <a:p>
            <a:endParaRPr lang="en-US"/>
          </a:p>
        </p:txBody>
      </p:sp>
      <p:sp>
        <p:nvSpPr>
          <p:cNvPr id="89138" name="Line 50"/>
          <p:cNvSpPr>
            <a:spLocks noChangeShapeType="1"/>
          </p:cNvSpPr>
          <p:nvPr/>
        </p:nvSpPr>
        <p:spPr bwMode="auto">
          <a:xfrm flipV="1">
            <a:off x="6934200" y="2171700"/>
            <a:ext cx="0" cy="762000"/>
          </a:xfrm>
          <a:prstGeom prst="line">
            <a:avLst/>
          </a:prstGeom>
          <a:noFill/>
          <a:ln w="3175">
            <a:solidFill>
              <a:schemeClr val="tx1"/>
            </a:solidFill>
            <a:round/>
            <a:headEnd/>
            <a:tailEnd/>
          </a:ln>
          <a:effectLst/>
        </p:spPr>
        <p:txBody>
          <a:bodyPr anchor="ctr">
            <a:spAutoFit/>
          </a:bodyPr>
          <a:lstStyle/>
          <a:p>
            <a:endParaRPr lang="en-US"/>
          </a:p>
        </p:txBody>
      </p:sp>
      <p:sp>
        <p:nvSpPr>
          <p:cNvPr id="89139" name="Line 51"/>
          <p:cNvSpPr>
            <a:spLocks noChangeShapeType="1"/>
          </p:cNvSpPr>
          <p:nvPr/>
        </p:nvSpPr>
        <p:spPr bwMode="auto">
          <a:xfrm>
            <a:off x="2057400" y="2857500"/>
            <a:ext cx="4876800" cy="0"/>
          </a:xfrm>
          <a:prstGeom prst="line">
            <a:avLst/>
          </a:prstGeom>
          <a:noFill/>
          <a:ln w="3175">
            <a:solidFill>
              <a:schemeClr val="tx1"/>
            </a:solidFill>
            <a:round/>
            <a:headEnd type="triangle" w="med" len="med"/>
            <a:tailEnd type="triangle" w="med" len="med"/>
          </a:ln>
          <a:effectLst/>
        </p:spPr>
        <p:txBody>
          <a:bodyPr anchor="ctr">
            <a:spAutoFit/>
          </a:bodyPr>
          <a:lstStyle/>
          <a:p>
            <a:endParaRPr lang="en-US"/>
          </a:p>
        </p:txBody>
      </p:sp>
      <p:sp>
        <p:nvSpPr>
          <p:cNvPr id="89140" name="Text Box 52"/>
          <p:cNvSpPr txBox="1">
            <a:spLocks noChangeArrowheads="1"/>
          </p:cNvSpPr>
          <p:nvPr/>
        </p:nvSpPr>
        <p:spPr bwMode="auto">
          <a:xfrm>
            <a:off x="4095750" y="2566988"/>
            <a:ext cx="1162050" cy="366712"/>
          </a:xfrm>
          <a:prstGeom prst="rect">
            <a:avLst/>
          </a:prstGeom>
          <a:noFill/>
          <a:ln w="9525">
            <a:noFill/>
            <a:miter lim="800000"/>
            <a:headEnd/>
            <a:tailEnd/>
          </a:ln>
          <a:effectLst/>
        </p:spPr>
        <p:txBody>
          <a:bodyPr>
            <a:spAutoFit/>
          </a:bodyPr>
          <a:lstStyle/>
          <a:p>
            <a:r>
              <a:rPr lang="en-US"/>
              <a:t>Lpp</a:t>
            </a:r>
          </a:p>
        </p:txBody>
      </p:sp>
      <p:sp>
        <p:nvSpPr>
          <p:cNvPr id="89141" name="Line 53"/>
          <p:cNvSpPr>
            <a:spLocks noChangeShapeType="1"/>
          </p:cNvSpPr>
          <p:nvPr/>
        </p:nvSpPr>
        <p:spPr bwMode="auto">
          <a:xfrm>
            <a:off x="3733800" y="2057400"/>
            <a:ext cx="0" cy="457200"/>
          </a:xfrm>
          <a:prstGeom prst="line">
            <a:avLst/>
          </a:prstGeom>
          <a:noFill/>
          <a:ln w="3175">
            <a:solidFill>
              <a:schemeClr val="tx1"/>
            </a:solidFill>
            <a:round/>
            <a:headEnd/>
            <a:tailEnd/>
          </a:ln>
          <a:effectLst/>
        </p:spPr>
        <p:txBody>
          <a:bodyPr wrap="none" anchor="ctr">
            <a:spAutoFit/>
          </a:bodyPr>
          <a:lstStyle/>
          <a:p>
            <a:endParaRPr lang="en-US"/>
          </a:p>
        </p:txBody>
      </p:sp>
      <p:sp>
        <p:nvSpPr>
          <p:cNvPr id="89142" name="Line 54"/>
          <p:cNvSpPr>
            <a:spLocks noChangeShapeType="1"/>
          </p:cNvSpPr>
          <p:nvPr/>
        </p:nvSpPr>
        <p:spPr bwMode="auto">
          <a:xfrm>
            <a:off x="2057400" y="2514600"/>
            <a:ext cx="1676400" cy="0"/>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sp>
        <p:nvSpPr>
          <p:cNvPr id="89143" name="Line 55"/>
          <p:cNvSpPr>
            <a:spLocks noChangeShapeType="1"/>
          </p:cNvSpPr>
          <p:nvPr/>
        </p:nvSpPr>
        <p:spPr bwMode="auto">
          <a:xfrm>
            <a:off x="3733800" y="2514600"/>
            <a:ext cx="3200400" cy="0"/>
          </a:xfrm>
          <a:prstGeom prst="line">
            <a:avLst/>
          </a:prstGeom>
          <a:noFill/>
          <a:ln w="3175">
            <a:solidFill>
              <a:schemeClr val="tx1"/>
            </a:solidFill>
            <a:round/>
            <a:headEnd type="triangle" w="med" len="med"/>
            <a:tailEnd type="triangle" w="med" len="med"/>
          </a:ln>
          <a:effectLst/>
        </p:spPr>
        <p:txBody>
          <a:bodyPr anchor="ctr">
            <a:spAutoFit/>
          </a:bodyPr>
          <a:lstStyle/>
          <a:p>
            <a:endParaRPr lang="en-US"/>
          </a:p>
        </p:txBody>
      </p:sp>
      <p:sp>
        <p:nvSpPr>
          <p:cNvPr id="89144" name="Rectangle 56"/>
          <p:cNvSpPr>
            <a:spLocks noChangeArrowheads="1"/>
          </p:cNvSpPr>
          <p:nvPr/>
        </p:nvSpPr>
        <p:spPr bwMode="auto">
          <a:xfrm>
            <a:off x="2590800" y="2133600"/>
            <a:ext cx="519113" cy="396875"/>
          </a:xfrm>
          <a:prstGeom prst="rect">
            <a:avLst/>
          </a:prstGeom>
          <a:noFill/>
          <a:ln w="9525">
            <a:noFill/>
            <a:miter lim="800000"/>
            <a:headEnd/>
            <a:tailEnd/>
          </a:ln>
          <a:effectLst/>
        </p:spPr>
        <p:txBody>
          <a:bodyPr wrap="none">
            <a:spAutoFit/>
          </a:bodyPr>
          <a:lstStyle/>
          <a:p>
            <a:r>
              <a:rPr lang="en-US" sz="2000" b="1"/>
              <a:t>d</a:t>
            </a:r>
            <a:r>
              <a:rPr lang="en-US" sz="2000" b="1" baseline="-25000"/>
              <a:t>aft</a:t>
            </a:r>
          </a:p>
        </p:txBody>
      </p:sp>
      <p:sp>
        <p:nvSpPr>
          <p:cNvPr id="89145" name="Rectangle 57"/>
          <p:cNvSpPr>
            <a:spLocks noChangeArrowheads="1"/>
          </p:cNvSpPr>
          <p:nvPr/>
        </p:nvSpPr>
        <p:spPr bwMode="auto">
          <a:xfrm>
            <a:off x="5119688" y="2133600"/>
            <a:ext cx="592137" cy="396875"/>
          </a:xfrm>
          <a:prstGeom prst="rect">
            <a:avLst/>
          </a:prstGeom>
          <a:noFill/>
          <a:ln w="9525">
            <a:noFill/>
            <a:miter lim="800000"/>
            <a:headEnd/>
            <a:tailEnd/>
          </a:ln>
          <a:effectLst/>
        </p:spPr>
        <p:txBody>
          <a:bodyPr>
            <a:spAutoFit/>
          </a:bodyPr>
          <a:lstStyle/>
          <a:p>
            <a:r>
              <a:rPr lang="en-US" sz="2000" b="1"/>
              <a:t>d</a:t>
            </a:r>
            <a:r>
              <a:rPr lang="en-US" sz="2000" b="1" baseline="-25000"/>
              <a:t>fwd</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1355725" y="547688"/>
            <a:ext cx="184150" cy="396875"/>
          </a:xfrm>
          <a:prstGeom prst="rect">
            <a:avLst/>
          </a:prstGeom>
          <a:noFill/>
          <a:ln w="9525">
            <a:noFill/>
            <a:miter lim="800000"/>
            <a:headEnd/>
            <a:tailEnd/>
          </a:ln>
          <a:effectLst/>
        </p:spPr>
        <p:txBody>
          <a:bodyPr wrap="none">
            <a:spAutoFit/>
          </a:bodyPr>
          <a:lstStyle/>
          <a:p>
            <a:endParaRPr lang="en-US" sz="2000"/>
          </a:p>
        </p:txBody>
      </p:sp>
      <p:sp>
        <p:nvSpPr>
          <p:cNvPr id="90115" name="Text Box 3"/>
          <p:cNvSpPr txBox="1">
            <a:spLocks noChangeArrowheads="1"/>
          </p:cNvSpPr>
          <p:nvPr/>
        </p:nvSpPr>
        <p:spPr bwMode="auto">
          <a:xfrm>
            <a:off x="838200" y="2101850"/>
            <a:ext cx="7467600" cy="2363788"/>
          </a:xfrm>
          <a:prstGeom prst="rect">
            <a:avLst/>
          </a:prstGeom>
          <a:noFill/>
          <a:ln w="0" cmpd="dbl">
            <a:noFill/>
            <a:miter lim="800000"/>
            <a:headEnd/>
            <a:tailEnd/>
          </a:ln>
          <a:effectLst/>
        </p:spPr>
        <p:txBody>
          <a:bodyPr>
            <a:spAutoFit/>
          </a:bodyPr>
          <a:lstStyle/>
          <a:p>
            <a:pPr algn="ctr"/>
            <a:r>
              <a:rPr lang="en-US" sz="2800" b="1"/>
              <a:t>T</a:t>
            </a:r>
            <a:r>
              <a:rPr lang="en-US" sz="2800" b="1" baseline="-25000"/>
              <a:t>fwd new</a:t>
            </a:r>
            <a:r>
              <a:rPr lang="en-US" sz="2800" b="1"/>
              <a:t> =  T</a:t>
            </a:r>
            <a:r>
              <a:rPr lang="en-US" sz="2800" b="1" baseline="-25000"/>
              <a:t>fwd</a:t>
            </a:r>
            <a:r>
              <a:rPr lang="en-US" sz="2800" b="1"/>
              <a:t> </a:t>
            </a:r>
            <a:r>
              <a:rPr lang="en-US" sz="2800" b="1" baseline="-25000"/>
              <a:t>old</a:t>
            </a:r>
            <a:r>
              <a:rPr lang="en-US" sz="2800" b="1"/>
              <a:t>  +/-   </a:t>
            </a:r>
            <a:r>
              <a:rPr lang="en-US" sz="2800" b="1">
                <a:latin typeface="Symbol" pitchFamily="18" charset="2"/>
              </a:rPr>
              <a:t>d</a:t>
            </a:r>
            <a:r>
              <a:rPr lang="en-US" sz="2800" b="1"/>
              <a:t>T</a:t>
            </a:r>
            <a:r>
              <a:rPr lang="en-US" sz="2800" b="1" baseline="-25000"/>
              <a:t>PS  </a:t>
            </a:r>
            <a:r>
              <a:rPr lang="en-US" sz="2800" b="1"/>
              <a:t> +/-</a:t>
            </a:r>
            <a:r>
              <a:rPr lang="en-US" sz="2800" b="1" baseline="-25000"/>
              <a:t>  </a:t>
            </a:r>
            <a:r>
              <a:rPr lang="en-US" sz="2800" b="1">
                <a:latin typeface="Symbol" pitchFamily="18" charset="2"/>
              </a:rPr>
              <a:t>d</a:t>
            </a:r>
            <a:r>
              <a:rPr lang="en-US" sz="2800" b="1"/>
              <a:t>T</a:t>
            </a:r>
          </a:p>
          <a:p>
            <a:pPr algn="ctr"/>
            <a:endParaRPr lang="en-US" sz="2800" b="1"/>
          </a:p>
          <a:p>
            <a:pPr algn="ctr"/>
            <a:r>
              <a:rPr lang="en-US" b="1"/>
              <a:t>AND</a:t>
            </a:r>
            <a:endParaRPr lang="en-US" sz="2800" b="1"/>
          </a:p>
          <a:p>
            <a:pPr algn="ctr"/>
            <a:endParaRPr lang="en-US" sz="2800" b="1"/>
          </a:p>
          <a:p>
            <a:pPr algn="ctr"/>
            <a:r>
              <a:rPr lang="en-US" sz="2800" b="1"/>
              <a:t>T</a:t>
            </a:r>
            <a:r>
              <a:rPr lang="en-US" sz="2800" b="1" baseline="-25000"/>
              <a:t>aft new</a:t>
            </a:r>
            <a:r>
              <a:rPr lang="en-US" sz="2800" b="1"/>
              <a:t> =  T</a:t>
            </a:r>
            <a:r>
              <a:rPr lang="en-US" sz="2800" b="1" baseline="-25000"/>
              <a:t>aft</a:t>
            </a:r>
            <a:r>
              <a:rPr lang="en-US" sz="2800" b="1"/>
              <a:t> </a:t>
            </a:r>
            <a:r>
              <a:rPr lang="en-US" sz="2800" b="1" baseline="-25000"/>
              <a:t>old</a:t>
            </a:r>
            <a:r>
              <a:rPr lang="en-US" sz="2800" b="1"/>
              <a:t>  +/-  </a:t>
            </a:r>
            <a:r>
              <a:rPr lang="en-US" sz="2800" b="1">
                <a:latin typeface="Symbol" pitchFamily="18" charset="2"/>
              </a:rPr>
              <a:t>d</a:t>
            </a:r>
            <a:r>
              <a:rPr lang="en-US" sz="2800" b="1"/>
              <a:t>T</a:t>
            </a:r>
            <a:r>
              <a:rPr lang="en-US" sz="2800" b="1" baseline="-25000"/>
              <a:t>PS </a:t>
            </a:r>
            <a:r>
              <a:rPr lang="en-US" sz="2800" b="1"/>
              <a:t> +/-</a:t>
            </a:r>
            <a:r>
              <a:rPr lang="en-US" sz="2800" b="1" baseline="-25000"/>
              <a:t> </a:t>
            </a:r>
            <a:r>
              <a:rPr lang="en-US" sz="2800" b="1">
                <a:latin typeface="Symbol" pitchFamily="18" charset="2"/>
              </a:rPr>
              <a:t>d</a:t>
            </a:r>
            <a:r>
              <a:rPr lang="en-US" sz="2800" b="1"/>
              <a:t>T</a:t>
            </a:r>
            <a:endParaRPr lang="en-US" sz="2800" b="1" baseline="-25000"/>
          </a:p>
          <a:p>
            <a:pPr algn="ctr"/>
            <a:endParaRPr lang="en-US" sz="2800" b="1" baseline="-25000"/>
          </a:p>
        </p:txBody>
      </p:sp>
      <p:sp>
        <p:nvSpPr>
          <p:cNvPr id="90116" name="Text Box 4"/>
          <p:cNvSpPr txBox="1">
            <a:spLocks noChangeArrowheads="1"/>
          </p:cNvSpPr>
          <p:nvPr/>
        </p:nvSpPr>
        <p:spPr bwMode="auto">
          <a:xfrm>
            <a:off x="898525" y="269875"/>
            <a:ext cx="7635875" cy="1187450"/>
          </a:xfrm>
          <a:prstGeom prst="rect">
            <a:avLst/>
          </a:prstGeom>
          <a:noFill/>
          <a:ln w="9525">
            <a:noFill/>
            <a:miter lim="800000"/>
            <a:headEnd/>
            <a:tailEnd/>
          </a:ln>
          <a:effectLst/>
        </p:spPr>
        <p:txBody>
          <a:bodyPr>
            <a:spAutoFit/>
          </a:bodyPr>
          <a:lstStyle/>
          <a:p>
            <a:r>
              <a:rPr lang="en-US" sz="2400"/>
              <a:t>Knowing how to find the change in draft from both parallel sinkage and from the induced moment, you can now find the total draft change, fore and aft: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124931"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124932" name="Rectangle 4"/>
          <p:cNvSpPr>
            <a:spLocks noGrp="1" noChangeArrowheads="1"/>
          </p:cNvSpPr>
          <p:nvPr>
            <p:ph type="title"/>
          </p:nvPr>
        </p:nvSpPr>
        <p:spPr>
          <a:xfrm>
            <a:off x="685800" y="152400"/>
            <a:ext cx="7772400" cy="1143000"/>
          </a:xfrm>
          <a:noFill/>
          <a:ln/>
        </p:spPr>
        <p:txBody>
          <a:bodyPr lIns="90488" tIns="44450" rIns="90488" bIns="44450"/>
          <a:lstStyle/>
          <a:p>
            <a:r>
              <a:rPr lang="en-US"/>
              <a:t>Section 3.2</a:t>
            </a:r>
          </a:p>
        </p:txBody>
      </p:sp>
      <p:sp>
        <p:nvSpPr>
          <p:cNvPr id="124933" name="Rectangle 5"/>
          <p:cNvSpPr>
            <a:spLocks noGrp="1" noChangeArrowheads="1"/>
          </p:cNvSpPr>
          <p:nvPr>
            <p:ph type="body" idx="1"/>
          </p:nvPr>
        </p:nvSpPr>
        <p:spPr>
          <a:xfrm>
            <a:off x="685800" y="1447800"/>
            <a:ext cx="7772400" cy="4114800"/>
          </a:xfrm>
          <a:noFill/>
          <a:ln/>
        </p:spPr>
        <p:txBody>
          <a:bodyPr lIns="90488" tIns="44450" rIns="90488" bIns="44450"/>
          <a:lstStyle/>
          <a:p>
            <a:pPr>
              <a:lnSpc>
                <a:spcPct val="90000"/>
              </a:lnSpc>
              <a:buFontTx/>
              <a:buNone/>
            </a:pPr>
            <a:r>
              <a:rPr lang="en-US" sz="2800" u="sng" dirty="0"/>
              <a:t>Center of Mass/Gravity</a:t>
            </a:r>
          </a:p>
          <a:p>
            <a:pPr>
              <a:lnSpc>
                <a:spcPct val="90000"/>
              </a:lnSpc>
              <a:buFontTx/>
              <a:buNone/>
            </a:pPr>
            <a:r>
              <a:rPr lang="en-US" sz="2800" dirty="0"/>
              <a:t>   The weighted average over area or volume based on given distribution summed such that result is equivalent to the total force applied through a single point.</a:t>
            </a:r>
          </a:p>
          <a:p>
            <a:pPr>
              <a:lnSpc>
                <a:spcPct val="90000"/>
              </a:lnSpc>
            </a:pPr>
            <a:endParaRPr lang="en-US" sz="2800" dirty="0"/>
          </a:p>
          <a:p>
            <a:pPr>
              <a:lnSpc>
                <a:spcPct val="90000"/>
              </a:lnSpc>
              <a:buFontTx/>
              <a:buNone/>
            </a:pPr>
            <a:r>
              <a:rPr lang="en-US" sz="2800" dirty="0"/>
              <a:t>What can change the Center of Gravity?</a:t>
            </a:r>
          </a:p>
          <a:p>
            <a:pPr lvl="1">
              <a:lnSpc>
                <a:spcPct val="90000"/>
              </a:lnSpc>
            </a:pPr>
            <a:r>
              <a:rPr lang="en-US" sz="2400" dirty="0"/>
              <a:t>Add/subtract weight</a:t>
            </a:r>
          </a:p>
          <a:p>
            <a:pPr lvl="1">
              <a:lnSpc>
                <a:spcPct val="90000"/>
              </a:lnSpc>
            </a:pPr>
            <a:r>
              <a:rPr lang="en-US" sz="2400" dirty="0"/>
              <a:t>Move weight/change distribution</a:t>
            </a:r>
          </a:p>
        </p:txBody>
      </p:sp>
    </p:spTree>
  </p:cSld>
  <p:clrMapOvr>
    <a:masterClrMapping/>
  </p:clrMapOvr>
  <p:transition spd="slow">
    <p:cut/>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685800" y="-76200"/>
            <a:ext cx="7772400" cy="1143000"/>
          </a:xfrm>
          <a:noFill/>
          <a:ln/>
        </p:spPr>
        <p:txBody>
          <a:bodyPr lIns="90488" tIns="44450" rIns="90488" bIns="44450"/>
          <a:lstStyle/>
          <a:p>
            <a:r>
              <a:rPr lang="en-US"/>
              <a:t>Calculating Draft Changes</a:t>
            </a:r>
          </a:p>
        </p:txBody>
      </p:sp>
      <p:sp>
        <p:nvSpPr>
          <p:cNvPr id="309251" name="Rectangle 3"/>
          <p:cNvSpPr>
            <a:spLocks noGrp="1" noChangeArrowheads="1"/>
          </p:cNvSpPr>
          <p:nvPr>
            <p:ph type="body" idx="1"/>
          </p:nvPr>
        </p:nvSpPr>
        <p:spPr>
          <a:xfrm>
            <a:off x="685800" y="1295400"/>
            <a:ext cx="7772400" cy="5029200"/>
          </a:xfrm>
          <a:noFill/>
          <a:ln/>
        </p:spPr>
        <p:txBody>
          <a:bodyPr lIns="90488" tIns="44450" rIns="90488" bIns="44450"/>
          <a:lstStyle/>
          <a:p>
            <a:pPr>
              <a:buFontTx/>
              <a:buNone/>
            </a:pPr>
            <a:r>
              <a:rPr lang="en-US" sz="2800" u="sng"/>
              <a:t>Procedure:</a:t>
            </a:r>
          </a:p>
          <a:p>
            <a:pPr lvl="1">
              <a:buFont typeface="Wingdings" pitchFamily="2" charset="2"/>
              <a:buChar char="ü"/>
            </a:pPr>
            <a:r>
              <a:rPr lang="en-US" sz="2400"/>
              <a:t>Calculate impact of weight addition/removal to mean draft using TPI.</a:t>
            </a:r>
          </a:p>
          <a:p>
            <a:pPr lvl="1">
              <a:buFont typeface="Wingdings" pitchFamily="2" charset="2"/>
              <a:buChar char="ü"/>
            </a:pPr>
            <a:endParaRPr lang="en-US" sz="2400"/>
          </a:p>
          <a:p>
            <a:pPr lvl="1">
              <a:buFont typeface="Wingdings" pitchFamily="2" charset="2"/>
              <a:buChar char="ü"/>
            </a:pPr>
            <a:r>
              <a:rPr lang="en-US" sz="2400"/>
              <a:t>Calculate impact of weight addition/removal to trim at given distance from center of floatation.</a:t>
            </a:r>
          </a:p>
          <a:p>
            <a:pPr lvl="1">
              <a:buFont typeface="Wingdings" pitchFamily="2" charset="2"/>
              <a:buChar char="ü"/>
            </a:pPr>
            <a:endParaRPr lang="en-US" sz="2400"/>
          </a:p>
          <a:p>
            <a:pPr lvl="1">
              <a:buFont typeface="Wingdings" pitchFamily="2" charset="2"/>
              <a:buChar char="ü"/>
            </a:pPr>
            <a:r>
              <a:rPr lang="en-US" sz="2400"/>
              <a:t>Calculate trim effect on fwd and aft drafts separately.</a:t>
            </a:r>
          </a:p>
          <a:p>
            <a:pPr lvl="1">
              <a:buFont typeface="Wingdings" pitchFamily="2" charset="2"/>
              <a:buChar char="ü"/>
            </a:pPr>
            <a:endParaRPr lang="en-US" sz="2400"/>
          </a:p>
          <a:p>
            <a:pPr lvl="1">
              <a:buFont typeface="Wingdings" pitchFamily="2" charset="2"/>
              <a:buChar char="ü"/>
            </a:pPr>
            <a:r>
              <a:rPr lang="en-US" sz="2400"/>
              <a:t>Separately add mean draft impact to trim effects to determine final drafts fwd and aft.</a:t>
            </a:r>
          </a:p>
        </p:txBody>
      </p:sp>
    </p:spTree>
  </p:cSld>
  <p:clrMapOvr>
    <a:masterClrMapping/>
  </p:clrMapOvr>
  <p:transition spd="slow">
    <p:cut/>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1138" name="Group 2"/>
          <p:cNvGrpSpPr>
            <a:grpSpLocks/>
          </p:cNvGrpSpPr>
          <p:nvPr/>
        </p:nvGrpSpPr>
        <p:grpSpPr bwMode="auto">
          <a:xfrm>
            <a:off x="533400" y="1447800"/>
            <a:ext cx="7620000" cy="2057400"/>
            <a:chOff x="192" y="1008"/>
            <a:chExt cx="4800" cy="1296"/>
          </a:xfrm>
        </p:grpSpPr>
        <p:sp>
          <p:nvSpPr>
            <p:cNvPr id="91139" name="Rectangle 3"/>
            <p:cNvSpPr>
              <a:spLocks noChangeArrowheads="1"/>
            </p:cNvSpPr>
            <p:nvPr/>
          </p:nvSpPr>
          <p:spPr bwMode="auto">
            <a:xfrm>
              <a:off x="192" y="1008"/>
              <a:ext cx="4800" cy="1296"/>
            </a:xfrm>
            <a:prstGeom prst="rect">
              <a:avLst/>
            </a:prstGeom>
            <a:solidFill>
              <a:schemeClr val="hlink"/>
            </a:solidFill>
            <a:ln w="9525">
              <a:solidFill>
                <a:schemeClr val="tx1"/>
              </a:solidFill>
              <a:miter lim="800000"/>
              <a:headEnd/>
              <a:tailEnd/>
            </a:ln>
            <a:effectLst/>
          </p:spPr>
          <p:txBody>
            <a:bodyPr wrap="none" anchor="ctr"/>
            <a:lstStyle/>
            <a:p>
              <a:endParaRPr lang="en-US"/>
            </a:p>
          </p:txBody>
        </p:sp>
        <p:sp>
          <p:nvSpPr>
            <p:cNvPr id="91140" name="Text Box 4"/>
            <p:cNvSpPr txBox="1">
              <a:spLocks noChangeArrowheads="1"/>
            </p:cNvSpPr>
            <p:nvPr/>
          </p:nvSpPr>
          <p:spPr bwMode="auto">
            <a:xfrm>
              <a:off x="240" y="1054"/>
              <a:ext cx="3858" cy="1250"/>
            </a:xfrm>
            <a:prstGeom prst="rect">
              <a:avLst/>
            </a:prstGeom>
            <a:noFill/>
            <a:ln w="9525">
              <a:noFill/>
              <a:miter lim="800000"/>
              <a:headEnd/>
              <a:tailEnd/>
            </a:ln>
            <a:effectLst/>
          </p:spPr>
          <p:txBody>
            <a:bodyPr wrap="none">
              <a:spAutoFit/>
            </a:bodyPr>
            <a:lstStyle/>
            <a:p>
              <a:r>
                <a:rPr lang="en-US" sz="2000" u="sng"/>
                <a:t>GIVEN:</a:t>
              </a:r>
              <a:endParaRPr lang="en-US" sz="2000"/>
            </a:p>
            <a:p>
              <a:pPr>
                <a:lnSpc>
                  <a:spcPct val="130000"/>
                </a:lnSpc>
              </a:pPr>
              <a:r>
                <a:rPr lang="en-US" sz="2000"/>
                <a:t>Lpp = 101.7 ft		Draft = (10.5 + 10.1)/2 = 10.3ft</a:t>
              </a:r>
            </a:p>
            <a:p>
              <a:pPr>
                <a:lnSpc>
                  <a:spcPct val="130000"/>
                </a:lnSpc>
              </a:pPr>
              <a:r>
                <a:rPr lang="en-US" sz="2000"/>
                <a:t>amidships = 50.85 ft	</a:t>
              </a:r>
              <a:r>
                <a:rPr lang="en-US" sz="2000">
                  <a:latin typeface="Symbol" pitchFamily="18" charset="2"/>
                </a:rPr>
                <a:t>D</a:t>
              </a:r>
              <a:r>
                <a:rPr lang="en-US" sz="2000"/>
                <a:t>s = 2LT x 205 = 410LT</a:t>
              </a:r>
            </a:p>
            <a:p>
              <a:pPr>
                <a:lnSpc>
                  <a:spcPct val="130000"/>
                </a:lnSpc>
              </a:pPr>
              <a:r>
                <a:rPr lang="en-US" sz="2000"/>
                <a:t>LCF = 55.8 ft from FP, or 4.95 ft aft of amidships</a:t>
              </a:r>
            </a:p>
            <a:p>
              <a:pPr>
                <a:lnSpc>
                  <a:spcPct val="130000"/>
                </a:lnSpc>
              </a:pPr>
              <a:r>
                <a:rPr lang="en-US" sz="2000" b="1" i="1">
                  <a:solidFill>
                    <a:schemeClr val="accent2"/>
                  </a:solidFill>
                </a:rPr>
                <a:t>DRAW A PICTURE!</a:t>
              </a:r>
              <a:endParaRPr lang="en-US" sz="2000"/>
            </a:p>
          </p:txBody>
        </p:sp>
      </p:grpSp>
      <p:sp>
        <p:nvSpPr>
          <p:cNvPr id="91141" name="Rectangle 5"/>
          <p:cNvSpPr>
            <a:spLocks noChangeArrowheads="1"/>
          </p:cNvSpPr>
          <p:nvPr/>
        </p:nvSpPr>
        <p:spPr bwMode="auto">
          <a:xfrm>
            <a:off x="381000" y="60325"/>
            <a:ext cx="8307388" cy="1311275"/>
          </a:xfrm>
          <a:prstGeom prst="rect">
            <a:avLst/>
          </a:prstGeom>
          <a:noFill/>
          <a:ln w="9525">
            <a:noFill/>
            <a:miter lim="800000"/>
            <a:headEnd/>
            <a:tailEnd/>
          </a:ln>
          <a:effectLst/>
        </p:spPr>
        <p:txBody>
          <a:bodyPr wrap="none">
            <a:spAutoFit/>
          </a:bodyPr>
          <a:lstStyle/>
          <a:p>
            <a:r>
              <a:rPr lang="en-US" sz="2000" u="sng"/>
              <a:t>Example:</a:t>
            </a:r>
            <a:endParaRPr lang="en-US" sz="2000"/>
          </a:p>
          <a:p>
            <a:endParaRPr lang="en-US" sz="2000"/>
          </a:p>
          <a:p>
            <a:r>
              <a:rPr lang="en-US" sz="2000"/>
              <a:t>The YP floats at a draft 10.5 ft aft and 10.1ft forward.  A load of 10LT is placed</a:t>
            </a:r>
          </a:p>
          <a:p>
            <a:r>
              <a:rPr lang="en-US" sz="2000"/>
              <a:t>15ft forward of amidships.  Find the final forward and aft drafts.</a:t>
            </a:r>
          </a:p>
        </p:txBody>
      </p:sp>
      <p:grpSp>
        <p:nvGrpSpPr>
          <p:cNvPr id="91142" name="Group 6"/>
          <p:cNvGrpSpPr>
            <a:grpSpLocks/>
          </p:cNvGrpSpPr>
          <p:nvPr/>
        </p:nvGrpSpPr>
        <p:grpSpPr bwMode="auto">
          <a:xfrm>
            <a:off x="1447800" y="3810000"/>
            <a:ext cx="7010400" cy="2590800"/>
            <a:chOff x="912" y="2400"/>
            <a:chExt cx="4416" cy="1632"/>
          </a:xfrm>
        </p:grpSpPr>
        <p:sp>
          <p:nvSpPr>
            <p:cNvPr id="91143" name="Text Box 7"/>
            <p:cNvSpPr txBox="1">
              <a:spLocks noChangeAspect="1" noChangeArrowheads="1"/>
            </p:cNvSpPr>
            <p:nvPr/>
          </p:nvSpPr>
          <p:spPr bwMode="auto">
            <a:xfrm>
              <a:off x="2715" y="3776"/>
              <a:ext cx="404" cy="212"/>
            </a:xfrm>
            <a:prstGeom prst="rect">
              <a:avLst/>
            </a:prstGeom>
            <a:noFill/>
            <a:ln w="9525">
              <a:noFill/>
              <a:miter lim="800000"/>
              <a:headEnd/>
              <a:tailEnd/>
            </a:ln>
            <a:effectLst/>
          </p:spPr>
          <p:txBody>
            <a:bodyPr wrap="none">
              <a:spAutoFit/>
            </a:bodyPr>
            <a:lstStyle/>
            <a:p>
              <a:r>
                <a:rPr lang="en-US" sz="1600"/>
                <a:t>101.7</a:t>
              </a:r>
              <a:endParaRPr lang="en-US" sz="2000"/>
            </a:p>
          </p:txBody>
        </p:sp>
        <p:sp>
          <p:nvSpPr>
            <p:cNvPr id="91144" name="Line 8"/>
            <p:cNvSpPr>
              <a:spLocks noChangeAspect="1" noChangeShapeType="1"/>
            </p:cNvSpPr>
            <p:nvPr/>
          </p:nvSpPr>
          <p:spPr bwMode="auto">
            <a:xfrm>
              <a:off x="1800" y="3338"/>
              <a:ext cx="1" cy="694"/>
            </a:xfrm>
            <a:prstGeom prst="line">
              <a:avLst/>
            </a:prstGeom>
            <a:noFill/>
            <a:ln w="9525">
              <a:solidFill>
                <a:schemeClr val="tx1"/>
              </a:solidFill>
              <a:round/>
              <a:headEnd/>
              <a:tailEnd/>
            </a:ln>
            <a:effectLst/>
          </p:spPr>
          <p:txBody>
            <a:bodyPr wrap="none" anchor="ctr"/>
            <a:lstStyle/>
            <a:p>
              <a:endParaRPr lang="en-US"/>
            </a:p>
          </p:txBody>
        </p:sp>
        <p:sp>
          <p:nvSpPr>
            <p:cNvPr id="91145" name="Line 9"/>
            <p:cNvSpPr>
              <a:spLocks noChangeAspect="1" noChangeShapeType="1"/>
            </p:cNvSpPr>
            <p:nvPr/>
          </p:nvSpPr>
          <p:spPr bwMode="auto">
            <a:xfrm>
              <a:off x="4021" y="3648"/>
              <a:ext cx="1" cy="384"/>
            </a:xfrm>
            <a:prstGeom prst="line">
              <a:avLst/>
            </a:prstGeom>
            <a:noFill/>
            <a:ln w="9525">
              <a:solidFill>
                <a:schemeClr val="tx1"/>
              </a:solidFill>
              <a:round/>
              <a:headEnd/>
              <a:tailEnd/>
            </a:ln>
            <a:effectLst/>
          </p:spPr>
          <p:txBody>
            <a:bodyPr wrap="none" anchor="ctr"/>
            <a:lstStyle/>
            <a:p>
              <a:endParaRPr lang="en-US"/>
            </a:p>
          </p:txBody>
        </p:sp>
        <p:sp>
          <p:nvSpPr>
            <p:cNvPr id="91146" name="Line 10"/>
            <p:cNvSpPr>
              <a:spLocks noChangeAspect="1" noChangeShapeType="1"/>
            </p:cNvSpPr>
            <p:nvPr/>
          </p:nvSpPr>
          <p:spPr bwMode="auto">
            <a:xfrm>
              <a:off x="1800" y="3955"/>
              <a:ext cx="2221"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1147" name="Line 11"/>
            <p:cNvSpPr>
              <a:spLocks noChangeAspect="1" noChangeShapeType="1"/>
            </p:cNvSpPr>
            <p:nvPr/>
          </p:nvSpPr>
          <p:spPr bwMode="auto">
            <a:xfrm flipV="1">
              <a:off x="2735" y="2592"/>
              <a:ext cx="1" cy="599"/>
            </a:xfrm>
            <a:prstGeom prst="line">
              <a:avLst/>
            </a:prstGeom>
            <a:noFill/>
            <a:ln w="9525">
              <a:solidFill>
                <a:schemeClr val="tx1"/>
              </a:solidFill>
              <a:round/>
              <a:headEnd/>
              <a:tailEnd/>
            </a:ln>
            <a:effectLst/>
          </p:spPr>
          <p:txBody>
            <a:bodyPr wrap="none" anchor="ctr"/>
            <a:lstStyle/>
            <a:p>
              <a:endParaRPr lang="en-US"/>
            </a:p>
          </p:txBody>
        </p:sp>
        <p:sp>
          <p:nvSpPr>
            <p:cNvPr id="91148" name="Line 12"/>
            <p:cNvSpPr>
              <a:spLocks noChangeAspect="1" noChangeShapeType="1"/>
            </p:cNvSpPr>
            <p:nvPr/>
          </p:nvSpPr>
          <p:spPr bwMode="auto">
            <a:xfrm flipV="1">
              <a:off x="1800" y="2496"/>
              <a:ext cx="1" cy="695"/>
            </a:xfrm>
            <a:prstGeom prst="line">
              <a:avLst/>
            </a:prstGeom>
            <a:noFill/>
            <a:ln w="9525">
              <a:solidFill>
                <a:schemeClr val="tx1"/>
              </a:solidFill>
              <a:round/>
              <a:headEnd/>
              <a:tailEnd/>
            </a:ln>
            <a:effectLst/>
          </p:spPr>
          <p:txBody>
            <a:bodyPr wrap="none" anchor="ctr"/>
            <a:lstStyle/>
            <a:p>
              <a:endParaRPr lang="en-US"/>
            </a:p>
          </p:txBody>
        </p:sp>
        <p:sp>
          <p:nvSpPr>
            <p:cNvPr id="91149" name="Line 13"/>
            <p:cNvSpPr>
              <a:spLocks noChangeAspect="1" noChangeShapeType="1"/>
            </p:cNvSpPr>
            <p:nvPr/>
          </p:nvSpPr>
          <p:spPr bwMode="auto">
            <a:xfrm flipV="1">
              <a:off x="4021" y="2592"/>
              <a:ext cx="1" cy="599"/>
            </a:xfrm>
            <a:prstGeom prst="line">
              <a:avLst/>
            </a:prstGeom>
            <a:noFill/>
            <a:ln w="9525">
              <a:solidFill>
                <a:schemeClr val="tx1"/>
              </a:solidFill>
              <a:round/>
              <a:headEnd/>
              <a:tailEnd/>
            </a:ln>
            <a:effectLst/>
          </p:spPr>
          <p:txBody>
            <a:bodyPr wrap="none" anchor="ctr"/>
            <a:lstStyle/>
            <a:p>
              <a:endParaRPr lang="en-US"/>
            </a:p>
          </p:txBody>
        </p:sp>
        <p:sp>
          <p:nvSpPr>
            <p:cNvPr id="91150" name="Line 14"/>
            <p:cNvSpPr>
              <a:spLocks noChangeAspect="1" noChangeShapeType="1"/>
            </p:cNvSpPr>
            <p:nvPr/>
          </p:nvSpPr>
          <p:spPr bwMode="auto">
            <a:xfrm>
              <a:off x="1800" y="2630"/>
              <a:ext cx="935"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1151" name="Line 15"/>
            <p:cNvSpPr>
              <a:spLocks noChangeAspect="1" noChangeShapeType="1"/>
            </p:cNvSpPr>
            <p:nvPr/>
          </p:nvSpPr>
          <p:spPr bwMode="auto">
            <a:xfrm>
              <a:off x="2735" y="2630"/>
              <a:ext cx="1286"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1152" name="Text Box 16"/>
            <p:cNvSpPr txBox="1">
              <a:spLocks noChangeAspect="1" noChangeArrowheads="1"/>
            </p:cNvSpPr>
            <p:nvPr/>
          </p:nvSpPr>
          <p:spPr bwMode="auto">
            <a:xfrm>
              <a:off x="1979" y="2407"/>
              <a:ext cx="804" cy="212"/>
            </a:xfrm>
            <a:prstGeom prst="rect">
              <a:avLst/>
            </a:prstGeom>
            <a:noFill/>
            <a:ln w="9525">
              <a:noFill/>
              <a:miter lim="800000"/>
              <a:headEnd/>
              <a:tailEnd/>
            </a:ln>
            <a:effectLst/>
          </p:spPr>
          <p:txBody>
            <a:bodyPr>
              <a:spAutoFit/>
            </a:bodyPr>
            <a:lstStyle/>
            <a:p>
              <a:r>
                <a:rPr lang="en-US" sz="1600"/>
                <a:t>D</a:t>
              </a:r>
              <a:r>
                <a:rPr lang="en-US" sz="1600" baseline="-25000"/>
                <a:t>aft </a:t>
              </a:r>
              <a:r>
                <a:rPr lang="en-US" sz="1600"/>
                <a:t>= 45.9</a:t>
              </a:r>
            </a:p>
          </p:txBody>
        </p:sp>
        <p:sp>
          <p:nvSpPr>
            <p:cNvPr id="91153" name="Text Box 17"/>
            <p:cNvSpPr txBox="1">
              <a:spLocks noChangeAspect="1" noChangeArrowheads="1"/>
            </p:cNvSpPr>
            <p:nvPr/>
          </p:nvSpPr>
          <p:spPr bwMode="auto">
            <a:xfrm>
              <a:off x="2975" y="2400"/>
              <a:ext cx="1146" cy="212"/>
            </a:xfrm>
            <a:prstGeom prst="rect">
              <a:avLst/>
            </a:prstGeom>
            <a:noFill/>
            <a:ln w="9525">
              <a:noFill/>
              <a:miter lim="800000"/>
              <a:headEnd/>
              <a:tailEnd/>
            </a:ln>
            <a:effectLst/>
          </p:spPr>
          <p:txBody>
            <a:bodyPr>
              <a:spAutoFit/>
            </a:bodyPr>
            <a:lstStyle/>
            <a:p>
              <a:r>
                <a:rPr lang="en-US" sz="1600"/>
                <a:t>D</a:t>
              </a:r>
              <a:r>
                <a:rPr lang="en-US" sz="1600" baseline="-25000"/>
                <a:t>fwd</a:t>
              </a:r>
              <a:r>
                <a:rPr lang="en-US" sz="1600"/>
                <a:t> = 55.8</a:t>
              </a:r>
            </a:p>
          </p:txBody>
        </p:sp>
        <p:sp>
          <p:nvSpPr>
            <p:cNvPr id="91154" name="Line 18"/>
            <p:cNvSpPr>
              <a:spLocks noChangeAspect="1" noChangeShapeType="1"/>
            </p:cNvSpPr>
            <p:nvPr/>
          </p:nvSpPr>
          <p:spPr bwMode="auto">
            <a:xfrm>
              <a:off x="912" y="3269"/>
              <a:ext cx="3838" cy="1"/>
            </a:xfrm>
            <a:prstGeom prst="line">
              <a:avLst/>
            </a:prstGeom>
            <a:noFill/>
            <a:ln w="28575">
              <a:solidFill>
                <a:schemeClr val="tx1"/>
              </a:solidFill>
              <a:prstDash val="sysDot"/>
              <a:round/>
              <a:headEnd/>
              <a:tailEnd/>
            </a:ln>
            <a:effectLst/>
          </p:spPr>
          <p:txBody>
            <a:bodyPr wrap="none" anchor="ctr"/>
            <a:lstStyle/>
            <a:p>
              <a:endParaRPr lang="en-US"/>
            </a:p>
          </p:txBody>
        </p:sp>
        <p:sp>
          <p:nvSpPr>
            <p:cNvPr id="91155" name="Text Box 19"/>
            <p:cNvSpPr txBox="1">
              <a:spLocks noChangeAspect="1" noChangeArrowheads="1"/>
            </p:cNvSpPr>
            <p:nvPr/>
          </p:nvSpPr>
          <p:spPr bwMode="auto">
            <a:xfrm>
              <a:off x="2781" y="3024"/>
              <a:ext cx="212" cy="231"/>
            </a:xfrm>
            <a:prstGeom prst="rect">
              <a:avLst/>
            </a:prstGeom>
            <a:noFill/>
            <a:ln w="9525">
              <a:noFill/>
              <a:miter lim="800000"/>
              <a:headEnd/>
              <a:tailEnd/>
            </a:ln>
            <a:effectLst/>
          </p:spPr>
          <p:txBody>
            <a:bodyPr wrap="none">
              <a:spAutoFit/>
            </a:bodyPr>
            <a:lstStyle/>
            <a:p>
              <a:r>
                <a:rPr lang="en-US"/>
                <a:t>)(</a:t>
              </a:r>
            </a:p>
          </p:txBody>
        </p:sp>
        <p:sp>
          <p:nvSpPr>
            <p:cNvPr id="91156" name="Line 20"/>
            <p:cNvSpPr>
              <a:spLocks noChangeAspect="1" noChangeShapeType="1"/>
            </p:cNvSpPr>
            <p:nvPr/>
          </p:nvSpPr>
          <p:spPr bwMode="auto">
            <a:xfrm>
              <a:off x="1800" y="3269"/>
              <a:ext cx="2221" cy="1"/>
            </a:xfrm>
            <a:prstGeom prst="line">
              <a:avLst/>
            </a:prstGeom>
            <a:noFill/>
            <a:ln w="38100">
              <a:solidFill>
                <a:schemeClr val="tx1"/>
              </a:solidFill>
              <a:round/>
              <a:headEnd/>
              <a:tailEnd/>
            </a:ln>
            <a:effectLst/>
          </p:spPr>
          <p:txBody>
            <a:bodyPr wrap="none" anchor="ctr"/>
            <a:lstStyle/>
            <a:p>
              <a:endParaRPr lang="en-US"/>
            </a:p>
          </p:txBody>
        </p:sp>
        <p:sp>
          <p:nvSpPr>
            <p:cNvPr id="91157" name="AutoShape 21"/>
            <p:cNvSpPr>
              <a:spLocks noChangeAspect="1" noChangeArrowheads="1"/>
            </p:cNvSpPr>
            <p:nvPr/>
          </p:nvSpPr>
          <p:spPr bwMode="auto">
            <a:xfrm flipV="1">
              <a:off x="960" y="3168"/>
              <a:ext cx="104" cy="69"/>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91158" name="Text Box 22"/>
            <p:cNvSpPr txBox="1">
              <a:spLocks noChangeAspect="1" noChangeArrowheads="1"/>
            </p:cNvSpPr>
            <p:nvPr/>
          </p:nvSpPr>
          <p:spPr bwMode="auto">
            <a:xfrm>
              <a:off x="912" y="3072"/>
              <a:ext cx="153"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91159" name="Line 23"/>
            <p:cNvSpPr>
              <a:spLocks noChangeAspect="1" noChangeShapeType="1"/>
            </p:cNvSpPr>
            <p:nvPr/>
          </p:nvSpPr>
          <p:spPr bwMode="auto">
            <a:xfrm>
              <a:off x="1349" y="3125"/>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1160" name="Text Box 24"/>
            <p:cNvSpPr txBox="1">
              <a:spLocks noChangeAspect="1" noChangeArrowheads="1"/>
            </p:cNvSpPr>
            <p:nvPr/>
          </p:nvSpPr>
          <p:spPr bwMode="auto">
            <a:xfrm>
              <a:off x="1211" y="3225"/>
              <a:ext cx="381"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91161" name="Line 25"/>
            <p:cNvSpPr>
              <a:spLocks noChangeAspect="1" noChangeShapeType="1"/>
            </p:cNvSpPr>
            <p:nvPr/>
          </p:nvSpPr>
          <p:spPr bwMode="auto">
            <a:xfrm>
              <a:off x="4056" y="3072"/>
              <a:ext cx="888" cy="2"/>
            </a:xfrm>
            <a:prstGeom prst="line">
              <a:avLst/>
            </a:prstGeom>
            <a:noFill/>
            <a:ln w="9525">
              <a:solidFill>
                <a:schemeClr val="tx1"/>
              </a:solidFill>
              <a:round/>
              <a:headEnd/>
              <a:tailEnd/>
            </a:ln>
            <a:effectLst/>
          </p:spPr>
          <p:txBody>
            <a:bodyPr wrap="none" anchor="ctr"/>
            <a:lstStyle/>
            <a:p>
              <a:endParaRPr lang="en-US"/>
            </a:p>
          </p:txBody>
        </p:sp>
        <p:sp>
          <p:nvSpPr>
            <p:cNvPr id="91162" name="Line 26"/>
            <p:cNvSpPr>
              <a:spLocks noChangeAspect="1" noChangeShapeType="1"/>
            </p:cNvSpPr>
            <p:nvPr/>
          </p:nvSpPr>
          <p:spPr bwMode="auto">
            <a:xfrm flipV="1">
              <a:off x="4438" y="3264"/>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1163" name="Line 27"/>
            <p:cNvSpPr>
              <a:spLocks noChangeAspect="1" noChangeShapeType="1"/>
            </p:cNvSpPr>
            <p:nvPr/>
          </p:nvSpPr>
          <p:spPr bwMode="auto">
            <a:xfrm>
              <a:off x="4438" y="2928"/>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1164" name="Text Box 28"/>
            <p:cNvSpPr txBox="1">
              <a:spLocks noChangeAspect="1" noChangeArrowheads="1"/>
            </p:cNvSpPr>
            <p:nvPr/>
          </p:nvSpPr>
          <p:spPr bwMode="auto">
            <a:xfrm>
              <a:off x="4299" y="3024"/>
              <a:ext cx="501" cy="231"/>
            </a:xfrm>
            <a:prstGeom prst="rect">
              <a:avLst/>
            </a:prstGeom>
            <a:noFill/>
            <a:ln w="9525">
              <a:noFill/>
              <a:miter lim="800000"/>
              <a:headEnd/>
              <a:tailEnd/>
            </a:ln>
            <a:effectLst/>
          </p:spPr>
          <p:txBody>
            <a:bodyPr>
              <a:spAutoFit/>
            </a:bodyPr>
            <a:lstStyle/>
            <a:p>
              <a:r>
                <a:rPr lang="en-US">
                  <a:latin typeface="Symbol" pitchFamily="18" charset="2"/>
                </a:rPr>
                <a:t>d</a:t>
              </a:r>
              <a:r>
                <a:rPr lang="en-US"/>
                <a:t>T</a:t>
              </a:r>
              <a:r>
                <a:rPr lang="en-US" baseline="-25000"/>
                <a:t>fwd</a:t>
              </a:r>
              <a:endParaRPr lang="en-US"/>
            </a:p>
          </p:txBody>
        </p:sp>
        <p:sp>
          <p:nvSpPr>
            <p:cNvPr id="91165" name="Text Box 29"/>
            <p:cNvSpPr txBox="1">
              <a:spLocks noChangeAspect="1" noChangeArrowheads="1"/>
            </p:cNvSpPr>
            <p:nvPr/>
          </p:nvSpPr>
          <p:spPr bwMode="auto">
            <a:xfrm>
              <a:off x="4848" y="3120"/>
              <a:ext cx="480"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Trim</a:t>
              </a:r>
            </a:p>
          </p:txBody>
        </p:sp>
        <p:sp>
          <p:nvSpPr>
            <p:cNvPr id="91166" name="Line 30"/>
            <p:cNvSpPr>
              <a:spLocks noChangeAspect="1" noChangeShapeType="1"/>
            </p:cNvSpPr>
            <p:nvPr/>
          </p:nvSpPr>
          <p:spPr bwMode="auto">
            <a:xfrm flipH="1">
              <a:off x="1789" y="3408"/>
              <a:ext cx="3155" cy="1"/>
            </a:xfrm>
            <a:prstGeom prst="line">
              <a:avLst/>
            </a:prstGeom>
            <a:noFill/>
            <a:ln w="9525">
              <a:solidFill>
                <a:schemeClr val="tx1"/>
              </a:solidFill>
              <a:round/>
              <a:headEnd/>
              <a:tailEnd/>
            </a:ln>
            <a:effectLst/>
          </p:spPr>
          <p:txBody>
            <a:bodyPr wrap="none" anchor="ctr"/>
            <a:lstStyle/>
            <a:p>
              <a:endParaRPr lang="en-US"/>
            </a:p>
          </p:txBody>
        </p:sp>
        <p:sp>
          <p:nvSpPr>
            <p:cNvPr id="91167" name="Line 31"/>
            <p:cNvSpPr>
              <a:spLocks noChangeShapeType="1"/>
            </p:cNvSpPr>
            <p:nvPr/>
          </p:nvSpPr>
          <p:spPr bwMode="auto">
            <a:xfrm rot="21000000">
              <a:off x="1771" y="3220"/>
              <a:ext cx="2248" cy="45"/>
            </a:xfrm>
            <a:prstGeom prst="line">
              <a:avLst/>
            </a:prstGeom>
            <a:noFill/>
            <a:ln w="28575">
              <a:solidFill>
                <a:schemeClr val="tx1"/>
              </a:solidFill>
              <a:round/>
              <a:headEnd/>
              <a:tailEnd/>
            </a:ln>
            <a:effectLst/>
          </p:spPr>
          <p:txBody>
            <a:bodyPr wrap="none" anchor="ctr"/>
            <a:lstStyle/>
            <a:p>
              <a:endParaRPr lang="en-US"/>
            </a:p>
          </p:txBody>
        </p:sp>
        <p:sp>
          <p:nvSpPr>
            <p:cNvPr id="91168" name="Oval 32"/>
            <p:cNvSpPr>
              <a:spLocks noChangeAspect="1" noChangeArrowheads="1"/>
            </p:cNvSpPr>
            <p:nvPr/>
          </p:nvSpPr>
          <p:spPr bwMode="auto">
            <a:xfrm>
              <a:off x="2721" y="3269"/>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1169" name="Text Box 33"/>
            <p:cNvSpPr txBox="1">
              <a:spLocks noChangeAspect="1" noChangeArrowheads="1"/>
            </p:cNvSpPr>
            <p:nvPr/>
          </p:nvSpPr>
          <p:spPr bwMode="auto">
            <a:xfrm>
              <a:off x="2685" y="3289"/>
              <a:ext cx="194" cy="212"/>
            </a:xfrm>
            <a:prstGeom prst="rect">
              <a:avLst/>
            </a:prstGeom>
            <a:noFill/>
            <a:ln w="9525">
              <a:noFill/>
              <a:miter lim="800000"/>
              <a:headEnd/>
              <a:tailEnd/>
            </a:ln>
            <a:effectLst/>
          </p:spPr>
          <p:txBody>
            <a:bodyPr wrap="none">
              <a:spAutoFit/>
            </a:bodyPr>
            <a:lstStyle/>
            <a:p>
              <a:r>
                <a:rPr lang="en-US" sz="1600" b="1"/>
                <a:t>F</a:t>
              </a:r>
            </a:p>
          </p:txBody>
        </p:sp>
        <p:sp>
          <p:nvSpPr>
            <p:cNvPr id="91170" name="Text Box 34"/>
            <p:cNvSpPr txBox="1">
              <a:spLocks noChangeAspect="1" noChangeArrowheads="1"/>
            </p:cNvSpPr>
            <p:nvPr/>
          </p:nvSpPr>
          <p:spPr bwMode="auto">
            <a:xfrm>
              <a:off x="2777" y="3032"/>
              <a:ext cx="232" cy="250"/>
            </a:xfrm>
            <a:prstGeom prst="rect">
              <a:avLst/>
            </a:prstGeom>
            <a:noFill/>
            <a:ln w="9525">
              <a:noFill/>
              <a:miter lim="800000"/>
              <a:headEnd/>
              <a:tailEnd/>
            </a:ln>
            <a:effectLst/>
          </p:spPr>
          <p:txBody>
            <a:bodyPr wrap="none">
              <a:spAutoFit/>
            </a:bodyPr>
            <a:lstStyle/>
            <a:p>
              <a:r>
                <a:rPr lang="en-US" sz="2000"/>
                <a:t>O</a:t>
              </a:r>
            </a:p>
          </p:txBody>
        </p:sp>
        <p:sp>
          <p:nvSpPr>
            <p:cNvPr id="91171" name="Oval 35"/>
            <p:cNvSpPr>
              <a:spLocks noChangeAspect="1" noChangeArrowheads="1"/>
            </p:cNvSpPr>
            <p:nvPr/>
          </p:nvSpPr>
          <p:spPr bwMode="auto">
            <a:xfrm>
              <a:off x="2841" y="3277"/>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1172" name="Rectangle 36"/>
            <p:cNvSpPr>
              <a:spLocks noChangeArrowheads="1"/>
            </p:cNvSpPr>
            <p:nvPr/>
          </p:nvSpPr>
          <p:spPr bwMode="auto">
            <a:xfrm>
              <a:off x="3071" y="3120"/>
              <a:ext cx="241" cy="144"/>
            </a:xfrm>
            <a:prstGeom prst="rect">
              <a:avLst/>
            </a:prstGeom>
            <a:solidFill>
              <a:srgbClr val="FFFF00"/>
            </a:solidFill>
            <a:ln w="9525">
              <a:solidFill>
                <a:schemeClr val="tx1"/>
              </a:solidFill>
              <a:miter lim="800000"/>
              <a:headEnd/>
              <a:tailEnd/>
            </a:ln>
            <a:effectLst/>
          </p:spPr>
          <p:txBody>
            <a:bodyPr wrap="none" anchor="ctr"/>
            <a:lstStyle/>
            <a:p>
              <a:pPr algn="ctr"/>
              <a:r>
                <a:rPr lang="en-US" sz="1000"/>
                <a:t>10LT</a:t>
              </a:r>
              <a:endParaRPr lang="en-US" sz="1600"/>
            </a:p>
          </p:txBody>
        </p:sp>
        <p:sp>
          <p:nvSpPr>
            <p:cNvPr id="91173" name="Line 37"/>
            <p:cNvSpPr>
              <a:spLocks noChangeShapeType="1"/>
            </p:cNvSpPr>
            <p:nvPr/>
          </p:nvSpPr>
          <p:spPr bwMode="auto">
            <a:xfrm flipV="1">
              <a:off x="3167" y="2784"/>
              <a:ext cx="1" cy="240"/>
            </a:xfrm>
            <a:prstGeom prst="line">
              <a:avLst/>
            </a:prstGeom>
            <a:noFill/>
            <a:ln w="9525">
              <a:solidFill>
                <a:schemeClr val="tx1"/>
              </a:solidFill>
              <a:round/>
              <a:headEnd/>
              <a:tailEnd/>
            </a:ln>
            <a:effectLst/>
          </p:spPr>
          <p:txBody>
            <a:bodyPr wrap="none" anchor="ctr"/>
            <a:lstStyle/>
            <a:p>
              <a:endParaRPr lang="en-US"/>
            </a:p>
          </p:txBody>
        </p:sp>
        <p:sp>
          <p:nvSpPr>
            <p:cNvPr id="91174" name="Line 38"/>
            <p:cNvSpPr>
              <a:spLocks noChangeShapeType="1"/>
            </p:cNvSpPr>
            <p:nvPr/>
          </p:nvSpPr>
          <p:spPr bwMode="auto">
            <a:xfrm>
              <a:off x="2735" y="2832"/>
              <a:ext cx="432"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1175" name="Text Box 39"/>
            <p:cNvSpPr txBox="1">
              <a:spLocks noChangeArrowheads="1"/>
            </p:cNvSpPr>
            <p:nvPr/>
          </p:nvSpPr>
          <p:spPr bwMode="auto">
            <a:xfrm>
              <a:off x="2783" y="2668"/>
              <a:ext cx="404" cy="212"/>
            </a:xfrm>
            <a:prstGeom prst="rect">
              <a:avLst/>
            </a:prstGeom>
            <a:noFill/>
            <a:ln w="9525">
              <a:noFill/>
              <a:miter lim="800000"/>
              <a:headEnd/>
              <a:tailEnd/>
            </a:ln>
            <a:effectLst/>
          </p:spPr>
          <p:txBody>
            <a:bodyPr wrap="none">
              <a:spAutoFit/>
            </a:bodyPr>
            <a:lstStyle/>
            <a:p>
              <a:r>
                <a:rPr lang="en-US" sz="1600"/>
                <a:t>19.95</a:t>
              </a:r>
            </a:p>
          </p:txBody>
        </p:sp>
        <p:sp>
          <p:nvSpPr>
            <p:cNvPr id="91176" name="Line 40"/>
            <p:cNvSpPr>
              <a:spLocks noChangeShapeType="1"/>
            </p:cNvSpPr>
            <p:nvPr/>
          </p:nvSpPr>
          <p:spPr bwMode="auto">
            <a:xfrm flipH="1">
              <a:off x="1296" y="3408"/>
              <a:ext cx="432" cy="0"/>
            </a:xfrm>
            <a:prstGeom prst="line">
              <a:avLst/>
            </a:prstGeom>
            <a:noFill/>
            <a:ln w="3175">
              <a:solidFill>
                <a:schemeClr val="tx1"/>
              </a:solidFill>
              <a:round/>
              <a:headEnd/>
              <a:tailEnd/>
            </a:ln>
            <a:effectLst/>
          </p:spPr>
          <p:txBody>
            <a:bodyPr wrap="none" anchor="ctr">
              <a:spAutoFit/>
            </a:bodyPr>
            <a:lstStyle/>
            <a:p>
              <a:endParaRPr lang="en-US"/>
            </a:p>
          </p:txBody>
        </p:sp>
        <p:sp>
          <p:nvSpPr>
            <p:cNvPr id="91177" name="Line 41"/>
            <p:cNvSpPr>
              <a:spLocks noChangeShapeType="1"/>
            </p:cNvSpPr>
            <p:nvPr/>
          </p:nvSpPr>
          <p:spPr bwMode="auto">
            <a:xfrm flipV="1">
              <a:off x="1344" y="3408"/>
              <a:ext cx="0" cy="240"/>
            </a:xfrm>
            <a:prstGeom prst="line">
              <a:avLst/>
            </a:prstGeom>
            <a:noFill/>
            <a:ln w="3175">
              <a:solidFill>
                <a:schemeClr val="tx1"/>
              </a:solidFill>
              <a:round/>
              <a:headEnd/>
              <a:tailEnd type="triangle" w="med" len="med"/>
            </a:ln>
            <a:effectLst/>
          </p:spPr>
          <p:txBody>
            <a:bodyPr anchor="ctr">
              <a:spAutoFit/>
            </a:bodyPr>
            <a:lstStyle/>
            <a:p>
              <a:endParaRPr lang="en-US"/>
            </a:p>
          </p:txBody>
        </p:sp>
        <p:sp>
          <p:nvSpPr>
            <p:cNvPr id="91178" name="Line 42"/>
            <p:cNvSpPr>
              <a:spLocks noChangeShapeType="1"/>
            </p:cNvSpPr>
            <p:nvPr/>
          </p:nvSpPr>
          <p:spPr bwMode="auto">
            <a:xfrm>
              <a:off x="4896" y="3072"/>
              <a:ext cx="0" cy="336"/>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1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p:cNvSpPr txBox="1">
            <a:spLocks noChangeArrowheads="1"/>
          </p:cNvSpPr>
          <p:nvPr/>
        </p:nvSpPr>
        <p:spPr bwMode="auto">
          <a:xfrm>
            <a:off x="152400" y="2895600"/>
            <a:ext cx="4557713" cy="396875"/>
          </a:xfrm>
          <a:prstGeom prst="rect">
            <a:avLst/>
          </a:prstGeom>
          <a:noFill/>
          <a:ln w="9525">
            <a:noFill/>
            <a:miter lim="800000"/>
            <a:headEnd/>
            <a:tailEnd/>
          </a:ln>
          <a:effectLst/>
        </p:spPr>
        <p:txBody>
          <a:bodyPr wrap="none">
            <a:spAutoFit/>
          </a:bodyPr>
          <a:lstStyle/>
          <a:p>
            <a:r>
              <a:rPr lang="en-US" sz="2000" u="sng"/>
              <a:t>Step 1: Find change due to parallel sinkage</a:t>
            </a:r>
          </a:p>
        </p:txBody>
      </p:sp>
      <p:sp>
        <p:nvSpPr>
          <p:cNvPr id="92163" name="Rectangle 3"/>
          <p:cNvSpPr>
            <a:spLocks noChangeArrowheads="1"/>
          </p:cNvSpPr>
          <p:nvPr/>
        </p:nvSpPr>
        <p:spPr bwMode="auto">
          <a:xfrm>
            <a:off x="2057400" y="3444875"/>
            <a:ext cx="2819400" cy="822325"/>
          </a:xfrm>
          <a:prstGeom prst="rect">
            <a:avLst/>
          </a:prstGeom>
          <a:noFill/>
          <a:ln w="9525">
            <a:noFill/>
            <a:miter lim="800000"/>
            <a:headEnd/>
            <a:tailEnd/>
          </a:ln>
          <a:effectLst/>
        </p:spPr>
        <p:txBody>
          <a:bodyPr>
            <a:spAutoFit/>
          </a:bodyPr>
          <a:lstStyle/>
          <a:p>
            <a:r>
              <a:rPr lang="en-US" sz="2400">
                <a:latin typeface="Symbol" pitchFamily="18" charset="2"/>
              </a:rPr>
              <a:t>d</a:t>
            </a:r>
            <a:r>
              <a:rPr lang="en-US" sz="2400"/>
              <a:t>T</a:t>
            </a:r>
            <a:r>
              <a:rPr lang="en-US" sz="2400" baseline="-25000"/>
              <a:t>PS</a:t>
            </a:r>
            <a:r>
              <a:rPr lang="en-US" sz="2400"/>
              <a:t> =     w     	</a:t>
            </a:r>
          </a:p>
          <a:p>
            <a:r>
              <a:rPr lang="en-US" sz="2400"/>
              <a:t>	  TPI</a:t>
            </a:r>
          </a:p>
        </p:txBody>
      </p:sp>
      <p:sp>
        <p:nvSpPr>
          <p:cNvPr id="92164" name="Line 4"/>
          <p:cNvSpPr>
            <a:spLocks noChangeShapeType="1"/>
          </p:cNvSpPr>
          <p:nvPr/>
        </p:nvSpPr>
        <p:spPr bwMode="auto">
          <a:xfrm>
            <a:off x="3048000" y="3810000"/>
            <a:ext cx="762000" cy="0"/>
          </a:xfrm>
          <a:prstGeom prst="line">
            <a:avLst/>
          </a:prstGeom>
          <a:noFill/>
          <a:ln w="19050">
            <a:solidFill>
              <a:schemeClr val="tx1"/>
            </a:solidFill>
            <a:round/>
            <a:headEnd/>
            <a:tailEnd/>
          </a:ln>
          <a:effectLst/>
        </p:spPr>
        <p:txBody>
          <a:bodyPr wrap="none" anchor="ctr"/>
          <a:lstStyle/>
          <a:p>
            <a:endParaRPr lang="en-US"/>
          </a:p>
        </p:txBody>
      </p:sp>
      <p:sp>
        <p:nvSpPr>
          <p:cNvPr id="92165" name="Rectangle 5"/>
          <p:cNvSpPr>
            <a:spLocks noChangeArrowheads="1"/>
          </p:cNvSpPr>
          <p:nvPr/>
        </p:nvSpPr>
        <p:spPr bwMode="auto">
          <a:xfrm>
            <a:off x="2101850" y="4632325"/>
            <a:ext cx="5137150" cy="822325"/>
          </a:xfrm>
          <a:prstGeom prst="rect">
            <a:avLst/>
          </a:prstGeom>
          <a:noFill/>
          <a:ln w="9525">
            <a:noFill/>
            <a:miter lim="800000"/>
            <a:headEnd/>
            <a:tailEnd/>
          </a:ln>
          <a:effectLst/>
        </p:spPr>
        <p:txBody>
          <a:bodyPr>
            <a:spAutoFit/>
          </a:bodyPr>
          <a:lstStyle/>
          <a:p>
            <a:r>
              <a:rPr lang="en-US" sz="2400">
                <a:latin typeface="Symbol" pitchFamily="18" charset="2"/>
              </a:rPr>
              <a:t>d</a:t>
            </a:r>
            <a:r>
              <a:rPr lang="en-US" sz="2400"/>
              <a:t>T</a:t>
            </a:r>
            <a:r>
              <a:rPr lang="en-US" sz="2400" baseline="-25000"/>
              <a:t>PS</a:t>
            </a:r>
            <a:r>
              <a:rPr lang="en-US" sz="2400"/>
              <a:t> =     10LT     	</a:t>
            </a:r>
          </a:p>
          <a:p>
            <a:r>
              <a:rPr lang="en-US" sz="2400"/>
              <a:t>           235 x .02LT/in</a:t>
            </a:r>
          </a:p>
        </p:txBody>
      </p:sp>
      <p:sp>
        <p:nvSpPr>
          <p:cNvPr id="92166" name="Line 6"/>
          <p:cNvSpPr>
            <a:spLocks noChangeShapeType="1"/>
          </p:cNvSpPr>
          <p:nvPr/>
        </p:nvSpPr>
        <p:spPr bwMode="auto">
          <a:xfrm flipV="1">
            <a:off x="2971800" y="5029200"/>
            <a:ext cx="1752600" cy="0"/>
          </a:xfrm>
          <a:prstGeom prst="line">
            <a:avLst/>
          </a:prstGeom>
          <a:noFill/>
          <a:ln w="19050">
            <a:solidFill>
              <a:schemeClr val="tx1"/>
            </a:solidFill>
            <a:round/>
            <a:headEnd/>
            <a:tailEnd/>
          </a:ln>
          <a:effectLst/>
        </p:spPr>
        <p:txBody>
          <a:bodyPr wrap="none" anchor="ctr"/>
          <a:lstStyle/>
          <a:p>
            <a:endParaRPr lang="en-US"/>
          </a:p>
        </p:txBody>
      </p:sp>
      <p:sp>
        <p:nvSpPr>
          <p:cNvPr id="92167" name="Rectangle 7"/>
          <p:cNvSpPr>
            <a:spLocks noChangeArrowheads="1"/>
          </p:cNvSpPr>
          <p:nvPr/>
        </p:nvSpPr>
        <p:spPr bwMode="auto">
          <a:xfrm>
            <a:off x="2057400" y="5838825"/>
            <a:ext cx="2241550" cy="469900"/>
          </a:xfrm>
          <a:prstGeom prst="rect">
            <a:avLst/>
          </a:prstGeom>
          <a:solidFill>
            <a:schemeClr val="hlink"/>
          </a:solidFill>
          <a:ln w="12700">
            <a:solidFill>
              <a:schemeClr val="tx1"/>
            </a:solidFill>
            <a:miter lim="800000"/>
            <a:headEnd/>
            <a:tailEnd/>
          </a:ln>
          <a:effectLst/>
        </p:spPr>
        <p:txBody>
          <a:bodyPr>
            <a:spAutoFit/>
          </a:bodyPr>
          <a:lstStyle/>
          <a:p>
            <a:r>
              <a:rPr lang="en-US" sz="2400">
                <a:latin typeface="Symbol" pitchFamily="18" charset="2"/>
              </a:rPr>
              <a:t>d</a:t>
            </a:r>
            <a:r>
              <a:rPr lang="en-US" sz="2400"/>
              <a:t>T</a:t>
            </a:r>
            <a:r>
              <a:rPr lang="en-US" sz="2400" baseline="-25000"/>
              <a:t>PS</a:t>
            </a:r>
            <a:r>
              <a:rPr lang="en-US" sz="2400"/>
              <a:t> =     2.13in</a:t>
            </a:r>
          </a:p>
        </p:txBody>
      </p:sp>
      <p:grpSp>
        <p:nvGrpSpPr>
          <p:cNvPr id="92168" name="Group 8"/>
          <p:cNvGrpSpPr>
            <a:grpSpLocks/>
          </p:cNvGrpSpPr>
          <p:nvPr/>
        </p:nvGrpSpPr>
        <p:grpSpPr bwMode="auto">
          <a:xfrm>
            <a:off x="1066800" y="152400"/>
            <a:ext cx="7010400" cy="2590800"/>
            <a:chOff x="912" y="2400"/>
            <a:chExt cx="4416" cy="1632"/>
          </a:xfrm>
        </p:grpSpPr>
        <p:sp>
          <p:nvSpPr>
            <p:cNvPr id="92169" name="Text Box 9"/>
            <p:cNvSpPr txBox="1">
              <a:spLocks noChangeAspect="1" noChangeArrowheads="1"/>
            </p:cNvSpPr>
            <p:nvPr/>
          </p:nvSpPr>
          <p:spPr bwMode="auto">
            <a:xfrm>
              <a:off x="2715" y="3776"/>
              <a:ext cx="404" cy="212"/>
            </a:xfrm>
            <a:prstGeom prst="rect">
              <a:avLst/>
            </a:prstGeom>
            <a:noFill/>
            <a:ln w="9525">
              <a:noFill/>
              <a:miter lim="800000"/>
              <a:headEnd/>
              <a:tailEnd/>
            </a:ln>
            <a:effectLst/>
          </p:spPr>
          <p:txBody>
            <a:bodyPr wrap="none">
              <a:spAutoFit/>
            </a:bodyPr>
            <a:lstStyle/>
            <a:p>
              <a:r>
                <a:rPr lang="en-US" sz="1600"/>
                <a:t>101.7</a:t>
              </a:r>
              <a:endParaRPr lang="en-US" sz="2000"/>
            </a:p>
          </p:txBody>
        </p:sp>
        <p:sp>
          <p:nvSpPr>
            <p:cNvPr id="92170" name="Line 10"/>
            <p:cNvSpPr>
              <a:spLocks noChangeAspect="1" noChangeShapeType="1"/>
            </p:cNvSpPr>
            <p:nvPr/>
          </p:nvSpPr>
          <p:spPr bwMode="auto">
            <a:xfrm>
              <a:off x="1800" y="3338"/>
              <a:ext cx="1" cy="694"/>
            </a:xfrm>
            <a:prstGeom prst="line">
              <a:avLst/>
            </a:prstGeom>
            <a:noFill/>
            <a:ln w="9525">
              <a:solidFill>
                <a:schemeClr val="tx1"/>
              </a:solidFill>
              <a:round/>
              <a:headEnd/>
              <a:tailEnd/>
            </a:ln>
            <a:effectLst/>
          </p:spPr>
          <p:txBody>
            <a:bodyPr wrap="none" anchor="ctr"/>
            <a:lstStyle/>
            <a:p>
              <a:endParaRPr lang="en-US"/>
            </a:p>
          </p:txBody>
        </p:sp>
        <p:sp>
          <p:nvSpPr>
            <p:cNvPr id="92171" name="Line 11"/>
            <p:cNvSpPr>
              <a:spLocks noChangeAspect="1" noChangeShapeType="1"/>
            </p:cNvSpPr>
            <p:nvPr/>
          </p:nvSpPr>
          <p:spPr bwMode="auto">
            <a:xfrm>
              <a:off x="4021" y="3648"/>
              <a:ext cx="1" cy="384"/>
            </a:xfrm>
            <a:prstGeom prst="line">
              <a:avLst/>
            </a:prstGeom>
            <a:noFill/>
            <a:ln w="9525">
              <a:solidFill>
                <a:schemeClr val="tx1"/>
              </a:solidFill>
              <a:round/>
              <a:headEnd/>
              <a:tailEnd/>
            </a:ln>
            <a:effectLst/>
          </p:spPr>
          <p:txBody>
            <a:bodyPr wrap="none" anchor="ctr"/>
            <a:lstStyle/>
            <a:p>
              <a:endParaRPr lang="en-US"/>
            </a:p>
          </p:txBody>
        </p:sp>
        <p:sp>
          <p:nvSpPr>
            <p:cNvPr id="92172" name="Line 12"/>
            <p:cNvSpPr>
              <a:spLocks noChangeAspect="1" noChangeShapeType="1"/>
            </p:cNvSpPr>
            <p:nvPr/>
          </p:nvSpPr>
          <p:spPr bwMode="auto">
            <a:xfrm>
              <a:off x="1800" y="3955"/>
              <a:ext cx="2221"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2173" name="Line 13"/>
            <p:cNvSpPr>
              <a:spLocks noChangeAspect="1" noChangeShapeType="1"/>
            </p:cNvSpPr>
            <p:nvPr/>
          </p:nvSpPr>
          <p:spPr bwMode="auto">
            <a:xfrm flipV="1">
              <a:off x="2735" y="2592"/>
              <a:ext cx="1" cy="599"/>
            </a:xfrm>
            <a:prstGeom prst="line">
              <a:avLst/>
            </a:prstGeom>
            <a:noFill/>
            <a:ln w="9525">
              <a:solidFill>
                <a:schemeClr val="tx1"/>
              </a:solidFill>
              <a:round/>
              <a:headEnd/>
              <a:tailEnd/>
            </a:ln>
            <a:effectLst/>
          </p:spPr>
          <p:txBody>
            <a:bodyPr wrap="none" anchor="ctr"/>
            <a:lstStyle/>
            <a:p>
              <a:endParaRPr lang="en-US"/>
            </a:p>
          </p:txBody>
        </p:sp>
        <p:sp>
          <p:nvSpPr>
            <p:cNvPr id="92174" name="Line 14"/>
            <p:cNvSpPr>
              <a:spLocks noChangeAspect="1" noChangeShapeType="1"/>
            </p:cNvSpPr>
            <p:nvPr/>
          </p:nvSpPr>
          <p:spPr bwMode="auto">
            <a:xfrm flipV="1">
              <a:off x="1800" y="2496"/>
              <a:ext cx="1" cy="695"/>
            </a:xfrm>
            <a:prstGeom prst="line">
              <a:avLst/>
            </a:prstGeom>
            <a:noFill/>
            <a:ln w="9525">
              <a:solidFill>
                <a:schemeClr val="tx1"/>
              </a:solidFill>
              <a:round/>
              <a:headEnd/>
              <a:tailEnd/>
            </a:ln>
            <a:effectLst/>
          </p:spPr>
          <p:txBody>
            <a:bodyPr wrap="none" anchor="ctr"/>
            <a:lstStyle/>
            <a:p>
              <a:endParaRPr lang="en-US"/>
            </a:p>
          </p:txBody>
        </p:sp>
        <p:sp>
          <p:nvSpPr>
            <p:cNvPr id="92175" name="Line 15"/>
            <p:cNvSpPr>
              <a:spLocks noChangeAspect="1" noChangeShapeType="1"/>
            </p:cNvSpPr>
            <p:nvPr/>
          </p:nvSpPr>
          <p:spPr bwMode="auto">
            <a:xfrm flipV="1">
              <a:off x="4021" y="2592"/>
              <a:ext cx="1" cy="599"/>
            </a:xfrm>
            <a:prstGeom prst="line">
              <a:avLst/>
            </a:prstGeom>
            <a:noFill/>
            <a:ln w="9525">
              <a:solidFill>
                <a:schemeClr val="tx1"/>
              </a:solidFill>
              <a:round/>
              <a:headEnd/>
              <a:tailEnd/>
            </a:ln>
            <a:effectLst/>
          </p:spPr>
          <p:txBody>
            <a:bodyPr wrap="none" anchor="ctr"/>
            <a:lstStyle/>
            <a:p>
              <a:endParaRPr lang="en-US"/>
            </a:p>
          </p:txBody>
        </p:sp>
        <p:sp>
          <p:nvSpPr>
            <p:cNvPr id="92176" name="Line 16"/>
            <p:cNvSpPr>
              <a:spLocks noChangeAspect="1" noChangeShapeType="1"/>
            </p:cNvSpPr>
            <p:nvPr/>
          </p:nvSpPr>
          <p:spPr bwMode="auto">
            <a:xfrm>
              <a:off x="1800" y="2630"/>
              <a:ext cx="935"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2177" name="Line 17"/>
            <p:cNvSpPr>
              <a:spLocks noChangeAspect="1" noChangeShapeType="1"/>
            </p:cNvSpPr>
            <p:nvPr/>
          </p:nvSpPr>
          <p:spPr bwMode="auto">
            <a:xfrm>
              <a:off x="2735" y="2630"/>
              <a:ext cx="1286"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2178" name="Text Box 18"/>
            <p:cNvSpPr txBox="1">
              <a:spLocks noChangeAspect="1" noChangeArrowheads="1"/>
            </p:cNvSpPr>
            <p:nvPr/>
          </p:nvSpPr>
          <p:spPr bwMode="auto">
            <a:xfrm>
              <a:off x="1979" y="2407"/>
              <a:ext cx="804" cy="212"/>
            </a:xfrm>
            <a:prstGeom prst="rect">
              <a:avLst/>
            </a:prstGeom>
            <a:noFill/>
            <a:ln w="9525">
              <a:noFill/>
              <a:miter lim="800000"/>
              <a:headEnd/>
              <a:tailEnd/>
            </a:ln>
            <a:effectLst/>
          </p:spPr>
          <p:txBody>
            <a:bodyPr>
              <a:spAutoFit/>
            </a:bodyPr>
            <a:lstStyle/>
            <a:p>
              <a:r>
                <a:rPr lang="en-US" sz="1600"/>
                <a:t>D</a:t>
              </a:r>
              <a:r>
                <a:rPr lang="en-US" sz="1600" baseline="-25000"/>
                <a:t>aft </a:t>
              </a:r>
              <a:r>
                <a:rPr lang="en-US" sz="1600"/>
                <a:t>= 45.9</a:t>
              </a:r>
            </a:p>
          </p:txBody>
        </p:sp>
        <p:sp>
          <p:nvSpPr>
            <p:cNvPr id="92179" name="Text Box 19"/>
            <p:cNvSpPr txBox="1">
              <a:spLocks noChangeAspect="1" noChangeArrowheads="1"/>
            </p:cNvSpPr>
            <p:nvPr/>
          </p:nvSpPr>
          <p:spPr bwMode="auto">
            <a:xfrm>
              <a:off x="2975" y="2400"/>
              <a:ext cx="1146" cy="212"/>
            </a:xfrm>
            <a:prstGeom prst="rect">
              <a:avLst/>
            </a:prstGeom>
            <a:noFill/>
            <a:ln w="9525">
              <a:noFill/>
              <a:miter lim="800000"/>
              <a:headEnd/>
              <a:tailEnd/>
            </a:ln>
            <a:effectLst/>
          </p:spPr>
          <p:txBody>
            <a:bodyPr>
              <a:spAutoFit/>
            </a:bodyPr>
            <a:lstStyle/>
            <a:p>
              <a:r>
                <a:rPr lang="en-US" sz="1600"/>
                <a:t>D</a:t>
              </a:r>
              <a:r>
                <a:rPr lang="en-US" sz="1600" baseline="-25000"/>
                <a:t>fwd</a:t>
              </a:r>
              <a:r>
                <a:rPr lang="en-US" sz="1600"/>
                <a:t> = 55.8</a:t>
              </a:r>
            </a:p>
          </p:txBody>
        </p:sp>
        <p:sp>
          <p:nvSpPr>
            <p:cNvPr id="92180" name="Line 20"/>
            <p:cNvSpPr>
              <a:spLocks noChangeAspect="1" noChangeShapeType="1"/>
            </p:cNvSpPr>
            <p:nvPr/>
          </p:nvSpPr>
          <p:spPr bwMode="auto">
            <a:xfrm>
              <a:off x="912" y="3269"/>
              <a:ext cx="3838" cy="1"/>
            </a:xfrm>
            <a:prstGeom prst="line">
              <a:avLst/>
            </a:prstGeom>
            <a:noFill/>
            <a:ln w="28575">
              <a:solidFill>
                <a:schemeClr val="tx1"/>
              </a:solidFill>
              <a:prstDash val="sysDot"/>
              <a:round/>
              <a:headEnd/>
              <a:tailEnd/>
            </a:ln>
            <a:effectLst/>
          </p:spPr>
          <p:txBody>
            <a:bodyPr wrap="none" anchor="ctr"/>
            <a:lstStyle/>
            <a:p>
              <a:endParaRPr lang="en-US"/>
            </a:p>
          </p:txBody>
        </p:sp>
        <p:sp>
          <p:nvSpPr>
            <p:cNvPr id="92181" name="Text Box 21"/>
            <p:cNvSpPr txBox="1">
              <a:spLocks noChangeAspect="1" noChangeArrowheads="1"/>
            </p:cNvSpPr>
            <p:nvPr/>
          </p:nvSpPr>
          <p:spPr bwMode="auto">
            <a:xfrm>
              <a:off x="2781" y="3024"/>
              <a:ext cx="212" cy="231"/>
            </a:xfrm>
            <a:prstGeom prst="rect">
              <a:avLst/>
            </a:prstGeom>
            <a:noFill/>
            <a:ln w="9525">
              <a:noFill/>
              <a:miter lim="800000"/>
              <a:headEnd/>
              <a:tailEnd/>
            </a:ln>
            <a:effectLst/>
          </p:spPr>
          <p:txBody>
            <a:bodyPr wrap="none">
              <a:spAutoFit/>
            </a:bodyPr>
            <a:lstStyle/>
            <a:p>
              <a:r>
                <a:rPr lang="en-US"/>
                <a:t>)(</a:t>
              </a:r>
            </a:p>
          </p:txBody>
        </p:sp>
        <p:sp>
          <p:nvSpPr>
            <p:cNvPr id="92182" name="Line 22"/>
            <p:cNvSpPr>
              <a:spLocks noChangeAspect="1" noChangeShapeType="1"/>
            </p:cNvSpPr>
            <p:nvPr/>
          </p:nvSpPr>
          <p:spPr bwMode="auto">
            <a:xfrm>
              <a:off x="1800" y="3269"/>
              <a:ext cx="2221" cy="1"/>
            </a:xfrm>
            <a:prstGeom prst="line">
              <a:avLst/>
            </a:prstGeom>
            <a:noFill/>
            <a:ln w="38100">
              <a:solidFill>
                <a:schemeClr val="tx1"/>
              </a:solidFill>
              <a:round/>
              <a:headEnd/>
              <a:tailEnd/>
            </a:ln>
            <a:effectLst/>
          </p:spPr>
          <p:txBody>
            <a:bodyPr wrap="none" anchor="ctr"/>
            <a:lstStyle/>
            <a:p>
              <a:endParaRPr lang="en-US"/>
            </a:p>
          </p:txBody>
        </p:sp>
        <p:sp>
          <p:nvSpPr>
            <p:cNvPr id="92183" name="AutoShape 23"/>
            <p:cNvSpPr>
              <a:spLocks noChangeAspect="1" noChangeArrowheads="1"/>
            </p:cNvSpPr>
            <p:nvPr/>
          </p:nvSpPr>
          <p:spPr bwMode="auto">
            <a:xfrm flipV="1">
              <a:off x="960" y="3168"/>
              <a:ext cx="104" cy="69"/>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92184" name="Text Box 24"/>
            <p:cNvSpPr txBox="1">
              <a:spLocks noChangeAspect="1" noChangeArrowheads="1"/>
            </p:cNvSpPr>
            <p:nvPr/>
          </p:nvSpPr>
          <p:spPr bwMode="auto">
            <a:xfrm>
              <a:off x="912" y="3072"/>
              <a:ext cx="153"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92185" name="Line 25"/>
            <p:cNvSpPr>
              <a:spLocks noChangeAspect="1" noChangeShapeType="1"/>
            </p:cNvSpPr>
            <p:nvPr/>
          </p:nvSpPr>
          <p:spPr bwMode="auto">
            <a:xfrm>
              <a:off x="1349" y="3125"/>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2186" name="Text Box 26"/>
            <p:cNvSpPr txBox="1">
              <a:spLocks noChangeAspect="1" noChangeArrowheads="1"/>
            </p:cNvSpPr>
            <p:nvPr/>
          </p:nvSpPr>
          <p:spPr bwMode="auto">
            <a:xfrm>
              <a:off x="1211" y="3225"/>
              <a:ext cx="381"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92187" name="Line 27"/>
            <p:cNvSpPr>
              <a:spLocks noChangeAspect="1" noChangeShapeType="1"/>
            </p:cNvSpPr>
            <p:nvPr/>
          </p:nvSpPr>
          <p:spPr bwMode="auto">
            <a:xfrm>
              <a:off x="4056" y="3072"/>
              <a:ext cx="888" cy="2"/>
            </a:xfrm>
            <a:prstGeom prst="line">
              <a:avLst/>
            </a:prstGeom>
            <a:noFill/>
            <a:ln w="9525">
              <a:solidFill>
                <a:schemeClr val="tx1"/>
              </a:solidFill>
              <a:round/>
              <a:headEnd/>
              <a:tailEnd/>
            </a:ln>
            <a:effectLst/>
          </p:spPr>
          <p:txBody>
            <a:bodyPr wrap="none" anchor="ctr"/>
            <a:lstStyle/>
            <a:p>
              <a:endParaRPr lang="en-US"/>
            </a:p>
          </p:txBody>
        </p:sp>
        <p:sp>
          <p:nvSpPr>
            <p:cNvPr id="92188" name="Line 28"/>
            <p:cNvSpPr>
              <a:spLocks noChangeAspect="1" noChangeShapeType="1"/>
            </p:cNvSpPr>
            <p:nvPr/>
          </p:nvSpPr>
          <p:spPr bwMode="auto">
            <a:xfrm flipV="1">
              <a:off x="4438" y="3264"/>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2189" name="Line 29"/>
            <p:cNvSpPr>
              <a:spLocks noChangeAspect="1" noChangeShapeType="1"/>
            </p:cNvSpPr>
            <p:nvPr/>
          </p:nvSpPr>
          <p:spPr bwMode="auto">
            <a:xfrm>
              <a:off x="4438" y="2928"/>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2190" name="Text Box 30"/>
            <p:cNvSpPr txBox="1">
              <a:spLocks noChangeAspect="1" noChangeArrowheads="1"/>
            </p:cNvSpPr>
            <p:nvPr/>
          </p:nvSpPr>
          <p:spPr bwMode="auto">
            <a:xfrm>
              <a:off x="4299" y="3024"/>
              <a:ext cx="501" cy="231"/>
            </a:xfrm>
            <a:prstGeom prst="rect">
              <a:avLst/>
            </a:prstGeom>
            <a:noFill/>
            <a:ln w="9525">
              <a:noFill/>
              <a:miter lim="800000"/>
              <a:headEnd/>
              <a:tailEnd/>
            </a:ln>
            <a:effectLst/>
          </p:spPr>
          <p:txBody>
            <a:bodyPr>
              <a:spAutoFit/>
            </a:bodyPr>
            <a:lstStyle/>
            <a:p>
              <a:r>
                <a:rPr lang="en-US">
                  <a:latin typeface="Symbol" pitchFamily="18" charset="2"/>
                </a:rPr>
                <a:t>d</a:t>
              </a:r>
              <a:r>
                <a:rPr lang="en-US"/>
                <a:t>T</a:t>
              </a:r>
              <a:r>
                <a:rPr lang="en-US" baseline="-25000"/>
                <a:t>fwd</a:t>
              </a:r>
              <a:endParaRPr lang="en-US"/>
            </a:p>
          </p:txBody>
        </p:sp>
        <p:sp>
          <p:nvSpPr>
            <p:cNvPr id="92191" name="Text Box 31"/>
            <p:cNvSpPr txBox="1">
              <a:spLocks noChangeAspect="1" noChangeArrowheads="1"/>
            </p:cNvSpPr>
            <p:nvPr/>
          </p:nvSpPr>
          <p:spPr bwMode="auto">
            <a:xfrm>
              <a:off x="4848" y="3120"/>
              <a:ext cx="480"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Trim</a:t>
              </a:r>
            </a:p>
          </p:txBody>
        </p:sp>
        <p:sp>
          <p:nvSpPr>
            <p:cNvPr id="92192" name="Line 32"/>
            <p:cNvSpPr>
              <a:spLocks noChangeAspect="1" noChangeShapeType="1"/>
            </p:cNvSpPr>
            <p:nvPr/>
          </p:nvSpPr>
          <p:spPr bwMode="auto">
            <a:xfrm flipH="1">
              <a:off x="1789" y="3408"/>
              <a:ext cx="3155" cy="1"/>
            </a:xfrm>
            <a:prstGeom prst="line">
              <a:avLst/>
            </a:prstGeom>
            <a:noFill/>
            <a:ln w="9525">
              <a:solidFill>
                <a:schemeClr val="tx1"/>
              </a:solidFill>
              <a:round/>
              <a:headEnd/>
              <a:tailEnd/>
            </a:ln>
            <a:effectLst/>
          </p:spPr>
          <p:txBody>
            <a:bodyPr wrap="none" anchor="ctr"/>
            <a:lstStyle/>
            <a:p>
              <a:endParaRPr lang="en-US"/>
            </a:p>
          </p:txBody>
        </p:sp>
        <p:sp>
          <p:nvSpPr>
            <p:cNvPr id="92193" name="Line 33"/>
            <p:cNvSpPr>
              <a:spLocks noChangeShapeType="1"/>
            </p:cNvSpPr>
            <p:nvPr/>
          </p:nvSpPr>
          <p:spPr bwMode="auto">
            <a:xfrm rot="21000000">
              <a:off x="1771" y="3220"/>
              <a:ext cx="2248" cy="45"/>
            </a:xfrm>
            <a:prstGeom prst="line">
              <a:avLst/>
            </a:prstGeom>
            <a:noFill/>
            <a:ln w="28575">
              <a:solidFill>
                <a:schemeClr val="tx1"/>
              </a:solidFill>
              <a:round/>
              <a:headEnd/>
              <a:tailEnd/>
            </a:ln>
            <a:effectLst/>
          </p:spPr>
          <p:txBody>
            <a:bodyPr wrap="none" anchor="ctr"/>
            <a:lstStyle/>
            <a:p>
              <a:endParaRPr lang="en-US"/>
            </a:p>
          </p:txBody>
        </p:sp>
        <p:sp>
          <p:nvSpPr>
            <p:cNvPr id="92194" name="Oval 34"/>
            <p:cNvSpPr>
              <a:spLocks noChangeAspect="1" noChangeArrowheads="1"/>
            </p:cNvSpPr>
            <p:nvPr/>
          </p:nvSpPr>
          <p:spPr bwMode="auto">
            <a:xfrm>
              <a:off x="2721" y="3269"/>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2195" name="Text Box 35"/>
            <p:cNvSpPr txBox="1">
              <a:spLocks noChangeAspect="1" noChangeArrowheads="1"/>
            </p:cNvSpPr>
            <p:nvPr/>
          </p:nvSpPr>
          <p:spPr bwMode="auto">
            <a:xfrm>
              <a:off x="2685" y="3289"/>
              <a:ext cx="194" cy="212"/>
            </a:xfrm>
            <a:prstGeom prst="rect">
              <a:avLst/>
            </a:prstGeom>
            <a:noFill/>
            <a:ln w="9525">
              <a:noFill/>
              <a:miter lim="800000"/>
              <a:headEnd/>
              <a:tailEnd/>
            </a:ln>
            <a:effectLst/>
          </p:spPr>
          <p:txBody>
            <a:bodyPr wrap="none">
              <a:spAutoFit/>
            </a:bodyPr>
            <a:lstStyle/>
            <a:p>
              <a:r>
                <a:rPr lang="en-US" sz="1600" b="1"/>
                <a:t>F</a:t>
              </a:r>
            </a:p>
          </p:txBody>
        </p:sp>
        <p:sp>
          <p:nvSpPr>
            <p:cNvPr id="92196" name="Text Box 36"/>
            <p:cNvSpPr txBox="1">
              <a:spLocks noChangeAspect="1" noChangeArrowheads="1"/>
            </p:cNvSpPr>
            <p:nvPr/>
          </p:nvSpPr>
          <p:spPr bwMode="auto">
            <a:xfrm>
              <a:off x="2777" y="3032"/>
              <a:ext cx="232" cy="250"/>
            </a:xfrm>
            <a:prstGeom prst="rect">
              <a:avLst/>
            </a:prstGeom>
            <a:noFill/>
            <a:ln w="9525">
              <a:noFill/>
              <a:miter lim="800000"/>
              <a:headEnd/>
              <a:tailEnd/>
            </a:ln>
            <a:effectLst/>
          </p:spPr>
          <p:txBody>
            <a:bodyPr wrap="none">
              <a:spAutoFit/>
            </a:bodyPr>
            <a:lstStyle/>
            <a:p>
              <a:r>
                <a:rPr lang="en-US" sz="2000"/>
                <a:t>O</a:t>
              </a:r>
            </a:p>
          </p:txBody>
        </p:sp>
        <p:sp>
          <p:nvSpPr>
            <p:cNvPr id="92197" name="Oval 37"/>
            <p:cNvSpPr>
              <a:spLocks noChangeAspect="1" noChangeArrowheads="1"/>
            </p:cNvSpPr>
            <p:nvPr/>
          </p:nvSpPr>
          <p:spPr bwMode="auto">
            <a:xfrm>
              <a:off x="2841" y="3277"/>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2198" name="Rectangle 38"/>
            <p:cNvSpPr>
              <a:spLocks noChangeArrowheads="1"/>
            </p:cNvSpPr>
            <p:nvPr/>
          </p:nvSpPr>
          <p:spPr bwMode="auto">
            <a:xfrm>
              <a:off x="3071" y="3120"/>
              <a:ext cx="241" cy="144"/>
            </a:xfrm>
            <a:prstGeom prst="rect">
              <a:avLst/>
            </a:prstGeom>
            <a:solidFill>
              <a:srgbClr val="FFFF00"/>
            </a:solidFill>
            <a:ln w="9525">
              <a:solidFill>
                <a:schemeClr val="tx1"/>
              </a:solidFill>
              <a:miter lim="800000"/>
              <a:headEnd/>
              <a:tailEnd/>
            </a:ln>
            <a:effectLst/>
          </p:spPr>
          <p:txBody>
            <a:bodyPr wrap="none" anchor="ctr"/>
            <a:lstStyle/>
            <a:p>
              <a:pPr algn="ctr"/>
              <a:r>
                <a:rPr lang="en-US" sz="1000"/>
                <a:t>10LT</a:t>
              </a:r>
              <a:endParaRPr lang="en-US" sz="1600"/>
            </a:p>
          </p:txBody>
        </p:sp>
        <p:sp>
          <p:nvSpPr>
            <p:cNvPr id="92199" name="Line 39"/>
            <p:cNvSpPr>
              <a:spLocks noChangeShapeType="1"/>
            </p:cNvSpPr>
            <p:nvPr/>
          </p:nvSpPr>
          <p:spPr bwMode="auto">
            <a:xfrm flipV="1">
              <a:off x="3167" y="2784"/>
              <a:ext cx="1" cy="240"/>
            </a:xfrm>
            <a:prstGeom prst="line">
              <a:avLst/>
            </a:prstGeom>
            <a:noFill/>
            <a:ln w="9525">
              <a:solidFill>
                <a:schemeClr val="tx1"/>
              </a:solidFill>
              <a:round/>
              <a:headEnd/>
              <a:tailEnd/>
            </a:ln>
            <a:effectLst/>
          </p:spPr>
          <p:txBody>
            <a:bodyPr wrap="none" anchor="ctr"/>
            <a:lstStyle/>
            <a:p>
              <a:endParaRPr lang="en-US"/>
            </a:p>
          </p:txBody>
        </p:sp>
        <p:sp>
          <p:nvSpPr>
            <p:cNvPr id="92200" name="Line 40"/>
            <p:cNvSpPr>
              <a:spLocks noChangeShapeType="1"/>
            </p:cNvSpPr>
            <p:nvPr/>
          </p:nvSpPr>
          <p:spPr bwMode="auto">
            <a:xfrm>
              <a:off x="2735" y="2832"/>
              <a:ext cx="432"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2201" name="Text Box 41"/>
            <p:cNvSpPr txBox="1">
              <a:spLocks noChangeArrowheads="1"/>
            </p:cNvSpPr>
            <p:nvPr/>
          </p:nvSpPr>
          <p:spPr bwMode="auto">
            <a:xfrm>
              <a:off x="2783" y="2668"/>
              <a:ext cx="404" cy="212"/>
            </a:xfrm>
            <a:prstGeom prst="rect">
              <a:avLst/>
            </a:prstGeom>
            <a:noFill/>
            <a:ln w="9525">
              <a:noFill/>
              <a:miter lim="800000"/>
              <a:headEnd/>
              <a:tailEnd/>
            </a:ln>
            <a:effectLst/>
          </p:spPr>
          <p:txBody>
            <a:bodyPr wrap="none">
              <a:spAutoFit/>
            </a:bodyPr>
            <a:lstStyle/>
            <a:p>
              <a:r>
                <a:rPr lang="en-US" sz="1600"/>
                <a:t>19.95</a:t>
              </a:r>
            </a:p>
          </p:txBody>
        </p:sp>
        <p:sp>
          <p:nvSpPr>
            <p:cNvPr id="92202" name="Line 42"/>
            <p:cNvSpPr>
              <a:spLocks noChangeShapeType="1"/>
            </p:cNvSpPr>
            <p:nvPr/>
          </p:nvSpPr>
          <p:spPr bwMode="auto">
            <a:xfrm flipH="1">
              <a:off x="1296" y="3408"/>
              <a:ext cx="432" cy="0"/>
            </a:xfrm>
            <a:prstGeom prst="line">
              <a:avLst/>
            </a:prstGeom>
            <a:noFill/>
            <a:ln w="3175">
              <a:solidFill>
                <a:schemeClr val="tx1"/>
              </a:solidFill>
              <a:round/>
              <a:headEnd/>
              <a:tailEnd/>
            </a:ln>
            <a:effectLst/>
          </p:spPr>
          <p:txBody>
            <a:bodyPr wrap="none" anchor="ctr">
              <a:spAutoFit/>
            </a:bodyPr>
            <a:lstStyle/>
            <a:p>
              <a:endParaRPr lang="en-US"/>
            </a:p>
          </p:txBody>
        </p:sp>
        <p:sp>
          <p:nvSpPr>
            <p:cNvPr id="92203" name="Line 43"/>
            <p:cNvSpPr>
              <a:spLocks noChangeShapeType="1"/>
            </p:cNvSpPr>
            <p:nvPr/>
          </p:nvSpPr>
          <p:spPr bwMode="auto">
            <a:xfrm flipV="1">
              <a:off x="1344" y="3408"/>
              <a:ext cx="0" cy="240"/>
            </a:xfrm>
            <a:prstGeom prst="line">
              <a:avLst/>
            </a:prstGeom>
            <a:noFill/>
            <a:ln w="3175">
              <a:solidFill>
                <a:schemeClr val="tx1"/>
              </a:solidFill>
              <a:round/>
              <a:headEnd/>
              <a:tailEnd type="triangle" w="med" len="med"/>
            </a:ln>
            <a:effectLst/>
          </p:spPr>
          <p:txBody>
            <a:bodyPr anchor="ctr">
              <a:spAutoFit/>
            </a:bodyPr>
            <a:lstStyle/>
            <a:p>
              <a:endParaRPr lang="en-US"/>
            </a:p>
          </p:txBody>
        </p:sp>
        <p:sp>
          <p:nvSpPr>
            <p:cNvPr id="92204" name="Line 44"/>
            <p:cNvSpPr>
              <a:spLocks noChangeShapeType="1"/>
            </p:cNvSpPr>
            <p:nvPr/>
          </p:nvSpPr>
          <p:spPr bwMode="auto">
            <a:xfrm>
              <a:off x="4896" y="3072"/>
              <a:ext cx="0" cy="336"/>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gr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152400" y="2895600"/>
            <a:ext cx="3790950" cy="396875"/>
          </a:xfrm>
          <a:prstGeom prst="rect">
            <a:avLst/>
          </a:prstGeom>
          <a:noFill/>
          <a:ln w="9525">
            <a:noFill/>
            <a:miter lim="800000"/>
            <a:headEnd/>
            <a:tailEnd/>
          </a:ln>
          <a:effectLst/>
        </p:spPr>
        <p:txBody>
          <a:bodyPr wrap="none">
            <a:spAutoFit/>
          </a:bodyPr>
          <a:lstStyle/>
          <a:p>
            <a:r>
              <a:rPr lang="en-US" sz="2000" u="sng"/>
              <a:t>Step 2: Find change due to moment</a:t>
            </a:r>
          </a:p>
        </p:txBody>
      </p:sp>
      <p:sp>
        <p:nvSpPr>
          <p:cNvPr id="93187" name="Rectangle 3"/>
          <p:cNvSpPr>
            <a:spLocks noChangeArrowheads="1"/>
          </p:cNvSpPr>
          <p:nvPr/>
        </p:nvSpPr>
        <p:spPr bwMode="auto">
          <a:xfrm>
            <a:off x="2057400" y="3644900"/>
            <a:ext cx="3657600" cy="822325"/>
          </a:xfrm>
          <a:prstGeom prst="rect">
            <a:avLst/>
          </a:prstGeom>
          <a:noFill/>
          <a:ln w="9525">
            <a:noFill/>
            <a:miter lim="800000"/>
            <a:headEnd/>
            <a:tailEnd/>
          </a:ln>
          <a:effectLst/>
        </p:spPr>
        <p:txBody>
          <a:bodyPr>
            <a:spAutoFit/>
          </a:bodyPr>
          <a:lstStyle/>
          <a:p>
            <a:r>
              <a:rPr lang="en-US" sz="2400">
                <a:latin typeface="Symbol" pitchFamily="18" charset="2"/>
              </a:rPr>
              <a:t>d</a:t>
            </a:r>
            <a:r>
              <a:rPr lang="en-US" sz="2400"/>
              <a:t>Trim =   wl     		  MT1”</a:t>
            </a:r>
          </a:p>
        </p:txBody>
      </p:sp>
      <p:sp>
        <p:nvSpPr>
          <p:cNvPr id="93188" name="Line 4"/>
          <p:cNvSpPr>
            <a:spLocks noChangeShapeType="1"/>
          </p:cNvSpPr>
          <p:nvPr/>
        </p:nvSpPr>
        <p:spPr bwMode="auto">
          <a:xfrm>
            <a:off x="3089275" y="4010025"/>
            <a:ext cx="1254125" cy="1588"/>
          </a:xfrm>
          <a:prstGeom prst="line">
            <a:avLst/>
          </a:prstGeom>
          <a:noFill/>
          <a:ln w="19050">
            <a:solidFill>
              <a:schemeClr val="tx1"/>
            </a:solidFill>
            <a:round/>
            <a:headEnd/>
            <a:tailEnd/>
          </a:ln>
          <a:effectLst/>
        </p:spPr>
        <p:txBody>
          <a:bodyPr wrap="none" anchor="ctr"/>
          <a:lstStyle/>
          <a:p>
            <a:endParaRPr lang="en-US"/>
          </a:p>
        </p:txBody>
      </p:sp>
      <p:sp>
        <p:nvSpPr>
          <p:cNvPr id="93189" name="Rectangle 5"/>
          <p:cNvSpPr>
            <a:spLocks noChangeArrowheads="1"/>
          </p:cNvSpPr>
          <p:nvPr/>
        </p:nvSpPr>
        <p:spPr bwMode="auto">
          <a:xfrm>
            <a:off x="2057400" y="4451350"/>
            <a:ext cx="4953000" cy="822325"/>
          </a:xfrm>
          <a:prstGeom prst="rect">
            <a:avLst/>
          </a:prstGeom>
          <a:noFill/>
          <a:ln w="9525">
            <a:noFill/>
            <a:miter lim="800000"/>
            <a:headEnd/>
            <a:tailEnd/>
          </a:ln>
          <a:effectLst/>
        </p:spPr>
        <p:txBody>
          <a:bodyPr>
            <a:spAutoFit/>
          </a:bodyPr>
          <a:lstStyle/>
          <a:p>
            <a:r>
              <a:rPr lang="en-US" sz="2400">
                <a:latin typeface="Symbol" pitchFamily="18" charset="2"/>
              </a:rPr>
              <a:t>d</a:t>
            </a:r>
            <a:r>
              <a:rPr lang="en-US" sz="2400"/>
              <a:t>Trim =      10LT x 19.95ft  	   		252.5 x .141 LT-ft/in</a:t>
            </a:r>
          </a:p>
        </p:txBody>
      </p:sp>
      <p:sp>
        <p:nvSpPr>
          <p:cNvPr id="93190" name="Line 6"/>
          <p:cNvSpPr>
            <a:spLocks noChangeShapeType="1"/>
          </p:cNvSpPr>
          <p:nvPr/>
        </p:nvSpPr>
        <p:spPr bwMode="auto">
          <a:xfrm>
            <a:off x="3200400" y="4876800"/>
            <a:ext cx="2362200" cy="0"/>
          </a:xfrm>
          <a:prstGeom prst="line">
            <a:avLst/>
          </a:prstGeom>
          <a:noFill/>
          <a:ln w="19050">
            <a:solidFill>
              <a:schemeClr val="tx1"/>
            </a:solidFill>
            <a:round/>
            <a:headEnd/>
            <a:tailEnd/>
          </a:ln>
          <a:effectLst/>
        </p:spPr>
        <p:txBody>
          <a:bodyPr wrap="none" anchor="ctr"/>
          <a:lstStyle/>
          <a:p>
            <a:endParaRPr lang="en-US"/>
          </a:p>
        </p:txBody>
      </p:sp>
      <p:sp>
        <p:nvSpPr>
          <p:cNvPr id="93191" name="Rectangle 7"/>
          <p:cNvSpPr>
            <a:spLocks noChangeArrowheads="1"/>
          </p:cNvSpPr>
          <p:nvPr/>
        </p:nvSpPr>
        <p:spPr bwMode="auto">
          <a:xfrm>
            <a:off x="2057400" y="5686425"/>
            <a:ext cx="3200400" cy="469900"/>
          </a:xfrm>
          <a:prstGeom prst="rect">
            <a:avLst/>
          </a:prstGeom>
          <a:solidFill>
            <a:schemeClr val="hlink"/>
          </a:solidFill>
          <a:ln w="12700">
            <a:solidFill>
              <a:schemeClr val="tx1"/>
            </a:solidFill>
            <a:miter lim="800000"/>
            <a:headEnd/>
            <a:tailEnd/>
          </a:ln>
          <a:effectLst/>
        </p:spPr>
        <p:txBody>
          <a:bodyPr>
            <a:spAutoFit/>
          </a:bodyPr>
          <a:lstStyle/>
          <a:p>
            <a:r>
              <a:rPr lang="en-US" sz="2400">
                <a:latin typeface="Symbol" pitchFamily="18" charset="2"/>
              </a:rPr>
              <a:t>d</a:t>
            </a:r>
            <a:r>
              <a:rPr lang="en-US" sz="2400"/>
              <a:t>Trim =      5.60in  </a:t>
            </a:r>
          </a:p>
        </p:txBody>
      </p:sp>
      <p:grpSp>
        <p:nvGrpSpPr>
          <p:cNvPr id="93192" name="Group 8"/>
          <p:cNvGrpSpPr>
            <a:grpSpLocks/>
          </p:cNvGrpSpPr>
          <p:nvPr/>
        </p:nvGrpSpPr>
        <p:grpSpPr bwMode="auto">
          <a:xfrm>
            <a:off x="1066800" y="152400"/>
            <a:ext cx="7010400" cy="2590800"/>
            <a:chOff x="912" y="2400"/>
            <a:chExt cx="4416" cy="1632"/>
          </a:xfrm>
        </p:grpSpPr>
        <p:sp>
          <p:nvSpPr>
            <p:cNvPr id="93193" name="Text Box 9"/>
            <p:cNvSpPr txBox="1">
              <a:spLocks noChangeAspect="1" noChangeArrowheads="1"/>
            </p:cNvSpPr>
            <p:nvPr/>
          </p:nvSpPr>
          <p:spPr bwMode="auto">
            <a:xfrm>
              <a:off x="2715" y="3776"/>
              <a:ext cx="404" cy="212"/>
            </a:xfrm>
            <a:prstGeom prst="rect">
              <a:avLst/>
            </a:prstGeom>
            <a:noFill/>
            <a:ln w="9525">
              <a:noFill/>
              <a:miter lim="800000"/>
              <a:headEnd/>
              <a:tailEnd/>
            </a:ln>
            <a:effectLst/>
          </p:spPr>
          <p:txBody>
            <a:bodyPr wrap="none">
              <a:spAutoFit/>
            </a:bodyPr>
            <a:lstStyle/>
            <a:p>
              <a:r>
                <a:rPr lang="en-US" sz="1600"/>
                <a:t>101.7</a:t>
              </a:r>
              <a:endParaRPr lang="en-US" sz="2000"/>
            </a:p>
          </p:txBody>
        </p:sp>
        <p:sp>
          <p:nvSpPr>
            <p:cNvPr id="93194" name="Line 10"/>
            <p:cNvSpPr>
              <a:spLocks noChangeAspect="1" noChangeShapeType="1"/>
            </p:cNvSpPr>
            <p:nvPr/>
          </p:nvSpPr>
          <p:spPr bwMode="auto">
            <a:xfrm>
              <a:off x="1800" y="3338"/>
              <a:ext cx="1" cy="694"/>
            </a:xfrm>
            <a:prstGeom prst="line">
              <a:avLst/>
            </a:prstGeom>
            <a:noFill/>
            <a:ln w="9525">
              <a:solidFill>
                <a:schemeClr val="tx1"/>
              </a:solidFill>
              <a:round/>
              <a:headEnd/>
              <a:tailEnd/>
            </a:ln>
            <a:effectLst/>
          </p:spPr>
          <p:txBody>
            <a:bodyPr wrap="none" anchor="ctr"/>
            <a:lstStyle/>
            <a:p>
              <a:endParaRPr lang="en-US"/>
            </a:p>
          </p:txBody>
        </p:sp>
        <p:sp>
          <p:nvSpPr>
            <p:cNvPr id="93195" name="Line 11"/>
            <p:cNvSpPr>
              <a:spLocks noChangeAspect="1" noChangeShapeType="1"/>
            </p:cNvSpPr>
            <p:nvPr/>
          </p:nvSpPr>
          <p:spPr bwMode="auto">
            <a:xfrm>
              <a:off x="4021" y="3648"/>
              <a:ext cx="1" cy="384"/>
            </a:xfrm>
            <a:prstGeom prst="line">
              <a:avLst/>
            </a:prstGeom>
            <a:noFill/>
            <a:ln w="9525">
              <a:solidFill>
                <a:schemeClr val="tx1"/>
              </a:solidFill>
              <a:round/>
              <a:headEnd/>
              <a:tailEnd/>
            </a:ln>
            <a:effectLst/>
          </p:spPr>
          <p:txBody>
            <a:bodyPr wrap="none" anchor="ctr"/>
            <a:lstStyle/>
            <a:p>
              <a:endParaRPr lang="en-US"/>
            </a:p>
          </p:txBody>
        </p:sp>
        <p:sp>
          <p:nvSpPr>
            <p:cNvPr id="93196" name="Line 12"/>
            <p:cNvSpPr>
              <a:spLocks noChangeAspect="1" noChangeShapeType="1"/>
            </p:cNvSpPr>
            <p:nvPr/>
          </p:nvSpPr>
          <p:spPr bwMode="auto">
            <a:xfrm>
              <a:off x="1800" y="3955"/>
              <a:ext cx="2221"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3197" name="Line 13"/>
            <p:cNvSpPr>
              <a:spLocks noChangeAspect="1" noChangeShapeType="1"/>
            </p:cNvSpPr>
            <p:nvPr/>
          </p:nvSpPr>
          <p:spPr bwMode="auto">
            <a:xfrm flipV="1">
              <a:off x="2735" y="2592"/>
              <a:ext cx="1" cy="599"/>
            </a:xfrm>
            <a:prstGeom prst="line">
              <a:avLst/>
            </a:prstGeom>
            <a:noFill/>
            <a:ln w="9525">
              <a:solidFill>
                <a:schemeClr val="tx1"/>
              </a:solidFill>
              <a:round/>
              <a:headEnd/>
              <a:tailEnd/>
            </a:ln>
            <a:effectLst/>
          </p:spPr>
          <p:txBody>
            <a:bodyPr wrap="none" anchor="ctr"/>
            <a:lstStyle/>
            <a:p>
              <a:endParaRPr lang="en-US"/>
            </a:p>
          </p:txBody>
        </p:sp>
        <p:sp>
          <p:nvSpPr>
            <p:cNvPr id="93198" name="Line 14"/>
            <p:cNvSpPr>
              <a:spLocks noChangeAspect="1" noChangeShapeType="1"/>
            </p:cNvSpPr>
            <p:nvPr/>
          </p:nvSpPr>
          <p:spPr bwMode="auto">
            <a:xfrm flipV="1">
              <a:off x="1800" y="2496"/>
              <a:ext cx="1" cy="695"/>
            </a:xfrm>
            <a:prstGeom prst="line">
              <a:avLst/>
            </a:prstGeom>
            <a:noFill/>
            <a:ln w="9525">
              <a:solidFill>
                <a:schemeClr val="tx1"/>
              </a:solidFill>
              <a:round/>
              <a:headEnd/>
              <a:tailEnd/>
            </a:ln>
            <a:effectLst/>
          </p:spPr>
          <p:txBody>
            <a:bodyPr wrap="none" anchor="ctr"/>
            <a:lstStyle/>
            <a:p>
              <a:endParaRPr lang="en-US"/>
            </a:p>
          </p:txBody>
        </p:sp>
        <p:sp>
          <p:nvSpPr>
            <p:cNvPr id="93199" name="Line 15"/>
            <p:cNvSpPr>
              <a:spLocks noChangeAspect="1" noChangeShapeType="1"/>
            </p:cNvSpPr>
            <p:nvPr/>
          </p:nvSpPr>
          <p:spPr bwMode="auto">
            <a:xfrm flipV="1">
              <a:off x="4021" y="2592"/>
              <a:ext cx="1" cy="599"/>
            </a:xfrm>
            <a:prstGeom prst="line">
              <a:avLst/>
            </a:prstGeom>
            <a:noFill/>
            <a:ln w="9525">
              <a:solidFill>
                <a:schemeClr val="tx1"/>
              </a:solidFill>
              <a:round/>
              <a:headEnd/>
              <a:tailEnd/>
            </a:ln>
            <a:effectLst/>
          </p:spPr>
          <p:txBody>
            <a:bodyPr wrap="none" anchor="ctr"/>
            <a:lstStyle/>
            <a:p>
              <a:endParaRPr lang="en-US"/>
            </a:p>
          </p:txBody>
        </p:sp>
        <p:sp>
          <p:nvSpPr>
            <p:cNvPr id="93200" name="Line 16"/>
            <p:cNvSpPr>
              <a:spLocks noChangeAspect="1" noChangeShapeType="1"/>
            </p:cNvSpPr>
            <p:nvPr/>
          </p:nvSpPr>
          <p:spPr bwMode="auto">
            <a:xfrm>
              <a:off x="1800" y="2630"/>
              <a:ext cx="935"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3201" name="Line 17"/>
            <p:cNvSpPr>
              <a:spLocks noChangeAspect="1" noChangeShapeType="1"/>
            </p:cNvSpPr>
            <p:nvPr/>
          </p:nvSpPr>
          <p:spPr bwMode="auto">
            <a:xfrm>
              <a:off x="2735" y="2630"/>
              <a:ext cx="1286"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3202" name="Text Box 18"/>
            <p:cNvSpPr txBox="1">
              <a:spLocks noChangeAspect="1" noChangeArrowheads="1"/>
            </p:cNvSpPr>
            <p:nvPr/>
          </p:nvSpPr>
          <p:spPr bwMode="auto">
            <a:xfrm>
              <a:off x="1979" y="2407"/>
              <a:ext cx="804" cy="212"/>
            </a:xfrm>
            <a:prstGeom prst="rect">
              <a:avLst/>
            </a:prstGeom>
            <a:noFill/>
            <a:ln w="9525">
              <a:noFill/>
              <a:miter lim="800000"/>
              <a:headEnd/>
              <a:tailEnd/>
            </a:ln>
            <a:effectLst/>
          </p:spPr>
          <p:txBody>
            <a:bodyPr>
              <a:spAutoFit/>
            </a:bodyPr>
            <a:lstStyle/>
            <a:p>
              <a:r>
                <a:rPr lang="en-US" sz="1600"/>
                <a:t>D</a:t>
              </a:r>
              <a:r>
                <a:rPr lang="en-US" sz="1600" baseline="-25000"/>
                <a:t>aft </a:t>
              </a:r>
              <a:r>
                <a:rPr lang="en-US" sz="1600"/>
                <a:t>= 45.9</a:t>
              </a:r>
            </a:p>
          </p:txBody>
        </p:sp>
        <p:sp>
          <p:nvSpPr>
            <p:cNvPr id="93203" name="Text Box 19"/>
            <p:cNvSpPr txBox="1">
              <a:spLocks noChangeAspect="1" noChangeArrowheads="1"/>
            </p:cNvSpPr>
            <p:nvPr/>
          </p:nvSpPr>
          <p:spPr bwMode="auto">
            <a:xfrm>
              <a:off x="2975" y="2400"/>
              <a:ext cx="1146" cy="212"/>
            </a:xfrm>
            <a:prstGeom prst="rect">
              <a:avLst/>
            </a:prstGeom>
            <a:noFill/>
            <a:ln w="9525">
              <a:noFill/>
              <a:miter lim="800000"/>
              <a:headEnd/>
              <a:tailEnd/>
            </a:ln>
            <a:effectLst/>
          </p:spPr>
          <p:txBody>
            <a:bodyPr>
              <a:spAutoFit/>
            </a:bodyPr>
            <a:lstStyle/>
            <a:p>
              <a:r>
                <a:rPr lang="en-US" sz="1600"/>
                <a:t>D</a:t>
              </a:r>
              <a:r>
                <a:rPr lang="en-US" sz="1600" baseline="-25000"/>
                <a:t>fwd</a:t>
              </a:r>
              <a:r>
                <a:rPr lang="en-US" sz="1600"/>
                <a:t> = 55.8</a:t>
              </a:r>
            </a:p>
          </p:txBody>
        </p:sp>
        <p:sp>
          <p:nvSpPr>
            <p:cNvPr id="93204" name="Line 20"/>
            <p:cNvSpPr>
              <a:spLocks noChangeAspect="1" noChangeShapeType="1"/>
            </p:cNvSpPr>
            <p:nvPr/>
          </p:nvSpPr>
          <p:spPr bwMode="auto">
            <a:xfrm>
              <a:off x="912" y="3269"/>
              <a:ext cx="3838" cy="1"/>
            </a:xfrm>
            <a:prstGeom prst="line">
              <a:avLst/>
            </a:prstGeom>
            <a:noFill/>
            <a:ln w="28575">
              <a:solidFill>
                <a:schemeClr val="tx1"/>
              </a:solidFill>
              <a:prstDash val="sysDot"/>
              <a:round/>
              <a:headEnd/>
              <a:tailEnd/>
            </a:ln>
            <a:effectLst/>
          </p:spPr>
          <p:txBody>
            <a:bodyPr wrap="none" anchor="ctr"/>
            <a:lstStyle/>
            <a:p>
              <a:endParaRPr lang="en-US"/>
            </a:p>
          </p:txBody>
        </p:sp>
        <p:sp>
          <p:nvSpPr>
            <p:cNvPr id="93205" name="Text Box 21"/>
            <p:cNvSpPr txBox="1">
              <a:spLocks noChangeAspect="1" noChangeArrowheads="1"/>
            </p:cNvSpPr>
            <p:nvPr/>
          </p:nvSpPr>
          <p:spPr bwMode="auto">
            <a:xfrm>
              <a:off x="2781" y="3024"/>
              <a:ext cx="212" cy="231"/>
            </a:xfrm>
            <a:prstGeom prst="rect">
              <a:avLst/>
            </a:prstGeom>
            <a:noFill/>
            <a:ln w="9525">
              <a:noFill/>
              <a:miter lim="800000"/>
              <a:headEnd/>
              <a:tailEnd/>
            </a:ln>
            <a:effectLst/>
          </p:spPr>
          <p:txBody>
            <a:bodyPr wrap="none">
              <a:spAutoFit/>
            </a:bodyPr>
            <a:lstStyle/>
            <a:p>
              <a:r>
                <a:rPr lang="en-US"/>
                <a:t>)(</a:t>
              </a:r>
            </a:p>
          </p:txBody>
        </p:sp>
        <p:sp>
          <p:nvSpPr>
            <p:cNvPr id="93206" name="Line 22"/>
            <p:cNvSpPr>
              <a:spLocks noChangeAspect="1" noChangeShapeType="1"/>
            </p:cNvSpPr>
            <p:nvPr/>
          </p:nvSpPr>
          <p:spPr bwMode="auto">
            <a:xfrm>
              <a:off x="1800" y="3269"/>
              <a:ext cx="2221" cy="1"/>
            </a:xfrm>
            <a:prstGeom prst="line">
              <a:avLst/>
            </a:prstGeom>
            <a:noFill/>
            <a:ln w="38100">
              <a:solidFill>
                <a:schemeClr val="tx1"/>
              </a:solidFill>
              <a:round/>
              <a:headEnd/>
              <a:tailEnd/>
            </a:ln>
            <a:effectLst/>
          </p:spPr>
          <p:txBody>
            <a:bodyPr wrap="none" anchor="ctr"/>
            <a:lstStyle/>
            <a:p>
              <a:endParaRPr lang="en-US"/>
            </a:p>
          </p:txBody>
        </p:sp>
        <p:sp>
          <p:nvSpPr>
            <p:cNvPr id="93207" name="AutoShape 23"/>
            <p:cNvSpPr>
              <a:spLocks noChangeAspect="1" noChangeArrowheads="1"/>
            </p:cNvSpPr>
            <p:nvPr/>
          </p:nvSpPr>
          <p:spPr bwMode="auto">
            <a:xfrm flipV="1">
              <a:off x="960" y="3168"/>
              <a:ext cx="104" cy="69"/>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93208" name="Text Box 24"/>
            <p:cNvSpPr txBox="1">
              <a:spLocks noChangeAspect="1" noChangeArrowheads="1"/>
            </p:cNvSpPr>
            <p:nvPr/>
          </p:nvSpPr>
          <p:spPr bwMode="auto">
            <a:xfrm>
              <a:off x="912" y="3072"/>
              <a:ext cx="153"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93209" name="Line 25"/>
            <p:cNvSpPr>
              <a:spLocks noChangeAspect="1" noChangeShapeType="1"/>
            </p:cNvSpPr>
            <p:nvPr/>
          </p:nvSpPr>
          <p:spPr bwMode="auto">
            <a:xfrm>
              <a:off x="1349" y="3125"/>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3210" name="Text Box 26"/>
            <p:cNvSpPr txBox="1">
              <a:spLocks noChangeAspect="1" noChangeArrowheads="1"/>
            </p:cNvSpPr>
            <p:nvPr/>
          </p:nvSpPr>
          <p:spPr bwMode="auto">
            <a:xfrm>
              <a:off x="1211" y="3225"/>
              <a:ext cx="381"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93211" name="Line 27"/>
            <p:cNvSpPr>
              <a:spLocks noChangeAspect="1" noChangeShapeType="1"/>
            </p:cNvSpPr>
            <p:nvPr/>
          </p:nvSpPr>
          <p:spPr bwMode="auto">
            <a:xfrm>
              <a:off x="4056" y="3072"/>
              <a:ext cx="888" cy="2"/>
            </a:xfrm>
            <a:prstGeom prst="line">
              <a:avLst/>
            </a:prstGeom>
            <a:noFill/>
            <a:ln w="9525">
              <a:solidFill>
                <a:schemeClr val="tx1"/>
              </a:solidFill>
              <a:round/>
              <a:headEnd/>
              <a:tailEnd/>
            </a:ln>
            <a:effectLst/>
          </p:spPr>
          <p:txBody>
            <a:bodyPr wrap="none" anchor="ctr"/>
            <a:lstStyle/>
            <a:p>
              <a:endParaRPr lang="en-US"/>
            </a:p>
          </p:txBody>
        </p:sp>
        <p:sp>
          <p:nvSpPr>
            <p:cNvPr id="93212" name="Line 28"/>
            <p:cNvSpPr>
              <a:spLocks noChangeAspect="1" noChangeShapeType="1"/>
            </p:cNvSpPr>
            <p:nvPr/>
          </p:nvSpPr>
          <p:spPr bwMode="auto">
            <a:xfrm flipV="1">
              <a:off x="4438" y="3264"/>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3213" name="Line 29"/>
            <p:cNvSpPr>
              <a:spLocks noChangeAspect="1" noChangeShapeType="1"/>
            </p:cNvSpPr>
            <p:nvPr/>
          </p:nvSpPr>
          <p:spPr bwMode="auto">
            <a:xfrm>
              <a:off x="4438" y="2928"/>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3214" name="Text Box 30"/>
            <p:cNvSpPr txBox="1">
              <a:spLocks noChangeAspect="1" noChangeArrowheads="1"/>
            </p:cNvSpPr>
            <p:nvPr/>
          </p:nvSpPr>
          <p:spPr bwMode="auto">
            <a:xfrm>
              <a:off x="4299" y="3024"/>
              <a:ext cx="501" cy="231"/>
            </a:xfrm>
            <a:prstGeom prst="rect">
              <a:avLst/>
            </a:prstGeom>
            <a:noFill/>
            <a:ln w="9525">
              <a:noFill/>
              <a:miter lim="800000"/>
              <a:headEnd/>
              <a:tailEnd/>
            </a:ln>
            <a:effectLst/>
          </p:spPr>
          <p:txBody>
            <a:bodyPr>
              <a:spAutoFit/>
            </a:bodyPr>
            <a:lstStyle/>
            <a:p>
              <a:r>
                <a:rPr lang="en-US">
                  <a:latin typeface="Symbol" pitchFamily="18" charset="2"/>
                </a:rPr>
                <a:t>d</a:t>
              </a:r>
              <a:r>
                <a:rPr lang="en-US"/>
                <a:t>T</a:t>
              </a:r>
              <a:r>
                <a:rPr lang="en-US" baseline="-25000"/>
                <a:t>fwd</a:t>
              </a:r>
              <a:endParaRPr lang="en-US"/>
            </a:p>
          </p:txBody>
        </p:sp>
        <p:sp>
          <p:nvSpPr>
            <p:cNvPr id="93215" name="Text Box 31"/>
            <p:cNvSpPr txBox="1">
              <a:spLocks noChangeAspect="1" noChangeArrowheads="1"/>
            </p:cNvSpPr>
            <p:nvPr/>
          </p:nvSpPr>
          <p:spPr bwMode="auto">
            <a:xfrm>
              <a:off x="4848" y="3120"/>
              <a:ext cx="480"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Trim</a:t>
              </a:r>
            </a:p>
          </p:txBody>
        </p:sp>
        <p:sp>
          <p:nvSpPr>
            <p:cNvPr id="93216" name="Line 32"/>
            <p:cNvSpPr>
              <a:spLocks noChangeAspect="1" noChangeShapeType="1"/>
            </p:cNvSpPr>
            <p:nvPr/>
          </p:nvSpPr>
          <p:spPr bwMode="auto">
            <a:xfrm flipH="1">
              <a:off x="1789" y="3408"/>
              <a:ext cx="3155" cy="1"/>
            </a:xfrm>
            <a:prstGeom prst="line">
              <a:avLst/>
            </a:prstGeom>
            <a:noFill/>
            <a:ln w="9525">
              <a:solidFill>
                <a:schemeClr val="tx1"/>
              </a:solidFill>
              <a:round/>
              <a:headEnd/>
              <a:tailEnd/>
            </a:ln>
            <a:effectLst/>
          </p:spPr>
          <p:txBody>
            <a:bodyPr wrap="none" anchor="ctr"/>
            <a:lstStyle/>
            <a:p>
              <a:endParaRPr lang="en-US"/>
            </a:p>
          </p:txBody>
        </p:sp>
        <p:sp>
          <p:nvSpPr>
            <p:cNvPr id="93217" name="Line 33"/>
            <p:cNvSpPr>
              <a:spLocks noChangeShapeType="1"/>
            </p:cNvSpPr>
            <p:nvPr/>
          </p:nvSpPr>
          <p:spPr bwMode="auto">
            <a:xfrm rot="21000000">
              <a:off x="1771" y="3220"/>
              <a:ext cx="2248" cy="45"/>
            </a:xfrm>
            <a:prstGeom prst="line">
              <a:avLst/>
            </a:prstGeom>
            <a:noFill/>
            <a:ln w="28575">
              <a:solidFill>
                <a:schemeClr val="tx1"/>
              </a:solidFill>
              <a:round/>
              <a:headEnd/>
              <a:tailEnd/>
            </a:ln>
            <a:effectLst/>
          </p:spPr>
          <p:txBody>
            <a:bodyPr wrap="none" anchor="ctr"/>
            <a:lstStyle/>
            <a:p>
              <a:endParaRPr lang="en-US"/>
            </a:p>
          </p:txBody>
        </p:sp>
        <p:sp>
          <p:nvSpPr>
            <p:cNvPr id="93218" name="Oval 34"/>
            <p:cNvSpPr>
              <a:spLocks noChangeAspect="1" noChangeArrowheads="1"/>
            </p:cNvSpPr>
            <p:nvPr/>
          </p:nvSpPr>
          <p:spPr bwMode="auto">
            <a:xfrm>
              <a:off x="2721" y="3269"/>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3219" name="Text Box 35"/>
            <p:cNvSpPr txBox="1">
              <a:spLocks noChangeAspect="1" noChangeArrowheads="1"/>
            </p:cNvSpPr>
            <p:nvPr/>
          </p:nvSpPr>
          <p:spPr bwMode="auto">
            <a:xfrm>
              <a:off x="2685" y="3289"/>
              <a:ext cx="194" cy="212"/>
            </a:xfrm>
            <a:prstGeom prst="rect">
              <a:avLst/>
            </a:prstGeom>
            <a:noFill/>
            <a:ln w="9525">
              <a:noFill/>
              <a:miter lim="800000"/>
              <a:headEnd/>
              <a:tailEnd/>
            </a:ln>
            <a:effectLst/>
          </p:spPr>
          <p:txBody>
            <a:bodyPr wrap="none">
              <a:spAutoFit/>
            </a:bodyPr>
            <a:lstStyle/>
            <a:p>
              <a:r>
                <a:rPr lang="en-US" sz="1600" b="1"/>
                <a:t>F</a:t>
              </a:r>
            </a:p>
          </p:txBody>
        </p:sp>
        <p:sp>
          <p:nvSpPr>
            <p:cNvPr id="93220" name="Text Box 36"/>
            <p:cNvSpPr txBox="1">
              <a:spLocks noChangeAspect="1" noChangeArrowheads="1"/>
            </p:cNvSpPr>
            <p:nvPr/>
          </p:nvSpPr>
          <p:spPr bwMode="auto">
            <a:xfrm>
              <a:off x="2777" y="3032"/>
              <a:ext cx="232" cy="250"/>
            </a:xfrm>
            <a:prstGeom prst="rect">
              <a:avLst/>
            </a:prstGeom>
            <a:noFill/>
            <a:ln w="9525">
              <a:noFill/>
              <a:miter lim="800000"/>
              <a:headEnd/>
              <a:tailEnd/>
            </a:ln>
            <a:effectLst/>
          </p:spPr>
          <p:txBody>
            <a:bodyPr wrap="none">
              <a:spAutoFit/>
            </a:bodyPr>
            <a:lstStyle/>
            <a:p>
              <a:r>
                <a:rPr lang="en-US" sz="2000"/>
                <a:t>O</a:t>
              </a:r>
            </a:p>
          </p:txBody>
        </p:sp>
        <p:sp>
          <p:nvSpPr>
            <p:cNvPr id="93221" name="Oval 37"/>
            <p:cNvSpPr>
              <a:spLocks noChangeAspect="1" noChangeArrowheads="1"/>
            </p:cNvSpPr>
            <p:nvPr/>
          </p:nvSpPr>
          <p:spPr bwMode="auto">
            <a:xfrm>
              <a:off x="2841" y="3277"/>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3222" name="Rectangle 38"/>
            <p:cNvSpPr>
              <a:spLocks noChangeArrowheads="1"/>
            </p:cNvSpPr>
            <p:nvPr/>
          </p:nvSpPr>
          <p:spPr bwMode="auto">
            <a:xfrm>
              <a:off x="3071" y="3120"/>
              <a:ext cx="241" cy="144"/>
            </a:xfrm>
            <a:prstGeom prst="rect">
              <a:avLst/>
            </a:prstGeom>
            <a:solidFill>
              <a:srgbClr val="FFFF00"/>
            </a:solidFill>
            <a:ln w="9525">
              <a:solidFill>
                <a:schemeClr val="tx1"/>
              </a:solidFill>
              <a:miter lim="800000"/>
              <a:headEnd/>
              <a:tailEnd/>
            </a:ln>
            <a:effectLst/>
          </p:spPr>
          <p:txBody>
            <a:bodyPr wrap="none" anchor="ctr"/>
            <a:lstStyle/>
            <a:p>
              <a:pPr algn="ctr"/>
              <a:r>
                <a:rPr lang="en-US" sz="1000"/>
                <a:t>10LT</a:t>
              </a:r>
              <a:endParaRPr lang="en-US" sz="1600"/>
            </a:p>
          </p:txBody>
        </p:sp>
        <p:sp>
          <p:nvSpPr>
            <p:cNvPr id="93223" name="Line 39"/>
            <p:cNvSpPr>
              <a:spLocks noChangeShapeType="1"/>
            </p:cNvSpPr>
            <p:nvPr/>
          </p:nvSpPr>
          <p:spPr bwMode="auto">
            <a:xfrm flipV="1">
              <a:off x="3167" y="2784"/>
              <a:ext cx="1" cy="240"/>
            </a:xfrm>
            <a:prstGeom prst="line">
              <a:avLst/>
            </a:prstGeom>
            <a:noFill/>
            <a:ln w="9525">
              <a:solidFill>
                <a:schemeClr val="tx1"/>
              </a:solidFill>
              <a:round/>
              <a:headEnd/>
              <a:tailEnd/>
            </a:ln>
            <a:effectLst/>
          </p:spPr>
          <p:txBody>
            <a:bodyPr wrap="none" anchor="ctr"/>
            <a:lstStyle/>
            <a:p>
              <a:endParaRPr lang="en-US"/>
            </a:p>
          </p:txBody>
        </p:sp>
        <p:sp>
          <p:nvSpPr>
            <p:cNvPr id="93224" name="Line 40"/>
            <p:cNvSpPr>
              <a:spLocks noChangeShapeType="1"/>
            </p:cNvSpPr>
            <p:nvPr/>
          </p:nvSpPr>
          <p:spPr bwMode="auto">
            <a:xfrm>
              <a:off x="2735" y="2832"/>
              <a:ext cx="432"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3225" name="Text Box 41"/>
            <p:cNvSpPr txBox="1">
              <a:spLocks noChangeArrowheads="1"/>
            </p:cNvSpPr>
            <p:nvPr/>
          </p:nvSpPr>
          <p:spPr bwMode="auto">
            <a:xfrm>
              <a:off x="2783" y="2668"/>
              <a:ext cx="404" cy="212"/>
            </a:xfrm>
            <a:prstGeom prst="rect">
              <a:avLst/>
            </a:prstGeom>
            <a:noFill/>
            <a:ln w="9525">
              <a:noFill/>
              <a:miter lim="800000"/>
              <a:headEnd/>
              <a:tailEnd/>
            </a:ln>
            <a:effectLst/>
          </p:spPr>
          <p:txBody>
            <a:bodyPr wrap="none">
              <a:spAutoFit/>
            </a:bodyPr>
            <a:lstStyle/>
            <a:p>
              <a:r>
                <a:rPr lang="en-US" sz="1600"/>
                <a:t>19.95</a:t>
              </a:r>
            </a:p>
          </p:txBody>
        </p:sp>
        <p:sp>
          <p:nvSpPr>
            <p:cNvPr id="93226" name="Line 42"/>
            <p:cNvSpPr>
              <a:spLocks noChangeShapeType="1"/>
            </p:cNvSpPr>
            <p:nvPr/>
          </p:nvSpPr>
          <p:spPr bwMode="auto">
            <a:xfrm flipH="1">
              <a:off x="1296" y="3408"/>
              <a:ext cx="432" cy="0"/>
            </a:xfrm>
            <a:prstGeom prst="line">
              <a:avLst/>
            </a:prstGeom>
            <a:noFill/>
            <a:ln w="3175">
              <a:solidFill>
                <a:schemeClr val="tx1"/>
              </a:solidFill>
              <a:round/>
              <a:headEnd/>
              <a:tailEnd/>
            </a:ln>
            <a:effectLst/>
          </p:spPr>
          <p:txBody>
            <a:bodyPr wrap="none" anchor="ctr">
              <a:spAutoFit/>
            </a:bodyPr>
            <a:lstStyle/>
            <a:p>
              <a:endParaRPr lang="en-US"/>
            </a:p>
          </p:txBody>
        </p:sp>
        <p:sp>
          <p:nvSpPr>
            <p:cNvPr id="93227" name="Line 43"/>
            <p:cNvSpPr>
              <a:spLocks noChangeShapeType="1"/>
            </p:cNvSpPr>
            <p:nvPr/>
          </p:nvSpPr>
          <p:spPr bwMode="auto">
            <a:xfrm flipV="1">
              <a:off x="1344" y="3408"/>
              <a:ext cx="0" cy="240"/>
            </a:xfrm>
            <a:prstGeom prst="line">
              <a:avLst/>
            </a:prstGeom>
            <a:noFill/>
            <a:ln w="3175">
              <a:solidFill>
                <a:schemeClr val="tx1"/>
              </a:solidFill>
              <a:round/>
              <a:headEnd/>
              <a:tailEnd type="triangle" w="med" len="med"/>
            </a:ln>
            <a:effectLst/>
          </p:spPr>
          <p:txBody>
            <a:bodyPr anchor="ctr">
              <a:spAutoFit/>
            </a:bodyPr>
            <a:lstStyle/>
            <a:p>
              <a:endParaRPr lang="en-US"/>
            </a:p>
          </p:txBody>
        </p:sp>
        <p:sp>
          <p:nvSpPr>
            <p:cNvPr id="93228" name="Line 44"/>
            <p:cNvSpPr>
              <a:spLocks noChangeShapeType="1"/>
            </p:cNvSpPr>
            <p:nvPr/>
          </p:nvSpPr>
          <p:spPr bwMode="auto">
            <a:xfrm>
              <a:off x="4896" y="3072"/>
              <a:ext cx="0" cy="336"/>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gr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p:cNvSpPr txBox="1">
            <a:spLocks noChangeArrowheads="1"/>
          </p:cNvSpPr>
          <p:nvPr/>
        </p:nvSpPr>
        <p:spPr bwMode="auto">
          <a:xfrm>
            <a:off x="212725" y="3132138"/>
            <a:ext cx="5440363" cy="396875"/>
          </a:xfrm>
          <a:prstGeom prst="rect">
            <a:avLst/>
          </a:prstGeom>
          <a:noFill/>
          <a:ln w="9525">
            <a:noFill/>
            <a:miter lim="800000"/>
            <a:headEnd/>
            <a:tailEnd/>
          </a:ln>
          <a:effectLst/>
        </p:spPr>
        <p:txBody>
          <a:bodyPr wrap="none">
            <a:spAutoFit/>
          </a:bodyPr>
          <a:lstStyle/>
          <a:p>
            <a:r>
              <a:rPr lang="en-US" sz="2000" u="sng"/>
              <a:t>Step 3:  Divide the </a:t>
            </a:r>
            <a:r>
              <a:rPr lang="en-US" sz="2000" u="sng">
                <a:latin typeface="Symbol" pitchFamily="18" charset="2"/>
              </a:rPr>
              <a:t>d</a:t>
            </a:r>
            <a:r>
              <a:rPr lang="en-US" sz="2000" u="sng"/>
              <a:t>Trim based on similar triangles</a:t>
            </a:r>
          </a:p>
        </p:txBody>
      </p:sp>
      <p:grpSp>
        <p:nvGrpSpPr>
          <p:cNvPr id="94211" name="Group 3"/>
          <p:cNvGrpSpPr>
            <a:grpSpLocks/>
          </p:cNvGrpSpPr>
          <p:nvPr/>
        </p:nvGrpSpPr>
        <p:grpSpPr bwMode="auto">
          <a:xfrm>
            <a:off x="457200" y="3571875"/>
            <a:ext cx="2917825" cy="1824038"/>
            <a:chOff x="288" y="2250"/>
            <a:chExt cx="1722" cy="1109"/>
          </a:xfrm>
        </p:grpSpPr>
        <p:sp>
          <p:nvSpPr>
            <p:cNvPr id="94212" name="Line 4"/>
            <p:cNvSpPr>
              <a:spLocks noChangeShapeType="1"/>
            </p:cNvSpPr>
            <p:nvPr/>
          </p:nvSpPr>
          <p:spPr bwMode="auto">
            <a:xfrm>
              <a:off x="336" y="2545"/>
              <a:ext cx="340" cy="7"/>
            </a:xfrm>
            <a:prstGeom prst="line">
              <a:avLst/>
            </a:prstGeom>
            <a:noFill/>
            <a:ln w="28575">
              <a:solidFill>
                <a:schemeClr val="tx1"/>
              </a:solidFill>
              <a:round/>
              <a:headEnd/>
              <a:tailEnd/>
            </a:ln>
            <a:effectLst/>
          </p:spPr>
          <p:txBody>
            <a:bodyPr wrap="none" anchor="ctr"/>
            <a:lstStyle/>
            <a:p>
              <a:endParaRPr lang="en-US"/>
            </a:p>
          </p:txBody>
        </p:sp>
        <p:sp>
          <p:nvSpPr>
            <p:cNvPr id="94213" name="Rectangle 5"/>
            <p:cNvSpPr>
              <a:spLocks noChangeArrowheads="1"/>
            </p:cNvSpPr>
            <p:nvPr/>
          </p:nvSpPr>
          <p:spPr bwMode="auto">
            <a:xfrm>
              <a:off x="288" y="2250"/>
              <a:ext cx="597" cy="278"/>
            </a:xfrm>
            <a:prstGeom prst="rect">
              <a:avLst/>
            </a:prstGeom>
            <a:noFill/>
            <a:ln w="9525">
              <a:noFill/>
              <a:miter lim="800000"/>
              <a:headEnd/>
              <a:tailEnd/>
            </a:ln>
            <a:effectLst/>
          </p:spPr>
          <p:txBody>
            <a:bodyPr wrap="none">
              <a:spAutoFit/>
            </a:bodyPr>
            <a:lstStyle/>
            <a:p>
              <a:r>
                <a:rPr lang="en-US" sz="2400" b="1">
                  <a:latin typeface="Symbol" pitchFamily="18" charset="2"/>
                </a:rPr>
                <a:t>d</a:t>
              </a:r>
              <a:r>
                <a:rPr lang="en-US" sz="2400" b="1"/>
                <a:t>Trim</a:t>
              </a:r>
            </a:p>
          </p:txBody>
        </p:sp>
        <p:sp>
          <p:nvSpPr>
            <p:cNvPr id="94214" name="Rectangle 6"/>
            <p:cNvSpPr>
              <a:spLocks noChangeArrowheads="1"/>
            </p:cNvSpPr>
            <p:nvPr/>
          </p:nvSpPr>
          <p:spPr bwMode="auto">
            <a:xfrm>
              <a:off x="388" y="2491"/>
              <a:ext cx="362" cy="278"/>
            </a:xfrm>
            <a:prstGeom prst="rect">
              <a:avLst/>
            </a:prstGeom>
            <a:noFill/>
            <a:ln w="9525">
              <a:noFill/>
              <a:miter lim="800000"/>
              <a:headEnd/>
              <a:tailEnd/>
            </a:ln>
            <a:effectLst/>
          </p:spPr>
          <p:txBody>
            <a:bodyPr wrap="none">
              <a:spAutoFit/>
            </a:bodyPr>
            <a:lstStyle/>
            <a:p>
              <a:r>
                <a:rPr lang="en-US" sz="2400" b="1"/>
                <a:t>L</a:t>
              </a:r>
              <a:r>
                <a:rPr lang="en-US" sz="2400" b="1" baseline="-25000"/>
                <a:t>pp</a:t>
              </a:r>
            </a:p>
          </p:txBody>
        </p:sp>
        <p:sp>
          <p:nvSpPr>
            <p:cNvPr id="94215" name="Line 7"/>
            <p:cNvSpPr>
              <a:spLocks noChangeShapeType="1"/>
            </p:cNvSpPr>
            <p:nvPr/>
          </p:nvSpPr>
          <p:spPr bwMode="auto">
            <a:xfrm>
              <a:off x="916" y="2563"/>
              <a:ext cx="384" cy="9"/>
            </a:xfrm>
            <a:prstGeom prst="line">
              <a:avLst/>
            </a:prstGeom>
            <a:noFill/>
            <a:ln w="28575">
              <a:solidFill>
                <a:schemeClr val="tx1"/>
              </a:solidFill>
              <a:round/>
              <a:headEnd/>
              <a:tailEnd/>
            </a:ln>
            <a:effectLst/>
          </p:spPr>
          <p:txBody>
            <a:bodyPr wrap="none" anchor="ctr"/>
            <a:lstStyle/>
            <a:p>
              <a:endParaRPr lang="en-US"/>
            </a:p>
          </p:txBody>
        </p:sp>
        <p:sp>
          <p:nvSpPr>
            <p:cNvPr id="94216" name="Rectangle 8"/>
            <p:cNvSpPr>
              <a:spLocks noChangeArrowheads="1"/>
            </p:cNvSpPr>
            <p:nvPr/>
          </p:nvSpPr>
          <p:spPr bwMode="auto">
            <a:xfrm>
              <a:off x="916" y="2250"/>
              <a:ext cx="458" cy="278"/>
            </a:xfrm>
            <a:prstGeom prst="rect">
              <a:avLst/>
            </a:prstGeom>
            <a:noFill/>
            <a:ln w="9525">
              <a:noFill/>
              <a:miter lim="800000"/>
              <a:headEnd/>
              <a:tailEnd/>
            </a:ln>
            <a:effectLst/>
          </p:spPr>
          <p:txBody>
            <a:bodyPr wrap="none">
              <a:spAutoFit/>
            </a:bodyPr>
            <a:lstStyle/>
            <a:p>
              <a:r>
                <a:rPr lang="en-US" sz="2400" b="1">
                  <a:latin typeface="Symbol" pitchFamily="18" charset="2"/>
                </a:rPr>
                <a:t>d</a:t>
              </a:r>
              <a:r>
                <a:rPr lang="en-US" sz="2400" b="1"/>
                <a:t>T</a:t>
              </a:r>
              <a:r>
                <a:rPr lang="en-US" sz="2400" b="1" baseline="-25000"/>
                <a:t>aft</a:t>
              </a:r>
            </a:p>
          </p:txBody>
        </p:sp>
        <p:sp>
          <p:nvSpPr>
            <p:cNvPr id="94217" name="Rectangle 9"/>
            <p:cNvSpPr>
              <a:spLocks noChangeArrowheads="1"/>
            </p:cNvSpPr>
            <p:nvPr/>
          </p:nvSpPr>
          <p:spPr bwMode="auto">
            <a:xfrm>
              <a:off x="963" y="2491"/>
              <a:ext cx="350" cy="278"/>
            </a:xfrm>
            <a:prstGeom prst="rect">
              <a:avLst/>
            </a:prstGeom>
            <a:noFill/>
            <a:ln w="9525">
              <a:noFill/>
              <a:miter lim="800000"/>
              <a:headEnd/>
              <a:tailEnd/>
            </a:ln>
            <a:effectLst/>
          </p:spPr>
          <p:txBody>
            <a:bodyPr wrap="none">
              <a:spAutoFit/>
            </a:bodyPr>
            <a:lstStyle/>
            <a:p>
              <a:r>
                <a:rPr lang="en-US" sz="2400" b="1"/>
                <a:t>d</a:t>
              </a:r>
              <a:r>
                <a:rPr lang="en-US" sz="2400" b="1" baseline="-25000"/>
                <a:t>aft</a:t>
              </a:r>
            </a:p>
          </p:txBody>
        </p:sp>
        <p:sp>
          <p:nvSpPr>
            <p:cNvPr id="94218" name="Line 10"/>
            <p:cNvSpPr>
              <a:spLocks noChangeShapeType="1"/>
            </p:cNvSpPr>
            <p:nvPr/>
          </p:nvSpPr>
          <p:spPr bwMode="auto">
            <a:xfrm>
              <a:off x="1540" y="2570"/>
              <a:ext cx="336" cy="2"/>
            </a:xfrm>
            <a:prstGeom prst="line">
              <a:avLst/>
            </a:prstGeom>
            <a:noFill/>
            <a:ln w="28575">
              <a:solidFill>
                <a:schemeClr val="tx1"/>
              </a:solidFill>
              <a:round/>
              <a:headEnd/>
              <a:tailEnd/>
            </a:ln>
            <a:effectLst/>
          </p:spPr>
          <p:txBody>
            <a:bodyPr wrap="none" anchor="ctr"/>
            <a:lstStyle/>
            <a:p>
              <a:endParaRPr lang="en-US"/>
            </a:p>
          </p:txBody>
        </p:sp>
        <p:sp>
          <p:nvSpPr>
            <p:cNvPr id="94219" name="Rectangle 11"/>
            <p:cNvSpPr>
              <a:spLocks noChangeArrowheads="1"/>
            </p:cNvSpPr>
            <p:nvPr/>
          </p:nvSpPr>
          <p:spPr bwMode="auto">
            <a:xfrm>
              <a:off x="1492" y="2250"/>
              <a:ext cx="510" cy="278"/>
            </a:xfrm>
            <a:prstGeom prst="rect">
              <a:avLst/>
            </a:prstGeom>
            <a:noFill/>
            <a:ln w="9525">
              <a:noFill/>
              <a:miter lim="800000"/>
              <a:headEnd/>
              <a:tailEnd/>
            </a:ln>
            <a:effectLst/>
          </p:spPr>
          <p:txBody>
            <a:bodyPr wrap="none">
              <a:spAutoFit/>
            </a:bodyPr>
            <a:lstStyle/>
            <a:p>
              <a:r>
                <a:rPr lang="en-US" sz="2400" b="1">
                  <a:latin typeface="Symbol" pitchFamily="18" charset="2"/>
                </a:rPr>
                <a:t>d</a:t>
              </a:r>
              <a:r>
                <a:rPr lang="en-US" sz="2400" b="1"/>
                <a:t>T</a:t>
              </a:r>
              <a:r>
                <a:rPr lang="en-US" sz="2400" b="1" baseline="-25000"/>
                <a:t>fwd</a:t>
              </a:r>
            </a:p>
          </p:txBody>
        </p:sp>
        <p:sp>
          <p:nvSpPr>
            <p:cNvPr id="94220" name="Rectangle 12"/>
            <p:cNvSpPr>
              <a:spLocks noChangeArrowheads="1"/>
            </p:cNvSpPr>
            <p:nvPr/>
          </p:nvSpPr>
          <p:spPr bwMode="auto">
            <a:xfrm>
              <a:off x="1540" y="2511"/>
              <a:ext cx="401" cy="278"/>
            </a:xfrm>
            <a:prstGeom prst="rect">
              <a:avLst/>
            </a:prstGeom>
            <a:noFill/>
            <a:ln w="9525">
              <a:noFill/>
              <a:miter lim="800000"/>
              <a:headEnd/>
              <a:tailEnd/>
            </a:ln>
            <a:effectLst/>
          </p:spPr>
          <p:txBody>
            <a:bodyPr wrap="none">
              <a:spAutoFit/>
            </a:bodyPr>
            <a:lstStyle/>
            <a:p>
              <a:r>
                <a:rPr lang="en-US" sz="2400" b="1"/>
                <a:t>d</a:t>
              </a:r>
              <a:r>
                <a:rPr lang="en-US" sz="2400" b="1" baseline="-25000"/>
                <a:t>fwd</a:t>
              </a:r>
            </a:p>
          </p:txBody>
        </p:sp>
        <p:sp>
          <p:nvSpPr>
            <p:cNvPr id="94221" name="Text Box 13"/>
            <p:cNvSpPr txBox="1">
              <a:spLocks noChangeArrowheads="1"/>
            </p:cNvSpPr>
            <p:nvPr/>
          </p:nvSpPr>
          <p:spPr bwMode="auto">
            <a:xfrm>
              <a:off x="724" y="2375"/>
              <a:ext cx="210" cy="277"/>
            </a:xfrm>
            <a:prstGeom prst="rect">
              <a:avLst/>
            </a:prstGeom>
            <a:noFill/>
            <a:ln w="9525">
              <a:noFill/>
              <a:miter lim="800000"/>
              <a:headEnd/>
              <a:tailEnd/>
            </a:ln>
            <a:effectLst/>
          </p:spPr>
          <p:txBody>
            <a:bodyPr wrap="none">
              <a:spAutoFit/>
            </a:bodyPr>
            <a:lstStyle/>
            <a:p>
              <a:r>
                <a:rPr lang="en-US" sz="2400" b="1"/>
                <a:t>=</a:t>
              </a:r>
            </a:p>
          </p:txBody>
        </p:sp>
        <p:sp>
          <p:nvSpPr>
            <p:cNvPr id="94222" name="Text Box 14"/>
            <p:cNvSpPr txBox="1">
              <a:spLocks noChangeArrowheads="1"/>
            </p:cNvSpPr>
            <p:nvPr/>
          </p:nvSpPr>
          <p:spPr bwMode="auto">
            <a:xfrm>
              <a:off x="1348" y="2395"/>
              <a:ext cx="210" cy="278"/>
            </a:xfrm>
            <a:prstGeom prst="rect">
              <a:avLst/>
            </a:prstGeom>
            <a:noFill/>
            <a:ln w="9525">
              <a:noFill/>
              <a:miter lim="800000"/>
              <a:headEnd/>
              <a:tailEnd/>
            </a:ln>
            <a:effectLst/>
          </p:spPr>
          <p:txBody>
            <a:bodyPr wrap="none">
              <a:spAutoFit/>
            </a:bodyPr>
            <a:lstStyle/>
            <a:p>
              <a:r>
                <a:rPr lang="en-US" sz="2400" b="1"/>
                <a:t>=</a:t>
              </a:r>
            </a:p>
          </p:txBody>
        </p:sp>
        <p:sp>
          <p:nvSpPr>
            <p:cNvPr id="94223" name="Line 15"/>
            <p:cNvSpPr>
              <a:spLocks noChangeShapeType="1"/>
            </p:cNvSpPr>
            <p:nvPr/>
          </p:nvSpPr>
          <p:spPr bwMode="auto">
            <a:xfrm>
              <a:off x="336" y="3121"/>
              <a:ext cx="340" cy="7"/>
            </a:xfrm>
            <a:prstGeom prst="line">
              <a:avLst/>
            </a:prstGeom>
            <a:noFill/>
            <a:ln w="28575">
              <a:solidFill>
                <a:schemeClr val="tx1"/>
              </a:solidFill>
              <a:round/>
              <a:headEnd/>
              <a:tailEnd/>
            </a:ln>
            <a:effectLst/>
          </p:spPr>
          <p:txBody>
            <a:bodyPr wrap="none" anchor="ctr"/>
            <a:lstStyle/>
            <a:p>
              <a:endParaRPr lang="en-US"/>
            </a:p>
          </p:txBody>
        </p:sp>
        <p:sp>
          <p:nvSpPr>
            <p:cNvPr id="94224" name="Rectangle 16"/>
            <p:cNvSpPr>
              <a:spLocks noChangeArrowheads="1"/>
            </p:cNvSpPr>
            <p:nvPr/>
          </p:nvSpPr>
          <p:spPr bwMode="auto">
            <a:xfrm>
              <a:off x="338" y="2861"/>
              <a:ext cx="495" cy="241"/>
            </a:xfrm>
            <a:prstGeom prst="rect">
              <a:avLst/>
            </a:prstGeom>
            <a:noFill/>
            <a:ln w="9525">
              <a:noFill/>
              <a:miter lim="800000"/>
              <a:headEnd/>
              <a:tailEnd/>
            </a:ln>
            <a:effectLst/>
          </p:spPr>
          <p:txBody>
            <a:bodyPr wrap="none">
              <a:spAutoFit/>
            </a:bodyPr>
            <a:lstStyle/>
            <a:p>
              <a:r>
                <a:rPr lang="en-US" sz="2000" b="1"/>
                <a:t>4.21in</a:t>
              </a:r>
            </a:p>
          </p:txBody>
        </p:sp>
        <p:sp>
          <p:nvSpPr>
            <p:cNvPr id="94225" name="Rectangle 17"/>
            <p:cNvSpPr>
              <a:spLocks noChangeArrowheads="1"/>
            </p:cNvSpPr>
            <p:nvPr/>
          </p:nvSpPr>
          <p:spPr bwMode="auto">
            <a:xfrm>
              <a:off x="314" y="3097"/>
              <a:ext cx="545" cy="242"/>
            </a:xfrm>
            <a:prstGeom prst="rect">
              <a:avLst/>
            </a:prstGeom>
            <a:noFill/>
            <a:ln w="9525">
              <a:noFill/>
              <a:miter lim="800000"/>
              <a:headEnd/>
              <a:tailEnd/>
            </a:ln>
            <a:effectLst/>
          </p:spPr>
          <p:txBody>
            <a:bodyPr wrap="none">
              <a:spAutoFit/>
            </a:bodyPr>
            <a:lstStyle/>
            <a:p>
              <a:r>
                <a:rPr lang="en-US" sz="2000" b="1"/>
                <a:t>101.7ft</a:t>
              </a:r>
            </a:p>
          </p:txBody>
        </p:sp>
        <p:sp>
          <p:nvSpPr>
            <p:cNvPr id="94226" name="Line 18"/>
            <p:cNvSpPr>
              <a:spLocks noChangeShapeType="1"/>
            </p:cNvSpPr>
            <p:nvPr/>
          </p:nvSpPr>
          <p:spPr bwMode="auto">
            <a:xfrm>
              <a:off x="916" y="3139"/>
              <a:ext cx="384" cy="9"/>
            </a:xfrm>
            <a:prstGeom prst="line">
              <a:avLst/>
            </a:prstGeom>
            <a:noFill/>
            <a:ln w="28575">
              <a:solidFill>
                <a:schemeClr val="tx1"/>
              </a:solidFill>
              <a:round/>
              <a:headEnd/>
              <a:tailEnd/>
            </a:ln>
            <a:effectLst/>
          </p:spPr>
          <p:txBody>
            <a:bodyPr wrap="none" anchor="ctr"/>
            <a:lstStyle/>
            <a:p>
              <a:endParaRPr lang="en-US"/>
            </a:p>
          </p:txBody>
        </p:sp>
        <p:sp>
          <p:nvSpPr>
            <p:cNvPr id="94227" name="Rectangle 19"/>
            <p:cNvSpPr>
              <a:spLocks noChangeArrowheads="1"/>
            </p:cNvSpPr>
            <p:nvPr/>
          </p:nvSpPr>
          <p:spPr bwMode="auto">
            <a:xfrm>
              <a:off x="916" y="2826"/>
              <a:ext cx="458" cy="278"/>
            </a:xfrm>
            <a:prstGeom prst="rect">
              <a:avLst/>
            </a:prstGeom>
            <a:noFill/>
            <a:ln w="9525">
              <a:noFill/>
              <a:miter lim="800000"/>
              <a:headEnd/>
              <a:tailEnd/>
            </a:ln>
            <a:effectLst/>
          </p:spPr>
          <p:txBody>
            <a:bodyPr wrap="none">
              <a:spAutoFit/>
            </a:bodyPr>
            <a:lstStyle/>
            <a:p>
              <a:r>
                <a:rPr lang="en-US" sz="2400" b="1">
                  <a:latin typeface="Symbol" pitchFamily="18" charset="2"/>
                </a:rPr>
                <a:t>d</a:t>
              </a:r>
              <a:r>
                <a:rPr lang="en-US" sz="2400" b="1"/>
                <a:t>T</a:t>
              </a:r>
              <a:r>
                <a:rPr lang="en-US" sz="2400" b="1" baseline="-25000"/>
                <a:t>aft</a:t>
              </a:r>
            </a:p>
          </p:txBody>
        </p:sp>
        <p:sp>
          <p:nvSpPr>
            <p:cNvPr id="94228" name="Rectangle 20"/>
            <p:cNvSpPr>
              <a:spLocks noChangeArrowheads="1"/>
            </p:cNvSpPr>
            <p:nvPr/>
          </p:nvSpPr>
          <p:spPr bwMode="auto">
            <a:xfrm>
              <a:off x="963" y="3097"/>
              <a:ext cx="470" cy="242"/>
            </a:xfrm>
            <a:prstGeom prst="rect">
              <a:avLst/>
            </a:prstGeom>
            <a:noFill/>
            <a:ln w="9525">
              <a:noFill/>
              <a:miter lim="800000"/>
              <a:headEnd/>
              <a:tailEnd/>
            </a:ln>
            <a:effectLst/>
          </p:spPr>
          <p:txBody>
            <a:bodyPr wrap="none">
              <a:spAutoFit/>
            </a:bodyPr>
            <a:lstStyle/>
            <a:p>
              <a:r>
                <a:rPr lang="en-US" sz="2000" b="1"/>
                <a:t>45.9ft</a:t>
              </a:r>
              <a:endParaRPr lang="en-US" sz="2000" b="1" baseline="-25000"/>
            </a:p>
          </p:txBody>
        </p:sp>
        <p:sp>
          <p:nvSpPr>
            <p:cNvPr id="94229" name="Line 21"/>
            <p:cNvSpPr>
              <a:spLocks noChangeShapeType="1"/>
            </p:cNvSpPr>
            <p:nvPr/>
          </p:nvSpPr>
          <p:spPr bwMode="auto">
            <a:xfrm>
              <a:off x="1540" y="3146"/>
              <a:ext cx="336" cy="2"/>
            </a:xfrm>
            <a:prstGeom prst="line">
              <a:avLst/>
            </a:prstGeom>
            <a:noFill/>
            <a:ln w="28575">
              <a:solidFill>
                <a:schemeClr val="tx1"/>
              </a:solidFill>
              <a:round/>
              <a:headEnd/>
              <a:tailEnd/>
            </a:ln>
            <a:effectLst/>
          </p:spPr>
          <p:txBody>
            <a:bodyPr wrap="none" anchor="ctr"/>
            <a:lstStyle/>
            <a:p>
              <a:endParaRPr lang="en-US"/>
            </a:p>
          </p:txBody>
        </p:sp>
        <p:sp>
          <p:nvSpPr>
            <p:cNvPr id="94230" name="Rectangle 22"/>
            <p:cNvSpPr>
              <a:spLocks noChangeArrowheads="1"/>
            </p:cNvSpPr>
            <p:nvPr/>
          </p:nvSpPr>
          <p:spPr bwMode="auto">
            <a:xfrm>
              <a:off x="1492" y="2826"/>
              <a:ext cx="510" cy="278"/>
            </a:xfrm>
            <a:prstGeom prst="rect">
              <a:avLst/>
            </a:prstGeom>
            <a:noFill/>
            <a:ln w="9525">
              <a:noFill/>
              <a:miter lim="800000"/>
              <a:headEnd/>
              <a:tailEnd/>
            </a:ln>
            <a:effectLst/>
          </p:spPr>
          <p:txBody>
            <a:bodyPr wrap="none">
              <a:spAutoFit/>
            </a:bodyPr>
            <a:lstStyle/>
            <a:p>
              <a:r>
                <a:rPr lang="en-US" sz="2400" b="1">
                  <a:latin typeface="Symbol" pitchFamily="18" charset="2"/>
                </a:rPr>
                <a:t>d</a:t>
              </a:r>
              <a:r>
                <a:rPr lang="en-US" sz="2400" b="1"/>
                <a:t>T</a:t>
              </a:r>
              <a:r>
                <a:rPr lang="en-US" sz="2400" b="1" baseline="-25000"/>
                <a:t>fwd</a:t>
              </a:r>
            </a:p>
          </p:txBody>
        </p:sp>
        <p:sp>
          <p:nvSpPr>
            <p:cNvPr id="94231" name="Rectangle 23"/>
            <p:cNvSpPr>
              <a:spLocks noChangeArrowheads="1"/>
            </p:cNvSpPr>
            <p:nvPr/>
          </p:nvSpPr>
          <p:spPr bwMode="auto">
            <a:xfrm>
              <a:off x="1540" y="3118"/>
              <a:ext cx="470" cy="241"/>
            </a:xfrm>
            <a:prstGeom prst="rect">
              <a:avLst/>
            </a:prstGeom>
            <a:noFill/>
            <a:ln w="9525">
              <a:noFill/>
              <a:miter lim="800000"/>
              <a:headEnd/>
              <a:tailEnd/>
            </a:ln>
            <a:effectLst/>
          </p:spPr>
          <p:txBody>
            <a:bodyPr wrap="none">
              <a:spAutoFit/>
            </a:bodyPr>
            <a:lstStyle/>
            <a:p>
              <a:r>
                <a:rPr lang="en-US" sz="2000" b="1"/>
                <a:t>55.8ft</a:t>
              </a:r>
              <a:endParaRPr lang="en-US" sz="2000" b="1" baseline="-25000"/>
            </a:p>
          </p:txBody>
        </p:sp>
        <p:sp>
          <p:nvSpPr>
            <p:cNvPr id="94232" name="Text Box 24"/>
            <p:cNvSpPr txBox="1">
              <a:spLocks noChangeArrowheads="1"/>
            </p:cNvSpPr>
            <p:nvPr/>
          </p:nvSpPr>
          <p:spPr bwMode="auto">
            <a:xfrm>
              <a:off x="724" y="2951"/>
              <a:ext cx="211" cy="278"/>
            </a:xfrm>
            <a:prstGeom prst="rect">
              <a:avLst/>
            </a:prstGeom>
            <a:noFill/>
            <a:ln w="9525">
              <a:noFill/>
              <a:miter lim="800000"/>
              <a:headEnd/>
              <a:tailEnd/>
            </a:ln>
            <a:effectLst/>
          </p:spPr>
          <p:txBody>
            <a:bodyPr wrap="none">
              <a:spAutoFit/>
            </a:bodyPr>
            <a:lstStyle/>
            <a:p>
              <a:r>
                <a:rPr lang="en-US" sz="2400" b="1"/>
                <a:t>=</a:t>
              </a:r>
            </a:p>
          </p:txBody>
        </p:sp>
        <p:sp>
          <p:nvSpPr>
            <p:cNvPr id="94233" name="Text Box 25"/>
            <p:cNvSpPr txBox="1">
              <a:spLocks noChangeArrowheads="1"/>
            </p:cNvSpPr>
            <p:nvPr/>
          </p:nvSpPr>
          <p:spPr bwMode="auto">
            <a:xfrm>
              <a:off x="1348" y="2971"/>
              <a:ext cx="211" cy="278"/>
            </a:xfrm>
            <a:prstGeom prst="rect">
              <a:avLst/>
            </a:prstGeom>
            <a:noFill/>
            <a:ln w="9525">
              <a:noFill/>
              <a:miter lim="800000"/>
              <a:headEnd/>
              <a:tailEnd/>
            </a:ln>
            <a:effectLst/>
          </p:spPr>
          <p:txBody>
            <a:bodyPr wrap="none">
              <a:spAutoFit/>
            </a:bodyPr>
            <a:lstStyle/>
            <a:p>
              <a:r>
                <a:rPr lang="en-US" sz="2400" b="1"/>
                <a:t>=</a:t>
              </a:r>
            </a:p>
          </p:txBody>
        </p:sp>
      </p:grpSp>
      <p:sp>
        <p:nvSpPr>
          <p:cNvPr id="94234" name="Line 26"/>
          <p:cNvSpPr>
            <a:spLocks noChangeShapeType="1"/>
          </p:cNvSpPr>
          <p:nvPr/>
        </p:nvSpPr>
        <p:spPr bwMode="auto">
          <a:xfrm>
            <a:off x="3657600" y="3657600"/>
            <a:ext cx="0" cy="2971800"/>
          </a:xfrm>
          <a:prstGeom prst="line">
            <a:avLst/>
          </a:prstGeom>
          <a:noFill/>
          <a:ln w="9525">
            <a:solidFill>
              <a:schemeClr val="tx1"/>
            </a:solidFill>
            <a:round/>
            <a:headEnd/>
            <a:tailEnd/>
          </a:ln>
          <a:effectLst/>
        </p:spPr>
        <p:txBody>
          <a:bodyPr wrap="none" anchor="ctr"/>
          <a:lstStyle/>
          <a:p>
            <a:endParaRPr lang="en-US"/>
          </a:p>
        </p:txBody>
      </p:sp>
      <p:sp>
        <p:nvSpPr>
          <p:cNvPr id="94236" name="Line 28"/>
          <p:cNvSpPr>
            <a:spLocks noChangeShapeType="1"/>
          </p:cNvSpPr>
          <p:nvPr/>
        </p:nvSpPr>
        <p:spPr bwMode="auto">
          <a:xfrm>
            <a:off x="5791200" y="4083050"/>
            <a:ext cx="609600" cy="0"/>
          </a:xfrm>
          <a:prstGeom prst="line">
            <a:avLst/>
          </a:prstGeom>
          <a:noFill/>
          <a:ln w="28575">
            <a:solidFill>
              <a:schemeClr val="tx1"/>
            </a:solidFill>
            <a:round/>
            <a:headEnd/>
            <a:tailEnd/>
          </a:ln>
          <a:effectLst/>
        </p:spPr>
        <p:txBody>
          <a:bodyPr wrap="none" anchor="ctr"/>
          <a:lstStyle/>
          <a:p>
            <a:endParaRPr lang="en-US"/>
          </a:p>
        </p:txBody>
      </p:sp>
      <p:sp>
        <p:nvSpPr>
          <p:cNvPr id="94237" name="Rectangle 29"/>
          <p:cNvSpPr>
            <a:spLocks noChangeArrowheads="1"/>
          </p:cNvSpPr>
          <p:nvPr/>
        </p:nvSpPr>
        <p:spPr bwMode="auto">
          <a:xfrm>
            <a:off x="5781675" y="3657600"/>
            <a:ext cx="774700" cy="366713"/>
          </a:xfrm>
          <a:prstGeom prst="rect">
            <a:avLst/>
          </a:prstGeom>
          <a:noFill/>
          <a:ln w="9525">
            <a:noFill/>
            <a:miter lim="800000"/>
            <a:headEnd/>
            <a:tailEnd/>
          </a:ln>
          <a:effectLst/>
        </p:spPr>
        <p:txBody>
          <a:bodyPr wrap="none">
            <a:spAutoFit/>
          </a:bodyPr>
          <a:lstStyle/>
          <a:p>
            <a:r>
              <a:rPr lang="en-US" b="1"/>
              <a:t>5.60in</a:t>
            </a:r>
          </a:p>
        </p:txBody>
      </p:sp>
      <p:sp>
        <p:nvSpPr>
          <p:cNvPr id="94238" name="Rectangle 30"/>
          <p:cNvSpPr>
            <a:spLocks noChangeArrowheads="1"/>
          </p:cNvSpPr>
          <p:nvPr/>
        </p:nvSpPr>
        <p:spPr bwMode="auto">
          <a:xfrm>
            <a:off x="5743575" y="4033838"/>
            <a:ext cx="850900" cy="366712"/>
          </a:xfrm>
          <a:prstGeom prst="rect">
            <a:avLst/>
          </a:prstGeom>
          <a:noFill/>
          <a:ln w="9525">
            <a:noFill/>
            <a:miter lim="800000"/>
            <a:headEnd/>
            <a:tailEnd/>
          </a:ln>
          <a:effectLst/>
        </p:spPr>
        <p:txBody>
          <a:bodyPr wrap="none">
            <a:spAutoFit/>
          </a:bodyPr>
          <a:lstStyle/>
          <a:p>
            <a:r>
              <a:rPr lang="en-US" b="1"/>
              <a:t>101.7ft</a:t>
            </a:r>
          </a:p>
        </p:txBody>
      </p:sp>
      <p:sp>
        <p:nvSpPr>
          <p:cNvPr id="94239" name="Rectangle 31"/>
          <p:cNvSpPr>
            <a:spLocks noChangeArrowheads="1"/>
          </p:cNvSpPr>
          <p:nvPr/>
        </p:nvSpPr>
        <p:spPr bwMode="auto">
          <a:xfrm>
            <a:off x="3810000" y="3729038"/>
            <a:ext cx="673100" cy="396875"/>
          </a:xfrm>
          <a:prstGeom prst="rect">
            <a:avLst/>
          </a:prstGeom>
          <a:noFill/>
          <a:ln w="9525">
            <a:noFill/>
            <a:miter lim="800000"/>
            <a:headEnd/>
            <a:tailEnd/>
          </a:ln>
          <a:effectLst/>
        </p:spPr>
        <p:txBody>
          <a:bodyPr wrap="none">
            <a:spAutoFit/>
          </a:bodyPr>
          <a:lstStyle/>
          <a:p>
            <a:r>
              <a:rPr lang="en-US" sz="2000" b="1">
                <a:latin typeface="Symbol" pitchFamily="18" charset="2"/>
              </a:rPr>
              <a:t>d</a:t>
            </a:r>
            <a:r>
              <a:rPr lang="en-US" sz="2000" b="1"/>
              <a:t>T</a:t>
            </a:r>
            <a:r>
              <a:rPr lang="en-US" sz="2000" b="1" baseline="-25000"/>
              <a:t>aft</a:t>
            </a:r>
          </a:p>
        </p:txBody>
      </p:sp>
      <p:sp>
        <p:nvSpPr>
          <p:cNvPr id="94240" name="Rectangle 32"/>
          <p:cNvSpPr>
            <a:spLocks noChangeArrowheads="1"/>
          </p:cNvSpPr>
          <p:nvPr/>
        </p:nvSpPr>
        <p:spPr bwMode="auto">
          <a:xfrm>
            <a:off x="4838700" y="3805238"/>
            <a:ext cx="1022350" cy="366712"/>
          </a:xfrm>
          <a:prstGeom prst="rect">
            <a:avLst/>
          </a:prstGeom>
          <a:noFill/>
          <a:ln w="9525">
            <a:noFill/>
            <a:miter lim="800000"/>
            <a:headEnd/>
            <a:tailEnd/>
          </a:ln>
          <a:effectLst/>
        </p:spPr>
        <p:txBody>
          <a:bodyPr wrap="none">
            <a:spAutoFit/>
          </a:bodyPr>
          <a:lstStyle/>
          <a:p>
            <a:r>
              <a:rPr lang="en-US" b="1"/>
              <a:t>45.9ft   x</a:t>
            </a:r>
            <a:endParaRPr lang="en-US" b="1" baseline="-25000"/>
          </a:p>
        </p:txBody>
      </p:sp>
      <p:sp>
        <p:nvSpPr>
          <p:cNvPr id="94241" name="Text Box 33"/>
          <p:cNvSpPr txBox="1">
            <a:spLocks noChangeArrowheads="1"/>
          </p:cNvSpPr>
          <p:nvPr/>
        </p:nvSpPr>
        <p:spPr bwMode="auto">
          <a:xfrm>
            <a:off x="4495800" y="3825875"/>
            <a:ext cx="328613" cy="396875"/>
          </a:xfrm>
          <a:prstGeom prst="rect">
            <a:avLst/>
          </a:prstGeom>
          <a:noFill/>
          <a:ln w="9525">
            <a:noFill/>
            <a:miter lim="800000"/>
            <a:headEnd/>
            <a:tailEnd/>
          </a:ln>
          <a:effectLst/>
        </p:spPr>
        <p:txBody>
          <a:bodyPr wrap="none">
            <a:spAutoFit/>
          </a:bodyPr>
          <a:lstStyle/>
          <a:p>
            <a:r>
              <a:rPr lang="en-US" sz="2000" b="1"/>
              <a:t>=</a:t>
            </a:r>
          </a:p>
        </p:txBody>
      </p:sp>
      <p:sp>
        <p:nvSpPr>
          <p:cNvPr id="94242" name="Text Box 34"/>
          <p:cNvSpPr txBox="1">
            <a:spLocks noChangeArrowheads="1"/>
          </p:cNvSpPr>
          <p:nvPr/>
        </p:nvSpPr>
        <p:spPr bwMode="auto">
          <a:xfrm>
            <a:off x="6859588" y="3762375"/>
            <a:ext cx="915987" cy="409575"/>
          </a:xfrm>
          <a:prstGeom prst="rect">
            <a:avLst/>
          </a:prstGeom>
          <a:solidFill>
            <a:schemeClr val="hlink"/>
          </a:solidFill>
          <a:ln w="12700">
            <a:solidFill>
              <a:schemeClr val="tx1"/>
            </a:solidFill>
            <a:miter lim="800000"/>
            <a:headEnd/>
            <a:tailEnd/>
          </a:ln>
          <a:effectLst/>
        </p:spPr>
        <p:txBody>
          <a:bodyPr wrap="none">
            <a:spAutoFit/>
          </a:bodyPr>
          <a:lstStyle/>
          <a:p>
            <a:r>
              <a:rPr lang="en-US" sz="2000" b="1"/>
              <a:t>2.53 in</a:t>
            </a:r>
          </a:p>
        </p:txBody>
      </p:sp>
      <p:sp>
        <p:nvSpPr>
          <p:cNvPr id="94243" name="Text Box 35"/>
          <p:cNvSpPr txBox="1">
            <a:spLocks noChangeArrowheads="1"/>
          </p:cNvSpPr>
          <p:nvPr/>
        </p:nvSpPr>
        <p:spPr bwMode="auto">
          <a:xfrm>
            <a:off x="6481763" y="3775075"/>
            <a:ext cx="328612" cy="396875"/>
          </a:xfrm>
          <a:prstGeom prst="rect">
            <a:avLst/>
          </a:prstGeom>
          <a:noFill/>
          <a:ln w="9525">
            <a:noFill/>
            <a:miter lim="800000"/>
            <a:headEnd/>
            <a:tailEnd/>
          </a:ln>
          <a:effectLst/>
        </p:spPr>
        <p:txBody>
          <a:bodyPr wrap="none">
            <a:spAutoFit/>
          </a:bodyPr>
          <a:lstStyle/>
          <a:p>
            <a:r>
              <a:rPr lang="en-US" sz="2000" b="1"/>
              <a:t>=</a:t>
            </a:r>
          </a:p>
        </p:txBody>
      </p:sp>
      <p:sp>
        <p:nvSpPr>
          <p:cNvPr id="94244" name="Line 36"/>
          <p:cNvSpPr>
            <a:spLocks noChangeShapeType="1"/>
          </p:cNvSpPr>
          <p:nvPr/>
        </p:nvSpPr>
        <p:spPr bwMode="auto">
          <a:xfrm>
            <a:off x="5791200" y="5073650"/>
            <a:ext cx="609600" cy="0"/>
          </a:xfrm>
          <a:prstGeom prst="line">
            <a:avLst/>
          </a:prstGeom>
          <a:noFill/>
          <a:ln w="28575">
            <a:solidFill>
              <a:schemeClr val="tx1"/>
            </a:solidFill>
            <a:round/>
            <a:headEnd/>
            <a:tailEnd/>
          </a:ln>
          <a:effectLst/>
        </p:spPr>
        <p:txBody>
          <a:bodyPr wrap="none" anchor="ctr"/>
          <a:lstStyle/>
          <a:p>
            <a:endParaRPr lang="en-US"/>
          </a:p>
        </p:txBody>
      </p:sp>
      <p:sp>
        <p:nvSpPr>
          <p:cNvPr id="94245" name="Rectangle 37"/>
          <p:cNvSpPr>
            <a:spLocks noChangeArrowheads="1"/>
          </p:cNvSpPr>
          <p:nvPr/>
        </p:nvSpPr>
        <p:spPr bwMode="auto">
          <a:xfrm>
            <a:off x="5781675" y="4648200"/>
            <a:ext cx="774700" cy="366713"/>
          </a:xfrm>
          <a:prstGeom prst="rect">
            <a:avLst/>
          </a:prstGeom>
          <a:noFill/>
          <a:ln w="9525">
            <a:noFill/>
            <a:miter lim="800000"/>
            <a:headEnd/>
            <a:tailEnd/>
          </a:ln>
          <a:effectLst/>
        </p:spPr>
        <p:txBody>
          <a:bodyPr wrap="none">
            <a:spAutoFit/>
          </a:bodyPr>
          <a:lstStyle/>
          <a:p>
            <a:r>
              <a:rPr lang="en-US" b="1"/>
              <a:t>5.60in</a:t>
            </a:r>
          </a:p>
        </p:txBody>
      </p:sp>
      <p:sp>
        <p:nvSpPr>
          <p:cNvPr id="94246" name="Rectangle 38"/>
          <p:cNvSpPr>
            <a:spLocks noChangeArrowheads="1"/>
          </p:cNvSpPr>
          <p:nvPr/>
        </p:nvSpPr>
        <p:spPr bwMode="auto">
          <a:xfrm>
            <a:off x="5743575" y="5024438"/>
            <a:ext cx="850900" cy="366712"/>
          </a:xfrm>
          <a:prstGeom prst="rect">
            <a:avLst/>
          </a:prstGeom>
          <a:noFill/>
          <a:ln w="9525">
            <a:noFill/>
            <a:miter lim="800000"/>
            <a:headEnd/>
            <a:tailEnd/>
          </a:ln>
          <a:effectLst/>
        </p:spPr>
        <p:txBody>
          <a:bodyPr wrap="none">
            <a:spAutoFit/>
          </a:bodyPr>
          <a:lstStyle/>
          <a:p>
            <a:r>
              <a:rPr lang="en-US" b="1"/>
              <a:t>101.7ft</a:t>
            </a:r>
          </a:p>
        </p:txBody>
      </p:sp>
      <p:sp>
        <p:nvSpPr>
          <p:cNvPr id="94247" name="Rectangle 39"/>
          <p:cNvSpPr>
            <a:spLocks noChangeArrowheads="1"/>
          </p:cNvSpPr>
          <p:nvPr/>
        </p:nvSpPr>
        <p:spPr bwMode="auto">
          <a:xfrm>
            <a:off x="3810000" y="4768850"/>
            <a:ext cx="762000" cy="396875"/>
          </a:xfrm>
          <a:prstGeom prst="rect">
            <a:avLst/>
          </a:prstGeom>
          <a:noFill/>
          <a:ln w="9525">
            <a:noFill/>
            <a:miter lim="800000"/>
            <a:headEnd/>
            <a:tailEnd/>
          </a:ln>
          <a:effectLst/>
        </p:spPr>
        <p:txBody>
          <a:bodyPr>
            <a:spAutoFit/>
          </a:bodyPr>
          <a:lstStyle/>
          <a:p>
            <a:r>
              <a:rPr lang="en-US" sz="2000" b="1">
                <a:latin typeface="Symbol" pitchFamily="18" charset="2"/>
              </a:rPr>
              <a:t>d</a:t>
            </a:r>
            <a:r>
              <a:rPr lang="en-US" sz="2000" b="1"/>
              <a:t>T</a:t>
            </a:r>
            <a:r>
              <a:rPr lang="en-US" sz="2000" b="1" baseline="-25000"/>
              <a:t>fwd</a:t>
            </a:r>
          </a:p>
        </p:txBody>
      </p:sp>
      <p:sp>
        <p:nvSpPr>
          <p:cNvPr id="94248" name="Rectangle 40"/>
          <p:cNvSpPr>
            <a:spLocks noChangeArrowheads="1"/>
          </p:cNvSpPr>
          <p:nvPr/>
        </p:nvSpPr>
        <p:spPr bwMode="auto">
          <a:xfrm>
            <a:off x="4838700" y="4795838"/>
            <a:ext cx="1022350" cy="366712"/>
          </a:xfrm>
          <a:prstGeom prst="rect">
            <a:avLst/>
          </a:prstGeom>
          <a:noFill/>
          <a:ln w="9525">
            <a:noFill/>
            <a:miter lim="800000"/>
            <a:headEnd/>
            <a:tailEnd/>
          </a:ln>
          <a:effectLst/>
        </p:spPr>
        <p:txBody>
          <a:bodyPr wrap="none">
            <a:spAutoFit/>
          </a:bodyPr>
          <a:lstStyle/>
          <a:p>
            <a:r>
              <a:rPr lang="en-US" b="1"/>
              <a:t>55.8ft   x</a:t>
            </a:r>
            <a:endParaRPr lang="en-US" b="1" baseline="-25000"/>
          </a:p>
        </p:txBody>
      </p:sp>
      <p:sp>
        <p:nvSpPr>
          <p:cNvPr id="94249" name="Text Box 41"/>
          <p:cNvSpPr txBox="1">
            <a:spLocks noChangeArrowheads="1"/>
          </p:cNvSpPr>
          <p:nvPr/>
        </p:nvSpPr>
        <p:spPr bwMode="auto">
          <a:xfrm>
            <a:off x="4495800" y="4816475"/>
            <a:ext cx="328613" cy="396875"/>
          </a:xfrm>
          <a:prstGeom prst="rect">
            <a:avLst/>
          </a:prstGeom>
          <a:noFill/>
          <a:ln w="9525">
            <a:noFill/>
            <a:miter lim="800000"/>
            <a:headEnd/>
            <a:tailEnd/>
          </a:ln>
          <a:effectLst/>
        </p:spPr>
        <p:txBody>
          <a:bodyPr wrap="none">
            <a:spAutoFit/>
          </a:bodyPr>
          <a:lstStyle/>
          <a:p>
            <a:r>
              <a:rPr lang="en-US" sz="2000" b="1"/>
              <a:t>=</a:t>
            </a:r>
          </a:p>
        </p:txBody>
      </p:sp>
      <p:sp>
        <p:nvSpPr>
          <p:cNvPr id="94250" name="Text Box 42"/>
          <p:cNvSpPr txBox="1">
            <a:spLocks noChangeArrowheads="1"/>
          </p:cNvSpPr>
          <p:nvPr/>
        </p:nvSpPr>
        <p:spPr bwMode="auto">
          <a:xfrm>
            <a:off x="6859588" y="4752975"/>
            <a:ext cx="915987" cy="409575"/>
          </a:xfrm>
          <a:prstGeom prst="rect">
            <a:avLst/>
          </a:prstGeom>
          <a:solidFill>
            <a:schemeClr val="hlink"/>
          </a:solidFill>
          <a:ln w="12700">
            <a:solidFill>
              <a:schemeClr val="tx1"/>
            </a:solidFill>
            <a:miter lim="800000"/>
            <a:headEnd/>
            <a:tailEnd/>
          </a:ln>
          <a:effectLst/>
        </p:spPr>
        <p:txBody>
          <a:bodyPr wrap="none">
            <a:spAutoFit/>
          </a:bodyPr>
          <a:lstStyle/>
          <a:p>
            <a:r>
              <a:rPr lang="en-US" sz="2000" b="1"/>
              <a:t>3.07 in</a:t>
            </a:r>
          </a:p>
        </p:txBody>
      </p:sp>
      <p:sp>
        <p:nvSpPr>
          <p:cNvPr id="94251" name="Text Box 43"/>
          <p:cNvSpPr txBox="1">
            <a:spLocks noChangeArrowheads="1"/>
          </p:cNvSpPr>
          <p:nvPr/>
        </p:nvSpPr>
        <p:spPr bwMode="auto">
          <a:xfrm>
            <a:off x="6481763" y="4765675"/>
            <a:ext cx="328612" cy="396875"/>
          </a:xfrm>
          <a:prstGeom prst="rect">
            <a:avLst/>
          </a:prstGeom>
          <a:noFill/>
          <a:ln w="9525">
            <a:noFill/>
            <a:miter lim="800000"/>
            <a:headEnd/>
            <a:tailEnd/>
          </a:ln>
          <a:effectLst/>
        </p:spPr>
        <p:txBody>
          <a:bodyPr wrap="none">
            <a:spAutoFit/>
          </a:bodyPr>
          <a:lstStyle/>
          <a:p>
            <a:r>
              <a:rPr lang="en-US" sz="2000" b="1"/>
              <a:t>=</a:t>
            </a:r>
          </a:p>
        </p:txBody>
      </p:sp>
      <p:grpSp>
        <p:nvGrpSpPr>
          <p:cNvPr id="94252" name="Group 44"/>
          <p:cNvGrpSpPr>
            <a:grpSpLocks/>
          </p:cNvGrpSpPr>
          <p:nvPr/>
        </p:nvGrpSpPr>
        <p:grpSpPr bwMode="auto">
          <a:xfrm>
            <a:off x="1066800" y="152400"/>
            <a:ext cx="7010400" cy="2590800"/>
            <a:chOff x="912" y="2400"/>
            <a:chExt cx="4416" cy="1632"/>
          </a:xfrm>
        </p:grpSpPr>
        <p:sp>
          <p:nvSpPr>
            <p:cNvPr id="94253" name="Text Box 45"/>
            <p:cNvSpPr txBox="1">
              <a:spLocks noChangeAspect="1" noChangeArrowheads="1"/>
            </p:cNvSpPr>
            <p:nvPr/>
          </p:nvSpPr>
          <p:spPr bwMode="auto">
            <a:xfrm>
              <a:off x="2715" y="3776"/>
              <a:ext cx="404" cy="212"/>
            </a:xfrm>
            <a:prstGeom prst="rect">
              <a:avLst/>
            </a:prstGeom>
            <a:noFill/>
            <a:ln w="9525">
              <a:noFill/>
              <a:miter lim="800000"/>
              <a:headEnd/>
              <a:tailEnd/>
            </a:ln>
            <a:effectLst/>
          </p:spPr>
          <p:txBody>
            <a:bodyPr wrap="none">
              <a:spAutoFit/>
            </a:bodyPr>
            <a:lstStyle/>
            <a:p>
              <a:r>
                <a:rPr lang="en-US" sz="1600"/>
                <a:t>101.7</a:t>
              </a:r>
              <a:endParaRPr lang="en-US" sz="2000"/>
            </a:p>
          </p:txBody>
        </p:sp>
        <p:sp>
          <p:nvSpPr>
            <p:cNvPr id="94254" name="Line 46"/>
            <p:cNvSpPr>
              <a:spLocks noChangeAspect="1" noChangeShapeType="1"/>
            </p:cNvSpPr>
            <p:nvPr/>
          </p:nvSpPr>
          <p:spPr bwMode="auto">
            <a:xfrm>
              <a:off x="1800" y="3338"/>
              <a:ext cx="1" cy="694"/>
            </a:xfrm>
            <a:prstGeom prst="line">
              <a:avLst/>
            </a:prstGeom>
            <a:noFill/>
            <a:ln w="9525">
              <a:solidFill>
                <a:schemeClr val="tx1"/>
              </a:solidFill>
              <a:round/>
              <a:headEnd/>
              <a:tailEnd/>
            </a:ln>
            <a:effectLst/>
          </p:spPr>
          <p:txBody>
            <a:bodyPr wrap="none" anchor="ctr"/>
            <a:lstStyle/>
            <a:p>
              <a:endParaRPr lang="en-US"/>
            </a:p>
          </p:txBody>
        </p:sp>
        <p:sp>
          <p:nvSpPr>
            <p:cNvPr id="94255" name="Line 47"/>
            <p:cNvSpPr>
              <a:spLocks noChangeAspect="1" noChangeShapeType="1"/>
            </p:cNvSpPr>
            <p:nvPr/>
          </p:nvSpPr>
          <p:spPr bwMode="auto">
            <a:xfrm>
              <a:off x="4021" y="3648"/>
              <a:ext cx="1" cy="384"/>
            </a:xfrm>
            <a:prstGeom prst="line">
              <a:avLst/>
            </a:prstGeom>
            <a:noFill/>
            <a:ln w="9525">
              <a:solidFill>
                <a:schemeClr val="tx1"/>
              </a:solidFill>
              <a:round/>
              <a:headEnd/>
              <a:tailEnd/>
            </a:ln>
            <a:effectLst/>
          </p:spPr>
          <p:txBody>
            <a:bodyPr wrap="none" anchor="ctr"/>
            <a:lstStyle/>
            <a:p>
              <a:endParaRPr lang="en-US"/>
            </a:p>
          </p:txBody>
        </p:sp>
        <p:sp>
          <p:nvSpPr>
            <p:cNvPr id="94256" name="Line 48"/>
            <p:cNvSpPr>
              <a:spLocks noChangeAspect="1" noChangeShapeType="1"/>
            </p:cNvSpPr>
            <p:nvPr/>
          </p:nvSpPr>
          <p:spPr bwMode="auto">
            <a:xfrm>
              <a:off x="1800" y="3955"/>
              <a:ext cx="2221"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4257" name="Line 49"/>
            <p:cNvSpPr>
              <a:spLocks noChangeAspect="1" noChangeShapeType="1"/>
            </p:cNvSpPr>
            <p:nvPr/>
          </p:nvSpPr>
          <p:spPr bwMode="auto">
            <a:xfrm flipV="1">
              <a:off x="2735" y="2592"/>
              <a:ext cx="1" cy="599"/>
            </a:xfrm>
            <a:prstGeom prst="line">
              <a:avLst/>
            </a:prstGeom>
            <a:noFill/>
            <a:ln w="9525">
              <a:solidFill>
                <a:schemeClr val="tx1"/>
              </a:solidFill>
              <a:round/>
              <a:headEnd/>
              <a:tailEnd/>
            </a:ln>
            <a:effectLst/>
          </p:spPr>
          <p:txBody>
            <a:bodyPr wrap="none" anchor="ctr"/>
            <a:lstStyle/>
            <a:p>
              <a:endParaRPr lang="en-US"/>
            </a:p>
          </p:txBody>
        </p:sp>
        <p:sp>
          <p:nvSpPr>
            <p:cNvPr id="94258" name="Line 50"/>
            <p:cNvSpPr>
              <a:spLocks noChangeAspect="1" noChangeShapeType="1"/>
            </p:cNvSpPr>
            <p:nvPr/>
          </p:nvSpPr>
          <p:spPr bwMode="auto">
            <a:xfrm flipV="1">
              <a:off x="1800" y="2496"/>
              <a:ext cx="1" cy="695"/>
            </a:xfrm>
            <a:prstGeom prst="line">
              <a:avLst/>
            </a:prstGeom>
            <a:noFill/>
            <a:ln w="9525">
              <a:solidFill>
                <a:schemeClr val="tx1"/>
              </a:solidFill>
              <a:round/>
              <a:headEnd/>
              <a:tailEnd/>
            </a:ln>
            <a:effectLst/>
          </p:spPr>
          <p:txBody>
            <a:bodyPr wrap="none" anchor="ctr"/>
            <a:lstStyle/>
            <a:p>
              <a:endParaRPr lang="en-US"/>
            </a:p>
          </p:txBody>
        </p:sp>
        <p:sp>
          <p:nvSpPr>
            <p:cNvPr id="94259" name="Line 51"/>
            <p:cNvSpPr>
              <a:spLocks noChangeAspect="1" noChangeShapeType="1"/>
            </p:cNvSpPr>
            <p:nvPr/>
          </p:nvSpPr>
          <p:spPr bwMode="auto">
            <a:xfrm flipV="1">
              <a:off x="4021" y="2592"/>
              <a:ext cx="1" cy="599"/>
            </a:xfrm>
            <a:prstGeom prst="line">
              <a:avLst/>
            </a:prstGeom>
            <a:noFill/>
            <a:ln w="9525">
              <a:solidFill>
                <a:schemeClr val="tx1"/>
              </a:solidFill>
              <a:round/>
              <a:headEnd/>
              <a:tailEnd/>
            </a:ln>
            <a:effectLst/>
          </p:spPr>
          <p:txBody>
            <a:bodyPr wrap="none" anchor="ctr"/>
            <a:lstStyle/>
            <a:p>
              <a:endParaRPr lang="en-US"/>
            </a:p>
          </p:txBody>
        </p:sp>
        <p:sp>
          <p:nvSpPr>
            <p:cNvPr id="94260" name="Line 52"/>
            <p:cNvSpPr>
              <a:spLocks noChangeAspect="1" noChangeShapeType="1"/>
            </p:cNvSpPr>
            <p:nvPr/>
          </p:nvSpPr>
          <p:spPr bwMode="auto">
            <a:xfrm>
              <a:off x="1800" y="2630"/>
              <a:ext cx="935"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4261" name="Line 53"/>
            <p:cNvSpPr>
              <a:spLocks noChangeAspect="1" noChangeShapeType="1"/>
            </p:cNvSpPr>
            <p:nvPr/>
          </p:nvSpPr>
          <p:spPr bwMode="auto">
            <a:xfrm>
              <a:off x="2735" y="2630"/>
              <a:ext cx="1286"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4262" name="Text Box 54"/>
            <p:cNvSpPr txBox="1">
              <a:spLocks noChangeAspect="1" noChangeArrowheads="1"/>
            </p:cNvSpPr>
            <p:nvPr/>
          </p:nvSpPr>
          <p:spPr bwMode="auto">
            <a:xfrm>
              <a:off x="1979" y="2407"/>
              <a:ext cx="804" cy="212"/>
            </a:xfrm>
            <a:prstGeom prst="rect">
              <a:avLst/>
            </a:prstGeom>
            <a:noFill/>
            <a:ln w="9525">
              <a:noFill/>
              <a:miter lim="800000"/>
              <a:headEnd/>
              <a:tailEnd/>
            </a:ln>
            <a:effectLst/>
          </p:spPr>
          <p:txBody>
            <a:bodyPr>
              <a:spAutoFit/>
            </a:bodyPr>
            <a:lstStyle/>
            <a:p>
              <a:r>
                <a:rPr lang="en-US" sz="1600"/>
                <a:t>D</a:t>
              </a:r>
              <a:r>
                <a:rPr lang="en-US" sz="1600" baseline="-25000"/>
                <a:t>aft </a:t>
              </a:r>
              <a:r>
                <a:rPr lang="en-US" sz="1600"/>
                <a:t>= 45.9</a:t>
              </a:r>
            </a:p>
          </p:txBody>
        </p:sp>
        <p:sp>
          <p:nvSpPr>
            <p:cNvPr id="94263" name="Text Box 55"/>
            <p:cNvSpPr txBox="1">
              <a:spLocks noChangeAspect="1" noChangeArrowheads="1"/>
            </p:cNvSpPr>
            <p:nvPr/>
          </p:nvSpPr>
          <p:spPr bwMode="auto">
            <a:xfrm>
              <a:off x="2975" y="2400"/>
              <a:ext cx="1146" cy="212"/>
            </a:xfrm>
            <a:prstGeom prst="rect">
              <a:avLst/>
            </a:prstGeom>
            <a:noFill/>
            <a:ln w="9525">
              <a:noFill/>
              <a:miter lim="800000"/>
              <a:headEnd/>
              <a:tailEnd/>
            </a:ln>
            <a:effectLst/>
          </p:spPr>
          <p:txBody>
            <a:bodyPr>
              <a:spAutoFit/>
            </a:bodyPr>
            <a:lstStyle/>
            <a:p>
              <a:r>
                <a:rPr lang="en-US" sz="1600"/>
                <a:t>D</a:t>
              </a:r>
              <a:r>
                <a:rPr lang="en-US" sz="1600" baseline="-25000"/>
                <a:t>fwd</a:t>
              </a:r>
              <a:r>
                <a:rPr lang="en-US" sz="1600"/>
                <a:t> = 55.8</a:t>
              </a:r>
            </a:p>
          </p:txBody>
        </p:sp>
        <p:sp>
          <p:nvSpPr>
            <p:cNvPr id="94264" name="Line 56"/>
            <p:cNvSpPr>
              <a:spLocks noChangeAspect="1" noChangeShapeType="1"/>
            </p:cNvSpPr>
            <p:nvPr/>
          </p:nvSpPr>
          <p:spPr bwMode="auto">
            <a:xfrm>
              <a:off x="912" y="3269"/>
              <a:ext cx="3838" cy="1"/>
            </a:xfrm>
            <a:prstGeom prst="line">
              <a:avLst/>
            </a:prstGeom>
            <a:noFill/>
            <a:ln w="28575">
              <a:solidFill>
                <a:schemeClr val="tx1"/>
              </a:solidFill>
              <a:prstDash val="sysDot"/>
              <a:round/>
              <a:headEnd/>
              <a:tailEnd/>
            </a:ln>
            <a:effectLst/>
          </p:spPr>
          <p:txBody>
            <a:bodyPr wrap="none" anchor="ctr"/>
            <a:lstStyle/>
            <a:p>
              <a:endParaRPr lang="en-US"/>
            </a:p>
          </p:txBody>
        </p:sp>
        <p:sp>
          <p:nvSpPr>
            <p:cNvPr id="94265" name="Text Box 57"/>
            <p:cNvSpPr txBox="1">
              <a:spLocks noChangeAspect="1" noChangeArrowheads="1"/>
            </p:cNvSpPr>
            <p:nvPr/>
          </p:nvSpPr>
          <p:spPr bwMode="auto">
            <a:xfrm>
              <a:off x="2781" y="3024"/>
              <a:ext cx="212" cy="231"/>
            </a:xfrm>
            <a:prstGeom prst="rect">
              <a:avLst/>
            </a:prstGeom>
            <a:noFill/>
            <a:ln w="9525">
              <a:noFill/>
              <a:miter lim="800000"/>
              <a:headEnd/>
              <a:tailEnd/>
            </a:ln>
            <a:effectLst/>
          </p:spPr>
          <p:txBody>
            <a:bodyPr wrap="none">
              <a:spAutoFit/>
            </a:bodyPr>
            <a:lstStyle/>
            <a:p>
              <a:r>
                <a:rPr lang="en-US"/>
                <a:t>)(</a:t>
              </a:r>
            </a:p>
          </p:txBody>
        </p:sp>
        <p:sp>
          <p:nvSpPr>
            <p:cNvPr id="94266" name="Line 58"/>
            <p:cNvSpPr>
              <a:spLocks noChangeAspect="1" noChangeShapeType="1"/>
            </p:cNvSpPr>
            <p:nvPr/>
          </p:nvSpPr>
          <p:spPr bwMode="auto">
            <a:xfrm>
              <a:off x="1800" y="3269"/>
              <a:ext cx="2221" cy="1"/>
            </a:xfrm>
            <a:prstGeom prst="line">
              <a:avLst/>
            </a:prstGeom>
            <a:noFill/>
            <a:ln w="38100">
              <a:solidFill>
                <a:schemeClr val="tx1"/>
              </a:solidFill>
              <a:round/>
              <a:headEnd/>
              <a:tailEnd/>
            </a:ln>
            <a:effectLst/>
          </p:spPr>
          <p:txBody>
            <a:bodyPr wrap="none" anchor="ctr"/>
            <a:lstStyle/>
            <a:p>
              <a:endParaRPr lang="en-US"/>
            </a:p>
          </p:txBody>
        </p:sp>
        <p:sp>
          <p:nvSpPr>
            <p:cNvPr id="94267" name="AutoShape 59"/>
            <p:cNvSpPr>
              <a:spLocks noChangeAspect="1" noChangeArrowheads="1"/>
            </p:cNvSpPr>
            <p:nvPr/>
          </p:nvSpPr>
          <p:spPr bwMode="auto">
            <a:xfrm flipV="1">
              <a:off x="960" y="3168"/>
              <a:ext cx="104" cy="69"/>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94268" name="Text Box 60"/>
            <p:cNvSpPr txBox="1">
              <a:spLocks noChangeAspect="1" noChangeArrowheads="1"/>
            </p:cNvSpPr>
            <p:nvPr/>
          </p:nvSpPr>
          <p:spPr bwMode="auto">
            <a:xfrm>
              <a:off x="912" y="3072"/>
              <a:ext cx="153"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94269" name="Line 61"/>
            <p:cNvSpPr>
              <a:spLocks noChangeAspect="1" noChangeShapeType="1"/>
            </p:cNvSpPr>
            <p:nvPr/>
          </p:nvSpPr>
          <p:spPr bwMode="auto">
            <a:xfrm>
              <a:off x="1349" y="3125"/>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4270" name="Text Box 62"/>
            <p:cNvSpPr txBox="1">
              <a:spLocks noChangeAspect="1" noChangeArrowheads="1"/>
            </p:cNvSpPr>
            <p:nvPr/>
          </p:nvSpPr>
          <p:spPr bwMode="auto">
            <a:xfrm>
              <a:off x="1211" y="3225"/>
              <a:ext cx="381"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94271" name="Line 63"/>
            <p:cNvSpPr>
              <a:spLocks noChangeAspect="1" noChangeShapeType="1"/>
            </p:cNvSpPr>
            <p:nvPr/>
          </p:nvSpPr>
          <p:spPr bwMode="auto">
            <a:xfrm>
              <a:off x="4056" y="3072"/>
              <a:ext cx="888" cy="2"/>
            </a:xfrm>
            <a:prstGeom prst="line">
              <a:avLst/>
            </a:prstGeom>
            <a:noFill/>
            <a:ln w="9525">
              <a:solidFill>
                <a:schemeClr val="tx1"/>
              </a:solidFill>
              <a:round/>
              <a:headEnd/>
              <a:tailEnd/>
            </a:ln>
            <a:effectLst/>
          </p:spPr>
          <p:txBody>
            <a:bodyPr wrap="none" anchor="ctr"/>
            <a:lstStyle/>
            <a:p>
              <a:endParaRPr lang="en-US"/>
            </a:p>
          </p:txBody>
        </p:sp>
        <p:sp>
          <p:nvSpPr>
            <p:cNvPr id="94272" name="Line 64"/>
            <p:cNvSpPr>
              <a:spLocks noChangeAspect="1" noChangeShapeType="1"/>
            </p:cNvSpPr>
            <p:nvPr/>
          </p:nvSpPr>
          <p:spPr bwMode="auto">
            <a:xfrm flipV="1">
              <a:off x="4438" y="3264"/>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4273" name="Line 65"/>
            <p:cNvSpPr>
              <a:spLocks noChangeAspect="1" noChangeShapeType="1"/>
            </p:cNvSpPr>
            <p:nvPr/>
          </p:nvSpPr>
          <p:spPr bwMode="auto">
            <a:xfrm>
              <a:off x="4438" y="2928"/>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4274" name="Text Box 66"/>
            <p:cNvSpPr txBox="1">
              <a:spLocks noChangeAspect="1" noChangeArrowheads="1"/>
            </p:cNvSpPr>
            <p:nvPr/>
          </p:nvSpPr>
          <p:spPr bwMode="auto">
            <a:xfrm>
              <a:off x="4299" y="3024"/>
              <a:ext cx="501" cy="231"/>
            </a:xfrm>
            <a:prstGeom prst="rect">
              <a:avLst/>
            </a:prstGeom>
            <a:noFill/>
            <a:ln w="9525">
              <a:noFill/>
              <a:miter lim="800000"/>
              <a:headEnd/>
              <a:tailEnd/>
            </a:ln>
            <a:effectLst/>
          </p:spPr>
          <p:txBody>
            <a:bodyPr>
              <a:spAutoFit/>
            </a:bodyPr>
            <a:lstStyle/>
            <a:p>
              <a:r>
                <a:rPr lang="en-US">
                  <a:latin typeface="Symbol" pitchFamily="18" charset="2"/>
                </a:rPr>
                <a:t>d</a:t>
              </a:r>
              <a:r>
                <a:rPr lang="en-US"/>
                <a:t>T</a:t>
              </a:r>
              <a:r>
                <a:rPr lang="en-US" baseline="-25000"/>
                <a:t>fwd</a:t>
              </a:r>
              <a:endParaRPr lang="en-US"/>
            </a:p>
          </p:txBody>
        </p:sp>
        <p:sp>
          <p:nvSpPr>
            <p:cNvPr id="94275" name="Text Box 67"/>
            <p:cNvSpPr txBox="1">
              <a:spLocks noChangeAspect="1" noChangeArrowheads="1"/>
            </p:cNvSpPr>
            <p:nvPr/>
          </p:nvSpPr>
          <p:spPr bwMode="auto">
            <a:xfrm>
              <a:off x="4848" y="3120"/>
              <a:ext cx="480"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Trim</a:t>
              </a:r>
            </a:p>
          </p:txBody>
        </p:sp>
        <p:sp>
          <p:nvSpPr>
            <p:cNvPr id="94276" name="Line 68"/>
            <p:cNvSpPr>
              <a:spLocks noChangeAspect="1" noChangeShapeType="1"/>
            </p:cNvSpPr>
            <p:nvPr/>
          </p:nvSpPr>
          <p:spPr bwMode="auto">
            <a:xfrm flipH="1">
              <a:off x="1789" y="3408"/>
              <a:ext cx="3155" cy="1"/>
            </a:xfrm>
            <a:prstGeom prst="line">
              <a:avLst/>
            </a:prstGeom>
            <a:noFill/>
            <a:ln w="9525">
              <a:solidFill>
                <a:schemeClr val="tx1"/>
              </a:solidFill>
              <a:round/>
              <a:headEnd/>
              <a:tailEnd/>
            </a:ln>
            <a:effectLst/>
          </p:spPr>
          <p:txBody>
            <a:bodyPr wrap="none" anchor="ctr"/>
            <a:lstStyle/>
            <a:p>
              <a:endParaRPr lang="en-US"/>
            </a:p>
          </p:txBody>
        </p:sp>
        <p:sp>
          <p:nvSpPr>
            <p:cNvPr id="94277" name="Line 69"/>
            <p:cNvSpPr>
              <a:spLocks noChangeShapeType="1"/>
            </p:cNvSpPr>
            <p:nvPr/>
          </p:nvSpPr>
          <p:spPr bwMode="auto">
            <a:xfrm rot="21000000">
              <a:off x="1771" y="3220"/>
              <a:ext cx="2248" cy="45"/>
            </a:xfrm>
            <a:prstGeom prst="line">
              <a:avLst/>
            </a:prstGeom>
            <a:noFill/>
            <a:ln w="28575">
              <a:solidFill>
                <a:schemeClr val="tx1"/>
              </a:solidFill>
              <a:round/>
              <a:headEnd/>
              <a:tailEnd/>
            </a:ln>
            <a:effectLst/>
          </p:spPr>
          <p:txBody>
            <a:bodyPr wrap="none" anchor="ctr"/>
            <a:lstStyle/>
            <a:p>
              <a:endParaRPr lang="en-US"/>
            </a:p>
          </p:txBody>
        </p:sp>
        <p:sp>
          <p:nvSpPr>
            <p:cNvPr id="94278" name="Oval 70"/>
            <p:cNvSpPr>
              <a:spLocks noChangeAspect="1" noChangeArrowheads="1"/>
            </p:cNvSpPr>
            <p:nvPr/>
          </p:nvSpPr>
          <p:spPr bwMode="auto">
            <a:xfrm>
              <a:off x="2721" y="3269"/>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4279" name="Text Box 71"/>
            <p:cNvSpPr txBox="1">
              <a:spLocks noChangeAspect="1" noChangeArrowheads="1"/>
            </p:cNvSpPr>
            <p:nvPr/>
          </p:nvSpPr>
          <p:spPr bwMode="auto">
            <a:xfrm>
              <a:off x="2685" y="3289"/>
              <a:ext cx="194" cy="212"/>
            </a:xfrm>
            <a:prstGeom prst="rect">
              <a:avLst/>
            </a:prstGeom>
            <a:noFill/>
            <a:ln w="9525">
              <a:noFill/>
              <a:miter lim="800000"/>
              <a:headEnd/>
              <a:tailEnd/>
            </a:ln>
            <a:effectLst/>
          </p:spPr>
          <p:txBody>
            <a:bodyPr wrap="none">
              <a:spAutoFit/>
            </a:bodyPr>
            <a:lstStyle/>
            <a:p>
              <a:r>
                <a:rPr lang="en-US" sz="1600" b="1"/>
                <a:t>F</a:t>
              </a:r>
            </a:p>
          </p:txBody>
        </p:sp>
        <p:sp>
          <p:nvSpPr>
            <p:cNvPr id="94280" name="Text Box 72"/>
            <p:cNvSpPr txBox="1">
              <a:spLocks noChangeAspect="1" noChangeArrowheads="1"/>
            </p:cNvSpPr>
            <p:nvPr/>
          </p:nvSpPr>
          <p:spPr bwMode="auto">
            <a:xfrm>
              <a:off x="2777" y="3032"/>
              <a:ext cx="232" cy="250"/>
            </a:xfrm>
            <a:prstGeom prst="rect">
              <a:avLst/>
            </a:prstGeom>
            <a:noFill/>
            <a:ln w="9525">
              <a:noFill/>
              <a:miter lim="800000"/>
              <a:headEnd/>
              <a:tailEnd/>
            </a:ln>
            <a:effectLst/>
          </p:spPr>
          <p:txBody>
            <a:bodyPr wrap="none">
              <a:spAutoFit/>
            </a:bodyPr>
            <a:lstStyle/>
            <a:p>
              <a:r>
                <a:rPr lang="en-US" sz="2000"/>
                <a:t>O</a:t>
              </a:r>
            </a:p>
          </p:txBody>
        </p:sp>
        <p:sp>
          <p:nvSpPr>
            <p:cNvPr id="94281" name="Oval 73"/>
            <p:cNvSpPr>
              <a:spLocks noChangeAspect="1" noChangeArrowheads="1"/>
            </p:cNvSpPr>
            <p:nvPr/>
          </p:nvSpPr>
          <p:spPr bwMode="auto">
            <a:xfrm>
              <a:off x="2841" y="3277"/>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4282" name="Rectangle 74"/>
            <p:cNvSpPr>
              <a:spLocks noChangeArrowheads="1"/>
            </p:cNvSpPr>
            <p:nvPr/>
          </p:nvSpPr>
          <p:spPr bwMode="auto">
            <a:xfrm>
              <a:off x="3071" y="3120"/>
              <a:ext cx="241" cy="144"/>
            </a:xfrm>
            <a:prstGeom prst="rect">
              <a:avLst/>
            </a:prstGeom>
            <a:solidFill>
              <a:srgbClr val="FFFF00"/>
            </a:solidFill>
            <a:ln w="9525">
              <a:solidFill>
                <a:schemeClr val="tx1"/>
              </a:solidFill>
              <a:miter lim="800000"/>
              <a:headEnd/>
              <a:tailEnd/>
            </a:ln>
            <a:effectLst/>
          </p:spPr>
          <p:txBody>
            <a:bodyPr wrap="none" anchor="ctr"/>
            <a:lstStyle/>
            <a:p>
              <a:pPr algn="ctr"/>
              <a:r>
                <a:rPr lang="en-US" sz="1000"/>
                <a:t>10LT</a:t>
              </a:r>
              <a:endParaRPr lang="en-US" sz="1600"/>
            </a:p>
          </p:txBody>
        </p:sp>
        <p:sp>
          <p:nvSpPr>
            <p:cNvPr id="94283" name="Line 75"/>
            <p:cNvSpPr>
              <a:spLocks noChangeShapeType="1"/>
            </p:cNvSpPr>
            <p:nvPr/>
          </p:nvSpPr>
          <p:spPr bwMode="auto">
            <a:xfrm flipV="1">
              <a:off x="3167" y="2784"/>
              <a:ext cx="1" cy="240"/>
            </a:xfrm>
            <a:prstGeom prst="line">
              <a:avLst/>
            </a:prstGeom>
            <a:noFill/>
            <a:ln w="9525">
              <a:solidFill>
                <a:schemeClr val="tx1"/>
              </a:solidFill>
              <a:round/>
              <a:headEnd/>
              <a:tailEnd/>
            </a:ln>
            <a:effectLst/>
          </p:spPr>
          <p:txBody>
            <a:bodyPr wrap="none" anchor="ctr"/>
            <a:lstStyle/>
            <a:p>
              <a:endParaRPr lang="en-US"/>
            </a:p>
          </p:txBody>
        </p:sp>
        <p:sp>
          <p:nvSpPr>
            <p:cNvPr id="94284" name="Line 76"/>
            <p:cNvSpPr>
              <a:spLocks noChangeShapeType="1"/>
            </p:cNvSpPr>
            <p:nvPr/>
          </p:nvSpPr>
          <p:spPr bwMode="auto">
            <a:xfrm>
              <a:off x="2735" y="2832"/>
              <a:ext cx="432"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4285" name="Text Box 77"/>
            <p:cNvSpPr txBox="1">
              <a:spLocks noChangeArrowheads="1"/>
            </p:cNvSpPr>
            <p:nvPr/>
          </p:nvSpPr>
          <p:spPr bwMode="auto">
            <a:xfrm>
              <a:off x="2783" y="2668"/>
              <a:ext cx="404" cy="212"/>
            </a:xfrm>
            <a:prstGeom prst="rect">
              <a:avLst/>
            </a:prstGeom>
            <a:noFill/>
            <a:ln w="9525">
              <a:noFill/>
              <a:miter lim="800000"/>
              <a:headEnd/>
              <a:tailEnd/>
            </a:ln>
            <a:effectLst/>
          </p:spPr>
          <p:txBody>
            <a:bodyPr wrap="none">
              <a:spAutoFit/>
            </a:bodyPr>
            <a:lstStyle/>
            <a:p>
              <a:r>
                <a:rPr lang="en-US" sz="1600"/>
                <a:t>19.95</a:t>
              </a:r>
            </a:p>
          </p:txBody>
        </p:sp>
        <p:sp>
          <p:nvSpPr>
            <p:cNvPr id="94286" name="Line 78"/>
            <p:cNvSpPr>
              <a:spLocks noChangeShapeType="1"/>
            </p:cNvSpPr>
            <p:nvPr/>
          </p:nvSpPr>
          <p:spPr bwMode="auto">
            <a:xfrm flipH="1">
              <a:off x="1296" y="3408"/>
              <a:ext cx="432" cy="0"/>
            </a:xfrm>
            <a:prstGeom prst="line">
              <a:avLst/>
            </a:prstGeom>
            <a:noFill/>
            <a:ln w="3175">
              <a:solidFill>
                <a:schemeClr val="tx1"/>
              </a:solidFill>
              <a:round/>
              <a:headEnd/>
              <a:tailEnd/>
            </a:ln>
            <a:effectLst/>
          </p:spPr>
          <p:txBody>
            <a:bodyPr wrap="none" anchor="ctr">
              <a:spAutoFit/>
            </a:bodyPr>
            <a:lstStyle/>
            <a:p>
              <a:endParaRPr lang="en-US"/>
            </a:p>
          </p:txBody>
        </p:sp>
        <p:sp>
          <p:nvSpPr>
            <p:cNvPr id="94287" name="Line 79"/>
            <p:cNvSpPr>
              <a:spLocks noChangeShapeType="1"/>
            </p:cNvSpPr>
            <p:nvPr/>
          </p:nvSpPr>
          <p:spPr bwMode="auto">
            <a:xfrm flipV="1">
              <a:off x="1344" y="3408"/>
              <a:ext cx="0" cy="240"/>
            </a:xfrm>
            <a:prstGeom prst="line">
              <a:avLst/>
            </a:prstGeom>
            <a:noFill/>
            <a:ln w="3175">
              <a:solidFill>
                <a:schemeClr val="tx1"/>
              </a:solidFill>
              <a:round/>
              <a:headEnd/>
              <a:tailEnd type="triangle" w="med" len="med"/>
            </a:ln>
            <a:effectLst/>
          </p:spPr>
          <p:txBody>
            <a:bodyPr anchor="ctr">
              <a:spAutoFit/>
            </a:bodyPr>
            <a:lstStyle/>
            <a:p>
              <a:endParaRPr lang="en-US"/>
            </a:p>
          </p:txBody>
        </p:sp>
        <p:sp>
          <p:nvSpPr>
            <p:cNvPr id="94288" name="Line 80"/>
            <p:cNvSpPr>
              <a:spLocks noChangeShapeType="1"/>
            </p:cNvSpPr>
            <p:nvPr/>
          </p:nvSpPr>
          <p:spPr bwMode="auto">
            <a:xfrm>
              <a:off x="4896" y="3072"/>
              <a:ext cx="0" cy="336"/>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gr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 Box 2"/>
          <p:cNvSpPr txBox="1">
            <a:spLocks noChangeArrowheads="1"/>
          </p:cNvSpPr>
          <p:nvPr/>
        </p:nvSpPr>
        <p:spPr bwMode="auto">
          <a:xfrm>
            <a:off x="212725" y="3138488"/>
            <a:ext cx="4775200" cy="1006475"/>
          </a:xfrm>
          <a:prstGeom prst="rect">
            <a:avLst/>
          </a:prstGeom>
          <a:noFill/>
          <a:ln w="9525">
            <a:noFill/>
            <a:miter lim="800000"/>
            <a:headEnd/>
            <a:tailEnd/>
          </a:ln>
          <a:effectLst/>
        </p:spPr>
        <p:txBody>
          <a:bodyPr wrap="none">
            <a:spAutoFit/>
          </a:bodyPr>
          <a:lstStyle/>
          <a:p>
            <a:r>
              <a:rPr lang="en-US" sz="2000" u="sng"/>
              <a:t>Step 4:  Sum the changes in draft fore and aft</a:t>
            </a:r>
            <a:endParaRPr lang="en-US" sz="2000"/>
          </a:p>
          <a:p>
            <a:endParaRPr lang="en-US" sz="2000" u="sng"/>
          </a:p>
          <a:p>
            <a:r>
              <a:rPr lang="en-US" sz="2000" u="sng"/>
              <a:t>Forward</a:t>
            </a:r>
            <a:r>
              <a:rPr lang="en-US" sz="2000"/>
              <a:t>:</a:t>
            </a:r>
            <a:endParaRPr lang="en-US" sz="2000" u="sng"/>
          </a:p>
        </p:txBody>
      </p:sp>
      <p:sp>
        <p:nvSpPr>
          <p:cNvPr id="95235" name="Text Box 3"/>
          <p:cNvSpPr txBox="1">
            <a:spLocks noChangeArrowheads="1"/>
          </p:cNvSpPr>
          <p:nvPr/>
        </p:nvSpPr>
        <p:spPr bwMode="auto">
          <a:xfrm>
            <a:off x="1263650" y="4100513"/>
            <a:ext cx="6432550" cy="1406525"/>
          </a:xfrm>
          <a:prstGeom prst="rect">
            <a:avLst/>
          </a:prstGeom>
          <a:noFill/>
          <a:ln w="0" cmpd="dbl">
            <a:noFill/>
            <a:miter lim="800000"/>
            <a:headEnd/>
            <a:tailEnd/>
          </a:ln>
          <a:effectLst/>
        </p:spPr>
        <p:txBody>
          <a:bodyPr>
            <a:spAutoFit/>
          </a:bodyPr>
          <a:lstStyle/>
          <a:p>
            <a:r>
              <a:rPr lang="en-US" sz="2400"/>
              <a:t>T</a:t>
            </a:r>
            <a:r>
              <a:rPr lang="en-US" sz="2400" baseline="-25000"/>
              <a:t>fwd new</a:t>
            </a:r>
            <a:r>
              <a:rPr lang="en-US" sz="2400"/>
              <a:t> =  T</a:t>
            </a:r>
            <a:r>
              <a:rPr lang="en-US" sz="2400" baseline="-25000"/>
              <a:t>fwd</a:t>
            </a:r>
            <a:r>
              <a:rPr lang="en-US" sz="2400"/>
              <a:t> </a:t>
            </a:r>
            <a:r>
              <a:rPr lang="en-US" sz="2400" baseline="-25000"/>
              <a:t>old</a:t>
            </a:r>
            <a:r>
              <a:rPr lang="en-US" sz="2400"/>
              <a:t>  +/-  </a:t>
            </a:r>
            <a:r>
              <a:rPr lang="en-US" sz="2400">
                <a:latin typeface="Symbol" pitchFamily="18" charset="2"/>
              </a:rPr>
              <a:t>d</a:t>
            </a:r>
            <a:r>
              <a:rPr lang="en-US" sz="2400"/>
              <a:t>T</a:t>
            </a:r>
            <a:r>
              <a:rPr lang="en-US" sz="2400" baseline="-25000"/>
              <a:t>PS </a:t>
            </a:r>
            <a:r>
              <a:rPr lang="en-US" sz="2400"/>
              <a:t> +/-</a:t>
            </a:r>
            <a:r>
              <a:rPr lang="en-US" sz="2400" baseline="-25000"/>
              <a:t> </a:t>
            </a:r>
            <a:r>
              <a:rPr lang="en-US" sz="2400">
                <a:latin typeface="Symbol" pitchFamily="18" charset="2"/>
              </a:rPr>
              <a:t>d</a:t>
            </a:r>
            <a:r>
              <a:rPr lang="en-US" sz="2400"/>
              <a:t>T</a:t>
            </a:r>
            <a:r>
              <a:rPr lang="en-US" sz="2400" baseline="-25000"/>
              <a:t>moment</a:t>
            </a:r>
            <a:r>
              <a:rPr lang="en-US" sz="2400"/>
              <a:t>  </a:t>
            </a:r>
          </a:p>
          <a:p>
            <a:pPr>
              <a:lnSpc>
                <a:spcPct val="130000"/>
              </a:lnSpc>
            </a:pPr>
            <a:r>
              <a:rPr lang="en-US" sz="2400"/>
              <a:t>T</a:t>
            </a:r>
            <a:r>
              <a:rPr lang="en-US" sz="2400" baseline="-25000"/>
              <a:t>fwd new</a:t>
            </a:r>
            <a:r>
              <a:rPr lang="en-US" sz="2400"/>
              <a:t> =  10.1ft + (2.13in  + 3.07in) x (1ft/12in)</a:t>
            </a:r>
          </a:p>
          <a:p>
            <a:pPr>
              <a:lnSpc>
                <a:spcPct val="130000"/>
              </a:lnSpc>
            </a:pPr>
            <a:r>
              <a:rPr lang="en-US" sz="2400"/>
              <a:t>T</a:t>
            </a:r>
            <a:r>
              <a:rPr lang="en-US" sz="2400" baseline="-25000"/>
              <a:t>fwd new</a:t>
            </a:r>
            <a:r>
              <a:rPr lang="en-US" sz="2400"/>
              <a:t> =  10.1ft + .43ft</a:t>
            </a:r>
            <a:endParaRPr lang="en-US" sz="2400" baseline="-25000"/>
          </a:p>
        </p:txBody>
      </p:sp>
      <p:sp>
        <p:nvSpPr>
          <p:cNvPr id="95236" name="Rectangle 4"/>
          <p:cNvSpPr>
            <a:spLocks noChangeArrowheads="1"/>
          </p:cNvSpPr>
          <p:nvPr/>
        </p:nvSpPr>
        <p:spPr bwMode="auto">
          <a:xfrm>
            <a:off x="1289050" y="5753100"/>
            <a:ext cx="2749550" cy="485775"/>
          </a:xfrm>
          <a:prstGeom prst="rect">
            <a:avLst/>
          </a:prstGeom>
          <a:solidFill>
            <a:schemeClr val="hlink"/>
          </a:solidFill>
          <a:ln w="28575">
            <a:solidFill>
              <a:schemeClr val="tx1"/>
            </a:solidFill>
            <a:miter lim="800000"/>
            <a:headEnd/>
            <a:tailEnd/>
          </a:ln>
          <a:effectLst/>
        </p:spPr>
        <p:txBody>
          <a:bodyPr>
            <a:spAutoFit/>
          </a:bodyPr>
          <a:lstStyle/>
          <a:p>
            <a:r>
              <a:rPr lang="en-US" sz="2400"/>
              <a:t>T</a:t>
            </a:r>
            <a:r>
              <a:rPr lang="en-US" sz="2400" baseline="-25000"/>
              <a:t>fwd new</a:t>
            </a:r>
            <a:r>
              <a:rPr lang="en-US" sz="2400"/>
              <a:t> =  10.53ft</a:t>
            </a:r>
          </a:p>
        </p:txBody>
      </p:sp>
      <p:grpSp>
        <p:nvGrpSpPr>
          <p:cNvPr id="95237" name="Group 5"/>
          <p:cNvGrpSpPr>
            <a:grpSpLocks/>
          </p:cNvGrpSpPr>
          <p:nvPr/>
        </p:nvGrpSpPr>
        <p:grpSpPr bwMode="auto">
          <a:xfrm>
            <a:off x="1066800" y="152400"/>
            <a:ext cx="7010400" cy="2590800"/>
            <a:chOff x="912" y="2400"/>
            <a:chExt cx="4416" cy="1632"/>
          </a:xfrm>
        </p:grpSpPr>
        <p:sp>
          <p:nvSpPr>
            <p:cNvPr id="95238" name="Text Box 6"/>
            <p:cNvSpPr txBox="1">
              <a:spLocks noChangeAspect="1" noChangeArrowheads="1"/>
            </p:cNvSpPr>
            <p:nvPr/>
          </p:nvSpPr>
          <p:spPr bwMode="auto">
            <a:xfrm>
              <a:off x="2715" y="3776"/>
              <a:ext cx="404" cy="212"/>
            </a:xfrm>
            <a:prstGeom prst="rect">
              <a:avLst/>
            </a:prstGeom>
            <a:noFill/>
            <a:ln w="9525">
              <a:noFill/>
              <a:miter lim="800000"/>
              <a:headEnd/>
              <a:tailEnd/>
            </a:ln>
            <a:effectLst/>
          </p:spPr>
          <p:txBody>
            <a:bodyPr wrap="none">
              <a:spAutoFit/>
            </a:bodyPr>
            <a:lstStyle/>
            <a:p>
              <a:r>
                <a:rPr lang="en-US" sz="1600"/>
                <a:t>101.7</a:t>
              </a:r>
              <a:endParaRPr lang="en-US" sz="2000"/>
            </a:p>
          </p:txBody>
        </p:sp>
        <p:sp>
          <p:nvSpPr>
            <p:cNvPr id="95239" name="Line 7"/>
            <p:cNvSpPr>
              <a:spLocks noChangeAspect="1" noChangeShapeType="1"/>
            </p:cNvSpPr>
            <p:nvPr/>
          </p:nvSpPr>
          <p:spPr bwMode="auto">
            <a:xfrm>
              <a:off x="1800" y="3338"/>
              <a:ext cx="1" cy="694"/>
            </a:xfrm>
            <a:prstGeom prst="line">
              <a:avLst/>
            </a:prstGeom>
            <a:noFill/>
            <a:ln w="9525">
              <a:solidFill>
                <a:schemeClr val="tx1"/>
              </a:solidFill>
              <a:round/>
              <a:headEnd/>
              <a:tailEnd/>
            </a:ln>
            <a:effectLst/>
          </p:spPr>
          <p:txBody>
            <a:bodyPr wrap="none" anchor="ctr"/>
            <a:lstStyle/>
            <a:p>
              <a:endParaRPr lang="en-US"/>
            </a:p>
          </p:txBody>
        </p:sp>
        <p:sp>
          <p:nvSpPr>
            <p:cNvPr id="95240" name="Line 8"/>
            <p:cNvSpPr>
              <a:spLocks noChangeAspect="1" noChangeShapeType="1"/>
            </p:cNvSpPr>
            <p:nvPr/>
          </p:nvSpPr>
          <p:spPr bwMode="auto">
            <a:xfrm>
              <a:off x="4021" y="3648"/>
              <a:ext cx="1" cy="384"/>
            </a:xfrm>
            <a:prstGeom prst="line">
              <a:avLst/>
            </a:prstGeom>
            <a:noFill/>
            <a:ln w="9525">
              <a:solidFill>
                <a:schemeClr val="tx1"/>
              </a:solidFill>
              <a:round/>
              <a:headEnd/>
              <a:tailEnd/>
            </a:ln>
            <a:effectLst/>
          </p:spPr>
          <p:txBody>
            <a:bodyPr wrap="none" anchor="ctr"/>
            <a:lstStyle/>
            <a:p>
              <a:endParaRPr lang="en-US"/>
            </a:p>
          </p:txBody>
        </p:sp>
        <p:sp>
          <p:nvSpPr>
            <p:cNvPr id="95241" name="Line 9"/>
            <p:cNvSpPr>
              <a:spLocks noChangeAspect="1" noChangeShapeType="1"/>
            </p:cNvSpPr>
            <p:nvPr/>
          </p:nvSpPr>
          <p:spPr bwMode="auto">
            <a:xfrm>
              <a:off x="1800" y="3955"/>
              <a:ext cx="2221"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5242" name="Line 10"/>
            <p:cNvSpPr>
              <a:spLocks noChangeAspect="1" noChangeShapeType="1"/>
            </p:cNvSpPr>
            <p:nvPr/>
          </p:nvSpPr>
          <p:spPr bwMode="auto">
            <a:xfrm flipV="1">
              <a:off x="2735" y="2592"/>
              <a:ext cx="1" cy="599"/>
            </a:xfrm>
            <a:prstGeom prst="line">
              <a:avLst/>
            </a:prstGeom>
            <a:noFill/>
            <a:ln w="9525">
              <a:solidFill>
                <a:schemeClr val="tx1"/>
              </a:solidFill>
              <a:round/>
              <a:headEnd/>
              <a:tailEnd/>
            </a:ln>
            <a:effectLst/>
          </p:spPr>
          <p:txBody>
            <a:bodyPr wrap="none" anchor="ctr"/>
            <a:lstStyle/>
            <a:p>
              <a:endParaRPr lang="en-US"/>
            </a:p>
          </p:txBody>
        </p:sp>
        <p:sp>
          <p:nvSpPr>
            <p:cNvPr id="95243" name="Line 11"/>
            <p:cNvSpPr>
              <a:spLocks noChangeAspect="1" noChangeShapeType="1"/>
            </p:cNvSpPr>
            <p:nvPr/>
          </p:nvSpPr>
          <p:spPr bwMode="auto">
            <a:xfrm flipV="1">
              <a:off x="1800" y="2496"/>
              <a:ext cx="1" cy="695"/>
            </a:xfrm>
            <a:prstGeom prst="line">
              <a:avLst/>
            </a:prstGeom>
            <a:noFill/>
            <a:ln w="9525">
              <a:solidFill>
                <a:schemeClr val="tx1"/>
              </a:solidFill>
              <a:round/>
              <a:headEnd/>
              <a:tailEnd/>
            </a:ln>
            <a:effectLst/>
          </p:spPr>
          <p:txBody>
            <a:bodyPr wrap="none" anchor="ctr"/>
            <a:lstStyle/>
            <a:p>
              <a:endParaRPr lang="en-US"/>
            </a:p>
          </p:txBody>
        </p:sp>
        <p:sp>
          <p:nvSpPr>
            <p:cNvPr id="95244" name="Line 12"/>
            <p:cNvSpPr>
              <a:spLocks noChangeAspect="1" noChangeShapeType="1"/>
            </p:cNvSpPr>
            <p:nvPr/>
          </p:nvSpPr>
          <p:spPr bwMode="auto">
            <a:xfrm flipV="1">
              <a:off x="4021" y="2592"/>
              <a:ext cx="1" cy="599"/>
            </a:xfrm>
            <a:prstGeom prst="line">
              <a:avLst/>
            </a:prstGeom>
            <a:noFill/>
            <a:ln w="9525">
              <a:solidFill>
                <a:schemeClr val="tx1"/>
              </a:solidFill>
              <a:round/>
              <a:headEnd/>
              <a:tailEnd/>
            </a:ln>
            <a:effectLst/>
          </p:spPr>
          <p:txBody>
            <a:bodyPr wrap="none" anchor="ctr"/>
            <a:lstStyle/>
            <a:p>
              <a:endParaRPr lang="en-US"/>
            </a:p>
          </p:txBody>
        </p:sp>
        <p:sp>
          <p:nvSpPr>
            <p:cNvPr id="95245" name="Line 13"/>
            <p:cNvSpPr>
              <a:spLocks noChangeAspect="1" noChangeShapeType="1"/>
            </p:cNvSpPr>
            <p:nvPr/>
          </p:nvSpPr>
          <p:spPr bwMode="auto">
            <a:xfrm>
              <a:off x="1800" y="2630"/>
              <a:ext cx="935"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5246" name="Line 14"/>
            <p:cNvSpPr>
              <a:spLocks noChangeAspect="1" noChangeShapeType="1"/>
            </p:cNvSpPr>
            <p:nvPr/>
          </p:nvSpPr>
          <p:spPr bwMode="auto">
            <a:xfrm>
              <a:off x="2735" y="2630"/>
              <a:ext cx="1286"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5247" name="Text Box 15"/>
            <p:cNvSpPr txBox="1">
              <a:spLocks noChangeAspect="1" noChangeArrowheads="1"/>
            </p:cNvSpPr>
            <p:nvPr/>
          </p:nvSpPr>
          <p:spPr bwMode="auto">
            <a:xfrm>
              <a:off x="1979" y="2407"/>
              <a:ext cx="804" cy="212"/>
            </a:xfrm>
            <a:prstGeom prst="rect">
              <a:avLst/>
            </a:prstGeom>
            <a:noFill/>
            <a:ln w="9525">
              <a:noFill/>
              <a:miter lim="800000"/>
              <a:headEnd/>
              <a:tailEnd/>
            </a:ln>
            <a:effectLst/>
          </p:spPr>
          <p:txBody>
            <a:bodyPr>
              <a:spAutoFit/>
            </a:bodyPr>
            <a:lstStyle/>
            <a:p>
              <a:r>
                <a:rPr lang="en-US" sz="1600"/>
                <a:t>D</a:t>
              </a:r>
              <a:r>
                <a:rPr lang="en-US" sz="1600" baseline="-25000"/>
                <a:t>aft </a:t>
              </a:r>
              <a:r>
                <a:rPr lang="en-US" sz="1600"/>
                <a:t>= 45.9</a:t>
              </a:r>
            </a:p>
          </p:txBody>
        </p:sp>
        <p:sp>
          <p:nvSpPr>
            <p:cNvPr id="95248" name="Text Box 16"/>
            <p:cNvSpPr txBox="1">
              <a:spLocks noChangeAspect="1" noChangeArrowheads="1"/>
            </p:cNvSpPr>
            <p:nvPr/>
          </p:nvSpPr>
          <p:spPr bwMode="auto">
            <a:xfrm>
              <a:off x="2975" y="2400"/>
              <a:ext cx="1146" cy="212"/>
            </a:xfrm>
            <a:prstGeom prst="rect">
              <a:avLst/>
            </a:prstGeom>
            <a:noFill/>
            <a:ln w="9525">
              <a:noFill/>
              <a:miter lim="800000"/>
              <a:headEnd/>
              <a:tailEnd/>
            </a:ln>
            <a:effectLst/>
          </p:spPr>
          <p:txBody>
            <a:bodyPr>
              <a:spAutoFit/>
            </a:bodyPr>
            <a:lstStyle/>
            <a:p>
              <a:r>
                <a:rPr lang="en-US" sz="1600"/>
                <a:t>D</a:t>
              </a:r>
              <a:r>
                <a:rPr lang="en-US" sz="1600" baseline="-25000"/>
                <a:t>fwd</a:t>
              </a:r>
              <a:r>
                <a:rPr lang="en-US" sz="1600"/>
                <a:t> = 55.8</a:t>
              </a:r>
            </a:p>
          </p:txBody>
        </p:sp>
        <p:sp>
          <p:nvSpPr>
            <p:cNvPr id="95249" name="Line 17"/>
            <p:cNvSpPr>
              <a:spLocks noChangeAspect="1" noChangeShapeType="1"/>
            </p:cNvSpPr>
            <p:nvPr/>
          </p:nvSpPr>
          <p:spPr bwMode="auto">
            <a:xfrm>
              <a:off x="912" y="3269"/>
              <a:ext cx="3838" cy="1"/>
            </a:xfrm>
            <a:prstGeom prst="line">
              <a:avLst/>
            </a:prstGeom>
            <a:noFill/>
            <a:ln w="28575">
              <a:solidFill>
                <a:schemeClr val="tx1"/>
              </a:solidFill>
              <a:prstDash val="sysDot"/>
              <a:round/>
              <a:headEnd/>
              <a:tailEnd/>
            </a:ln>
            <a:effectLst/>
          </p:spPr>
          <p:txBody>
            <a:bodyPr wrap="none" anchor="ctr"/>
            <a:lstStyle/>
            <a:p>
              <a:endParaRPr lang="en-US"/>
            </a:p>
          </p:txBody>
        </p:sp>
        <p:sp>
          <p:nvSpPr>
            <p:cNvPr id="95250" name="Text Box 18"/>
            <p:cNvSpPr txBox="1">
              <a:spLocks noChangeAspect="1" noChangeArrowheads="1"/>
            </p:cNvSpPr>
            <p:nvPr/>
          </p:nvSpPr>
          <p:spPr bwMode="auto">
            <a:xfrm>
              <a:off x="2781" y="3024"/>
              <a:ext cx="212" cy="231"/>
            </a:xfrm>
            <a:prstGeom prst="rect">
              <a:avLst/>
            </a:prstGeom>
            <a:noFill/>
            <a:ln w="9525">
              <a:noFill/>
              <a:miter lim="800000"/>
              <a:headEnd/>
              <a:tailEnd/>
            </a:ln>
            <a:effectLst/>
          </p:spPr>
          <p:txBody>
            <a:bodyPr wrap="none">
              <a:spAutoFit/>
            </a:bodyPr>
            <a:lstStyle/>
            <a:p>
              <a:r>
                <a:rPr lang="en-US"/>
                <a:t>)(</a:t>
              </a:r>
            </a:p>
          </p:txBody>
        </p:sp>
        <p:sp>
          <p:nvSpPr>
            <p:cNvPr id="95251" name="Line 19"/>
            <p:cNvSpPr>
              <a:spLocks noChangeAspect="1" noChangeShapeType="1"/>
            </p:cNvSpPr>
            <p:nvPr/>
          </p:nvSpPr>
          <p:spPr bwMode="auto">
            <a:xfrm>
              <a:off x="1800" y="3269"/>
              <a:ext cx="2221" cy="1"/>
            </a:xfrm>
            <a:prstGeom prst="line">
              <a:avLst/>
            </a:prstGeom>
            <a:noFill/>
            <a:ln w="38100">
              <a:solidFill>
                <a:schemeClr val="tx1"/>
              </a:solidFill>
              <a:round/>
              <a:headEnd/>
              <a:tailEnd/>
            </a:ln>
            <a:effectLst/>
          </p:spPr>
          <p:txBody>
            <a:bodyPr wrap="none" anchor="ctr"/>
            <a:lstStyle/>
            <a:p>
              <a:endParaRPr lang="en-US"/>
            </a:p>
          </p:txBody>
        </p:sp>
        <p:sp>
          <p:nvSpPr>
            <p:cNvPr id="95252" name="AutoShape 20"/>
            <p:cNvSpPr>
              <a:spLocks noChangeAspect="1" noChangeArrowheads="1"/>
            </p:cNvSpPr>
            <p:nvPr/>
          </p:nvSpPr>
          <p:spPr bwMode="auto">
            <a:xfrm flipV="1">
              <a:off x="960" y="3168"/>
              <a:ext cx="104" cy="69"/>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95253" name="Text Box 21"/>
            <p:cNvSpPr txBox="1">
              <a:spLocks noChangeAspect="1" noChangeArrowheads="1"/>
            </p:cNvSpPr>
            <p:nvPr/>
          </p:nvSpPr>
          <p:spPr bwMode="auto">
            <a:xfrm>
              <a:off x="912" y="3072"/>
              <a:ext cx="153"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95254" name="Line 22"/>
            <p:cNvSpPr>
              <a:spLocks noChangeAspect="1" noChangeShapeType="1"/>
            </p:cNvSpPr>
            <p:nvPr/>
          </p:nvSpPr>
          <p:spPr bwMode="auto">
            <a:xfrm>
              <a:off x="1349" y="3125"/>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5255" name="Text Box 23"/>
            <p:cNvSpPr txBox="1">
              <a:spLocks noChangeAspect="1" noChangeArrowheads="1"/>
            </p:cNvSpPr>
            <p:nvPr/>
          </p:nvSpPr>
          <p:spPr bwMode="auto">
            <a:xfrm>
              <a:off x="1211" y="3225"/>
              <a:ext cx="381"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95256" name="Line 24"/>
            <p:cNvSpPr>
              <a:spLocks noChangeAspect="1" noChangeShapeType="1"/>
            </p:cNvSpPr>
            <p:nvPr/>
          </p:nvSpPr>
          <p:spPr bwMode="auto">
            <a:xfrm>
              <a:off x="4056" y="3072"/>
              <a:ext cx="888" cy="2"/>
            </a:xfrm>
            <a:prstGeom prst="line">
              <a:avLst/>
            </a:prstGeom>
            <a:noFill/>
            <a:ln w="9525">
              <a:solidFill>
                <a:schemeClr val="tx1"/>
              </a:solidFill>
              <a:round/>
              <a:headEnd/>
              <a:tailEnd/>
            </a:ln>
            <a:effectLst/>
          </p:spPr>
          <p:txBody>
            <a:bodyPr wrap="none" anchor="ctr"/>
            <a:lstStyle/>
            <a:p>
              <a:endParaRPr lang="en-US"/>
            </a:p>
          </p:txBody>
        </p:sp>
        <p:sp>
          <p:nvSpPr>
            <p:cNvPr id="95257" name="Line 25"/>
            <p:cNvSpPr>
              <a:spLocks noChangeAspect="1" noChangeShapeType="1"/>
            </p:cNvSpPr>
            <p:nvPr/>
          </p:nvSpPr>
          <p:spPr bwMode="auto">
            <a:xfrm flipV="1">
              <a:off x="4438" y="3264"/>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5258" name="Line 26"/>
            <p:cNvSpPr>
              <a:spLocks noChangeAspect="1" noChangeShapeType="1"/>
            </p:cNvSpPr>
            <p:nvPr/>
          </p:nvSpPr>
          <p:spPr bwMode="auto">
            <a:xfrm>
              <a:off x="4438" y="2928"/>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5259" name="Text Box 27"/>
            <p:cNvSpPr txBox="1">
              <a:spLocks noChangeAspect="1" noChangeArrowheads="1"/>
            </p:cNvSpPr>
            <p:nvPr/>
          </p:nvSpPr>
          <p:spPr bwMode="auto">
            <a:xfrm>
              <a:off x="4299" y="3024"/>
              <a:ext cx="501" cy="231"/>
            </a:xfrm>
            <a:prstGeom prst="rect">
              <a:avLst/>
            </a:prstGeom>
            <a:noFill/>
            <a:ln w="9525">
              <a:noFill/>
              <a:miter lim="800000"/>
              <a:headEnd/>
              <a:tailEnd/>
            </a:ln>
            <a:effectLst/>
          </p:spPr>
          <p:txBody>
            <a:bodyPr>
              <a:spAutoFit/>
            </a:bodyPr>
            <a:lstStyle/>
            <a:p>
              <a:r>
                <a:rPr lang="en-US">
                  <a:latin typeface="Symbol" pitchFamily="18" charset="2"/>
                </a:rPr>
                <a:t>d</a:t>
              </a:r>
              <a:r>
                <a:rPr lang="en-US"/>
                <a:t>T</a:t>
              </a:r>
              <a:r>
                <a:rPr lang="en-US" baseline="-25000"/>
                <a:t>fwd</a:t>
              </a:r>
              <a:endParaRPr lang="en-US"/>
            </a:p>
          </p:txBody>
        </p:sp>
        <p:sp>
          <p:nvSpPr>
            <p:cNvPr id="95260" name="Text Box 28"/>
            <p:cNvSpPr txBox="1">
              <a:spLocks noChangeAspect="1" noChangeArrowheads="1"/>
            </p:cNvSpPr>
            <p:nvPr/>
          </p:nvSpPr>
          <p:spPr bwMode="auto">
            <a:xfrm>
              <a:off x="4848" y="3120"/>
              <a:ext cx="480"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Trim</a:t>
              </a:r>
            </a:p>
          </p:txBody>
        </p:sp>
        <p:sp>
          <p:nvSpPr>
            <p:cNvPr id="95261" name="Line 29"/>
            <p:cNvSpPr>
              <a:spLocks noChangeAspect="1" noChangeShapeType="1"/>
            </p:cNvSpPr>
            <p:nvPr/>
          </p:nvSpPr>
          <p:spPr bwMode="auto">
            <a:xfrm flipH="1">
              <a:off x="1789" y="3408"/>
              <a:ext cx="3155" cy="1"/>
            </a:xfrm>
            <a:prstGeom prst="line">
              <a:avLst/>
            </a:prstGeom>
            <a:noFill/>
            <a:ln w="9525">
              <a:solidFill>
                <a:schemeClr val="tx1"/>
              </a:solidFill>
              <a:round/>
              <a:headEnd/>
              <a:tailEnd/>
            </a:ln>
            <a:effectLst/>
          </p:spPr>
          <p:txBody>
            <a:bodyPr wrap="none" anchor="ctr"/>
            <a:lstStyle/>
            <a:p>
              <a:endParaRPr lang="en-US"/>
            </a:p>
          </p:txBody>
        </p:sp>
        <p:sp>
          <p:nvSpPr>
            <p:cNvPr id="95262" name="Line 30"/>
            <p:cNvSpPr>
              <a:spLocks noChangeShapeType="1"/>
            </p:cNvSpPr>
            <p:nvPr/>
          </p:nvSpPr>
          <p:spPr bwMode="auto">
            <a:xfrm rot="21000000">
              <a:off x="1771" y="3220"/>
              <a:ext cx="2248" cy="45"/>
            </a:xfrm>
            <a:prstGeom prst="line">
              <a:avLst/>
            </a:prstGeom>
            <a:noFill/>
            <a:ln w="28575">
              <a:solidFill>
                <a:schemeClr val="tx1"/>
              </a:solidFill>
              <a:round/>
              <a:headEnd/>
              <a:tailEnd/>
            </a:ln>
            <a:effectLst/>
          </p:spPr>
          <p:txBody>
            <a:bodyPr wrap="none" anchor="ctr"/>
            <a:lstStyle/>
            <a:p>
              <a:endParaRPr lang="en-US"/>
            </a:p>
          </p:txBody>
        </p:sp>
        <p:sp>
          <p:nvSpPr>
            <p:cNvPr id="95263" name="Oval 31"/>
            <p:cNvSpPr>
              <a:spLocks noChangeAspect="1" noChangeArrowheads="1"/>
            </p:cNvSpPr>
            <p:nvPr/>
          </p:nvSpPr>
          <p:spPr bwMode="auto">
            <a:xfrm>
              <a:off x="2721" y="3269"/>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5264" name="Text Box 32"/>
            <p:cNvSpPr txBox="1">
              <a:spLocks noChangeAspect="1" noChangeArrowheads="1"/>
            </p:cNvSpPr>
            <p:nvPr/>
          </p:nvSpPr>
          <p:spPr bwMode="auto">
            <a:xfrm>
              <a:off x="2685" y="3289"/>
              <a:ext cx="194" cy="212"/>
            </a:xfrm>
            <a:prstGeom prst="rect">
              <a:avLst/>
            </a:prstGeom>
            <a:noFill/>
            <a:ln w="9525">
              <a:noFill/>
              <a:miter lim="800000"/>
              <a:headEnd/>
              <a:tailEnd/>
            </a:ln>
            <a:effectLst/>
          </p:spPr>
          <p:txBody>
            <a:bodyPr wrap="none">
              <a:spAutoFit/>
            </a:bodyPr>
            <a:lstStyle/>
            <a:p>
              <a:r>
                <a:rPr lang="en-US" sz="1600" b="1"/>
                <a:t>F</a:t>
              </a:r>
            </a:p>
          </p:txBody>
        </p:sp>
        <p:sp>
          <p:nvSpPr>
            <p:cNvPr id="95265" name="Text Box 33"/>
            <p:cNvSpPr txBox="1">
              <a:spLocks noChangeAspect="1" noChangeArrowheads="1"/>
            </p:cNvSpPr>
            <p:nvPr/>
          </p:nvSpPr>
          <p:spPr bwMode="auto">
            <a:xfrm>
              <a:off x="2777" y="3032"/>
              <a:ext cx="232" cy="250"/>
            </a:xfrm>
            <a:prstGeom prst="rect">
              <a:avLst/>
            </a:prstGeom>
            <a:noFill/>
            <a:ln w="9525">
              <a:noFill/>
              <a:miter lim="800000"/>
              <a:headEnd/>
              <a:tailEnd/>
            </a:ln>
            <a:effectLst/>
          </p:spPr>
          <p:txBody>
            <a:bodyPr wrap="none">
              <a:spAutoFit/>
            </a:bodyPr>
            <a:lstStyle/>
            <a:p>
              <a:r>
                <a:rPr lang="en-US" sz="2000"/>
                <a:t>O</a:t>
              </a:r>
            </a:p>
          </p:txBody>
        </p:sp>
        <p:sp>
          <p:nvSpPr>
            <p:cNvPr id="95266" name="Oval 34"/>
            <p:cNvSpPr>
              <a:spLocks noChangeAspect="1" noChangeArrowheads="1"/>
            </p:cNvSpPr>
            <p:nvPr/>
          </p:nvSpPr>
          <p:spPr bwMode="auto">
            <a:xfrm>
              <a:off x="2841" y="3277"/>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5267" name="Rectangle 35"/>
            <p:cNvSpPr>
              <a:spLocks noChangeArrowheads="1"/>
            </p:cNvSpPr>
            <p:nvPr/>
          </p:nvSpPr>
          <p:spPr bwMode="auto">
            <a:xfrm>
              <a:off x="3071" y="3120"/>
              <a:ext cx="241" cy="144"/>
            </a:xfrm>
            <a:prstGeom prst="rect">
              <a:avLst/>
            </a:prstGeom>
            <a:solidFill>
              <a:srgbClr val="FFFF00"/>
            </a:solidFill>
            <a:ln w="9525">
              <a:solidFill>
                <a:schemeClr val="tx1"/>
              </a:solidFill>
              <a:miter lim="800000"/>
              <a:headEnd/>
              <a:tailEnd/>
            </a:ln>
            <a:effectLst/>
          </p:spPr>
          <p:txBody>
            <a:bodyPr wrap="none" anchor="ctr"/>
            <a:lstStyle/>
            <a:p>
              <a:pPr algn="ctr"/>
              <a:r>
                <a:rPr lang="en-US" sz="1000"/>
                <a:t>10LT</a:t>
              </a:r>
              <a:endParaRPr lang="en-US" sz="1600"/>
            </a:p>
          </p:txBody>
        </p:sp>
        <p:sp>
          <p:nvSpPr>
            <p:cNvPr id="95268" name="Line 36"/>
            <p:cNvSpPr>
              <a:spLocks noChangeShapeType="1"/>
            </p:cNvSpPr>
            <p:nvPr/>
          </p:nvSpPr>
          <p:spPr bwMode="auto">
            <a:xfrm flipV="1">
              <a:off x="3167" y="2784"/>
              <a:ext cx="1" cy="240"/>
            </a:xfrm>
            <a:prstGeom prst="line">
              <a:avLst/>
            </a:prstGeom>
            <a:noFill/>
            <a:ln w="9525">
              <a:solidFill>
                <a:schemeClr val="tx1"/>
              </a:solidFill>
              <a:round/>
              <a:headEnd/>
              <a:tailEnd/>
            </a:ln>
            <a:effectLst/>
          </p:spPr>
          <p:txBody>
            <a:bodyPr wrap="none" anchor="ctr"/>
            <a:lstStyle/>
            <a:p>
              <a:endParaRPr lang="en-US"/>
            </a:p>
          </p:txBody>
        </p:sp>
        <p:sp>
          <p:nvSpPr>
            <p:cNvPr id="95269" name="Line 37"/>
            <p:cNvSpPr>
              <a:spLocks noChangeShapeType="1"/>
            </p:cNvSpPr>
            <p:nvPr/>
          </p:nvSpPr>
          <p:spPr bwMode="auto">
            <a:xfrm>
              <a:off x="2735" y="2832"/>
              <a:ext cx="432"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5270" name="Text Box 38"/>
            <p:cNvSpPr txBox="1">
              <a:spLocks noChangeArrowheads="1"/>
            </p:cNvSpPr>
            <p:nvPr/>
          </p:nvSpPr>
          <p:spPr bwMode="auto">
            <a:xfrm>
              <a:off x="2783" y="2668"/>
              <a:ext cx="404" cy="212"/>
            </a:xfrm>
            <a:prstGeom prst="rect">
              <a:avLst/>
            </a:prstGeom>
            <a:noFill/>
            <a:ln w="9525">
              <a:noFill/>
              <a:miter lim="800000"/>
              <a:headEnd/>
              <a:tailEnd/>
            </a:ln>
            <a:effectLst/>
          </p:spPr>
          <p:txBody>
            <a:bodyPr wrap="none">
              <a:spAutoFit/>
            </a:bodyPr>
            <a:lstStyle/>
            <a:p>
              <a:r>
                <a:rPr lang="en-US" sz="1600"/>
                <a:t>19.95</a:t>
              </a:r>
            </a:p>
          </p:txBody>
        </p:sp>
        <p:sp>
          <p:nvSpPr>
            <p:cNvPr id="95271" name="Line 39"/>
            <p:cNvSpPr>
              <a:spLocks noChangeShapeType="1"/>
            </p:cNvSpPr>
            <p:nvPr/>
          </p:nvSpPr>
          <p:spPr bwMode="auto">
            <a:xfrm flipH="1">
              <a:off x="1296" y="3408"/>
              <a:ext cx="432" cy="0"/>
            </a:xfrm>
            <a:prstGeom prst="line">
              <a:avLst/>
            </a:prstGeom>
            <a:noFill/>
            <a:ln w="3175">
              <a:solidFill>
                <a:schemeClr val="tx1"/>
              </a:solidFill>
              <a:round/>
              <a:headEnd/>
              <a:tailEnd/>
            </a:ln>
            <a:effectLst/>
          </p:spPr>
          <p:txBody>
            <a:bodyPr wrap="none" anchor="ctr">
              <a:spAutoFit/>
            </a:bodyPr>
            <a:lstStyle/>
            <a:p>
              <a:endParaRPr lang="en-US"/>
            </a:p>
          </p:txBody>
        </p:sp>
        <p:sp>
          <p:nvSpPr>
            <p:cNvPr id="95272" name="Line 40"/>
            <p:cNvSpPr>
              <a:spLocks noChangeShapeType="1"/>
            </p:cNvSpPr>
            <p:nvPr/>
          </p:nvSpPr>
          <p:spPr bwMode="auto">
            <a:xfrm flipV="1">
              <a:off x="1344" y="3408"/>
              <a:ext cx="0" cy="240"/>
            </a:xfrm>
            <a:prstGeom prst="line">
              <a:avLst/>
            </a:prstGeom>
            <a:noFill/>
            <a:ln w="3175">
              <a:solidFill>
                <a:schemeClr val="tx1"/>
              </a:solidFill>
              <a:round/>
              <a:headEnd/>
              <a:tailEnd type="triangle" w="med" len="med"/>
            </a:ln>
            <a:effectLst/>
          </p:spPr>
          <p:txBody>
            <a:bodyPr anchor="ctr">
              <a:spAutoFit/>
            </a:bodyPr>
            <a:lstStyle/>
            <a:p>
              <a:endParaRPr lang="en-US"/>
            </a:p>
          </p:txBody>
        </p:sp>
        <p:sp>
          <p:nvSpPr>
            <p:cNvPr id="95273" name="Line 41"/>
            <p:cNvSpPr>
              <a:spLocks noChangeShapeType="1"/>
            </p:cNvSpPr>
            <p:nvPr/>
          </p:nvSpPr>
          <p:spPr bwMode="auto">
            <a:xfrm>
              <a:off x="4896" y="3072"/>
              <a:ext cx="0" cy="336"/>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gr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Box 2"/>
          <p:cNvSpPr txBox="1">
            <a:spLocks noChangeArrowheads="1"/>
          </p:cNvSpPr>
          <p:nvPr/>
        </p:nvSpPr>
        <p:spPr bwMode="auto">
          <a:xfrm>
            <a:off x="212725" y="3138488"/>
            <a:ext cx="4775200" cy="1006475"/>
          </a:xfrm>
          <a:prstGeom prst="rect">
            <a:avLst/>
          </a:prstGeom>
          <a:noFill/>
          <a:ln w="9525">
            <a:noFill/>
            <a:miter lim="800000"/>
            <a:headEnd/>
            <a:tailEnd/>
          </a:ln>
          <a:effectLst/>
        </p:spPr>
        <p:txBody>
          <a:bodyPr wrap="none">
            <a:spAutoFit/>
          </a:bodyPr>
          <a:lstStyle/>
          <a:p>
            <a:r>
              <a:rPr lang="en-US" sz="2000" u="sng"/>
              <a:t>Step 4:  Sum the changes in draft fore and aft</a:t>
            </a:r>
            <a:endParaRPr lang="en-US" sz="2000"/>
          </a:p>
          <a:p>
            <a:endParaRPr lang="en-US" sz="2000" u="sng"/>
          </a:p>
          <a:p>
            <a:r>
              <a:rPr lang="en-US" sz="2000" u="sng"/>
              <a:t>Aft</a:t>
            </a:r>
            <a:r>
              <a:rPr lang="en-US" sz="2000"/>
              <a:t>:</a:t>
            </a:r>
            <a:endParaRPr lang="en-US" sz="2000" u="sng"/>
          </a:p>
        </p:txBody>
      </p:sp>
      <p:sp>
        <p:nvSpPr>
          <p:cNvPr id="96259" name="Text Box 3"/>
          <p:cNvSpPr txBox="1">
            <a:spLocks noChangeArrowheads="1"/>
          </p:cNvSpPr>
          <p:nvPr/>
        </p:nvSpPr>
        <p:spPr bwMode="auto">
          <a:xfrm>
            <a:off x="1263650" y="4100513"/>
            <a:ext cx="6432550" cy="1406525"/>
          </a:xfrm>
          <a:prstGeom prst="rect">
            <a:avLst/>
          </a:prstGeom>
          <a:noFill/>
          <a:ln w="0" cmpd="dbl">
            <a:noFill/>
            <a:miter lim="800000"/>
            <a:headEnd/>
            <a:tailEnd/>
          </a:ln>
          <a:effectLst/>
        </p:spPr>
        <p:txBody>
          <a:bodyPr>
            <a:spAutoFit/>
          </a:bodyPr>
          <a:lstStyle/>
          <a:p>
            <a:r>
              <a:rPr lang="en-US" sz="2400"/>
              <a:t>T</a:t>
            </a:r>
            <a:r>
              <a:rPr lang="en-US" sz="2400" baseline="-25000"/>
              <a:t>aft new</a:t>
            </a:r>
            <a:r>
              <a:rPr lang="en-US" sz="2400"/>
              <a:t> =  T</a:t>
            </a:r>
            <a:r>
              <a:rPr lang="en-US" sz="2400" baseline="-25000"/>
              <a:t>aft</a:t>
            </a:r>
            <a:r>
              <a:rPr lang="en-US" sz="2400"/>
              <a:t> </a:t>
            </a:r>
            <a:r>
              <a:rPr lang="en-US" sz="2400" baseline="-25000"/>
              <a:t>old</a:t>
            </a:r>
            <a:r>
              <a:rPr lang="en-US" sz="2400"/>
              <a:t>  +/-  </a:t>
            </a:r>
            <a:r>
              <a:rPr lang="en-US" sz="2400">
                <a:latin typeface="Symbol" pitchFamily="18" charset="2"/>
              </a:rPr>
              <a:t>d</a:t>
            </a:r>
            <a:r>
              <a:rPr lang="en-US" sz="2400"/>
              <a:t>T</a:t>
            </a:r>
            <a:r>
              <a:rPr lang="en-US" sz="2400" baseline="-25000"/>
              <a:t>PS </a:t>
            </a:r>
            <a:r>
              <a:rPr lang="en-US" sz="2400"/>
              <a:t> +/-</a:t>
            </a:r>
            <a:r>
              <a:rPr lang="en-US" sz="2400" baseline="-25000"/>
              <a:t> </a:t>
            </a:r>
            <a:r>
              <a:rPr lang="en-US" sz="2400">
                <a:latin typeface="Symbol" pitchFamily="18" charset="2"/>
              </a:rPr>
              <a:t>d</a:t>
            </a:r>
            <a:r>
              <a:rPr lang="en-US" sz="2400"/>
              <a:t>T</a:t>
            </a:r>
            <a:r>
              <a:rPr lang="en-US" sz="2400" baseline="-25000"/>
              <a:t>moment</a:t>
            </a:r>
            <a:r>
              <a:rPr lang="en-US" sz="2400"/>
              <a:t>  </a:t>
            </a:r>
          </a:p>
          <a:p>
            <a:pPr>
              <a:lnSpc>
                <a:spcPct val="130000"/>
              </a:lnSpc>
            </a:pPr>
            <a:r>
              <a:rPr lang="en-US" sz="2400"/>
              <a:t>T</a:t>
            </a:r>
            <a:r>
              <a:rPr lang="en-US" sz="2400" baseline="-25000"/>
              <a:t>aft new</a:t>
            </a:r>
            <a:r>
              <a:rPr lang="en-US" sz="2400"/>
              <a:t> =  10.5ft  + (2.13in  - 2.53in) x (1ft/12in)</a:t>
            </a:r>
          </a:p>
          <a:p>
            <a:pPr>
              <a:lnSpc>
                <a:spcPct val="130000"/>
              </a:lnSpc>
            </a:pPr>
            <a:r>
              <a:rPr lang="en-US" sz="2400"/>
              <a:t>T</a:t>
            </a:r>
            <a:r>
              <a:rPr lang="en-US" sz="2400" baseline="-25000"/>
              <a:t>aft new</a:t>
            </a:r>
            <a:r>
              <a:rPr lang="en-US" sz="2400"/>
              <a:t> =  10.5ft  - .033ft</a:t>
            </a:r>
            <a:endParaRPr lang="en-US" sz="2400" baseline="-25000"/>
          </a:p>
        </p:txBody>
      </p:sp>
      <p:sp>
        <p:nvSpPr>
          <p:cNvPr id="96260" name="Rectangle 4"/>
          <p:cNvSpPr>
            <a:spLocks noChangeArrowheads="1"/>
          </p:cNvSpPr>
          <p:nvPr/>
        </p:nvSpPr>
        <p:spPr bwMode="auto">
          <a:xfrm>
            <a:off x="1289050" y="5899150"/>
            <a:ext cx="2673350" cy="485775"/>
          </a:xfrm>
          <a:prstGeom prst="rect">
            <a:avLst/>
          </a:prstGeom>
          <a:solidFill>
            <a:schemeClr val="hlink"/>
          </a:solidFill>
          <a:ln w="28575">
            <a:solidFill>
              <a:schemeClr val="tx1"/>
            </a:solidFill>
            <a:miter lim="800000"/>
            <a:headEnd/>
            <a:tailEnd/>
          </a:ln>
          <a:effectLst/>
        </p:spPr>
        <p:txBody>
          <a:bodyPr>
            <a:spAutoFit/>
          </a:bodyPr>
          <a:lstStyle/>
          <a:p>
            <a:r>
              <a:rPr lang="en-US" sz="2400"/>
              <a:t>T</a:t>
            </a:r>
            <a:r>
              <a:rPr lang="en-US" sz="2400" baseline="-25000"/>
              <a:t>aft new</a:t>
            </a:r>
            <a:r>
              <a:rPr lang="en-US" sz="2400"/>
              <a:t> =  10.467ft</a:t>
            </a:r>
          </a:p>
        </p:txBody>
      </p:sp>
      <p:grpSp>
        <p:nvGrpSpPr>
          <p:cNvPr id="96261" name="Group 5"/>
          <p:cNvGrpSpPr>
            <a:grpSpLocks/>
          </p:cNvGrpSpPr>
          <p:nvPr/>
        </p:nvGrpSpPr>
        <p:grpSpPr bwMode="auto">
          <a:xfrm>
            <a:off x="1066800" y="152400"/>
            <a:ext cx="7010400" cy="2590800"/>
            <a:chOff x="912" y="2400"/>
            <a:chExt cx="4416" cy="1632"/>
          </a:xfrm>
        </p:grpSpPr>
        <p:sp>
          <p:nvSpPr>
            <p:cNvPr id="96262" name="Text Box 6"/>
            <p:cNvSpPr txBox="1">
              <a:spLocks noChangeAspect="1" noChangeArrowheads="1"/>
            </p:cNvSpPr>
            <p:nvPr/>
          </p:nvSpPr>
          <p:spPr bwMode="auto">
            <a:xfrm>
              <a:off x="2715" y="3776"/>
              <a:ext cx="404" cy="212"/>
            </a:xfrm>
            <a:prstGeom prst="rect">
              <a:avLst/>
            </a:prstGeom>
            <a:noFill/>
            <a:ln w="9525">
              <a:noFill/>
              <a:miter lim="800000"/>
              <a:headEnd/>
              <a:tailEnd/>
            </a:ln>
            <a:effectLst/>
          </p:spPr>
          <p:txBody>
            <a:bodyPr wrap="none">
              <a:spAutoFit/>
            </a:bodyPr>
            <a:lstStyle/>
            <a:p>
              <a:r>
                <a:rPr lang="en-US" sz="1600"/>
                <a:t>101.7</a:t>
              </a:r>
              <a:endParaRPr lang="en-US" sz="2000"/>
            </a:p>
          </p:txBody>
        </p:sp>
        <p:sp>
          <p:nvSpPr>
            <p:cNvPr id="96263" name="Line 7"/>
            <p:cNvSpPr>
              <a:spLocks noChangeAspect="1" noChangeShapeType="1"/>
            </p:cNvSpPr>
            <p:nvPr/>
          </p:nvSpPr>
          <p:spPr bwMode="auto">
            <a:xfrm>
              <a:off x="1800" y="3338"/>
              <a:ext cx="1" cy="694"/>
            </a:xfrm>
            <a:prstGeom prst="line">
              <a:avLst/>
            </a:prstGeom>
            <a:noFill/>
            <a:ln w="9525">
              <a:solidFill>
                <a:schemeClr val="tx1"/>
              </a:solidFill>
              <a:round/>
              <a:headEnd/>
              <a:tailEnd/>
            </a:ln>
            <a:effectLst/>
          </p:spPr>
          <p:txBody>
            <a:bodyPr wrap="none" anchor="ctr"/>
            <a:lstStyle/>
            <a:p>
              <a:endParaRPr lang="en-US"/>
            </a:p>
          </p:txBody>
        </p:sp>
        <p:sp>
          <p:nvSpPr>
            <p:cNvPr id="96264" name="Line 8"/>
            <p:cNvSpPr>
              <a:spLocks noChangeAspect="1" noChangeShapeType="1"/>
            </p:cNvSpPr>
            <p:nvPr/>
          </p:nvSpPr>
          <p:spPr bwMode="auto">
            <a:xfrm>
              <a:off x="4021" y="3648"/>
              <a:ext cx="1" cy="384"/>
            </a:xfrm>
            <a:prstGeom prst="line">
              <a:avLst/>
            </a:prstGeom>
            <a:noFill/>
            <a:ln w="9525">
              <a:solidFill>
                <a:schemeClr val="tx1"/>
              </a:solidFill>
              <a:round/>
              <a:headEnd/>
              <a:tailEnd/>
            </a:ln>
            <a:effectLst/>
          </p:spPr>
          <p:txBody>
            <a:bodyPr wrap="none" anchor="ctr"/>
            <a:lstStyle/>
            <a:p>
              <a:endParaRPr lang="en-US"/>
            </a:p>
          </p:txBody>
        </p:sp>
        <p:sp>
          <p:nvSpPr>
            <p:cNvPr id="96265" name="Line 9"/>
            <p:cNvSpPr>
              <a:spLocks noChangeAspect="1" noChangeShapeType="1"/>
            </p:cNvSpPr>
            <p:nvPr/>
          </p:nvSpPr>
          <p:spPr bwMode="auto">
            <a:xfrm>
              <a:off x="1800" y="3955"/>
              <a:ext cx="2221"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6266" name="Line 10"/>
            <p:cNvSpPr>
              <a:spLocks noChangeAspect="1" noChangeShapeType="1"/>
            </p:cNvSpPr>
            <p:nvPr/>
          </p:nvSpPr>
          <p:spPr bwMode="auto">
            <a:xfrm flipV="1">
              <a:off x="2735" y="2592"/>
              <a:ext cx="1" cy="599"/>
            </a:xfrm>
            <a:prstGeom prst="line">
              <a:avLst/>
            </a:prstGeom>
            <a:noFill/>
            <a:ln w="9525">
              <a:solidFill>
                <a:schemeClr val="tx1"/>
              </a:solidFill>
              <a:round/>
              <a:headEnd/>
              <a:tailEnd/>
            </a:ln>
            <a:effectLst/>
          </p:spPr>
          <p:txBody>
            <a:bodyPr wrap="none" anchor="ctr"/>
            <a:lstStyle/>
            <a:p>
              <a:endParaRPr lang="en-US"/>
            </a:p>
          </p:txBody>
        </p:sp>
        <p:sp>
          <p:nvSpPr>
            <p:cNvPr id="96267" name="Line 11"/>
            <p:cNvSpPr>
              <a:spLocks noChangeAspect="1" noChangeShapeType="1"/>
            </p:cNvSpPr>
            <p:nvPr/>
          </p:nvSpPr>
          <p:spPr bwMode="auto">
            <a:xfrm flipV="1">
              <a:off x="1800" y="2496"/>
              <a:ext cx="1" cy="695"/>
            </a:xfrm>
            <a:prstGeom prst="line">
              <a:avLst/>
            </a:prstGeom>
            <a:noFill/>
            <a:ln w="9525">
              <a:solidFill>
                <a:schemeClr val="tx1"/>
              </a:solidFill>
              <a:round/>
              <a:headEnd/>
              <a:tailEnd/>
            </a:ln>
            <a:effectLst/>
          </p:spPr>
          <p:txBody>
            <a:bodyPr wrap="none" anchor="ctr"/>
            <a:lstStyle/>
            <a:p>
              <a:endParaRPr lang="en-US"/>
            </a:p>
          </p:txBody>
        </p:sp>
        <p:sp>
          <p:nvSpPr>
            <p:cNvPr id="96268" name="Line 12"/>
            <p:cNvSpPr>
              <a:spLocks noChangeAspect="1" noChangeShapeType="1"/>
            </p:cNvSpPr>
            <p:nvPr/>
          </p:nvSpPr>
          <p:spPr bwMode="auto">
            <a:xfrm flipV="1">
              <a:off x="4021" y="2592"/>
              <a:ext cx="1" cy="599"/>
            </a:xfrm>
            <a:prstGeom prst="line">
              <a:avLst/>
            </a:prstGeom>
            <a:noFill/>
            <a:ln w="9525">
              <a:solidFill>
                <a:schemeClr val="tx1"/>
              </a:solidFill>
              <a:round/>
              <a:headEnd/>
              <a:tailEnd/>
            </a:ln>
            <a:effectLst/>
          </p:spPr>
          <p:txBody>
            <a:bodyPr wrap="none" anchor="ctr"/>
            <a:lstStyle/>
            <a:p>
              <a:endParaRPr lang="en-US"/>
            </a:p>
          </p:txBody>
        </p:sp>
        <p:sp>
          <p:nvSpPr>
            <p:cNvPr id="96269" name="Line 13"/>
            <p:cNvSpPr>
              <a:spLocks noChangeAspect="1" noChangeShapeType="1"/>
            </p:cNvSpPr>
            <p:nvPr/>
          </p:nvSpPr>
          <p:spPr bwMode="auto">
            <a:xfrm>
              <a:off x="1800" y="2630"/>
              <a:ext cx="935"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6270" name="Line 14"/>
            <p:cNvSpPr>
              <a:spLocks noChangeAspect="1" noChangeShapeType="1"/>
            </p:cNvSpPr>
            <p:nvPr/>
          </p:nvSpPr>
          <p:spPr bwMode="auto">
            <a:xfrm>
              <a:off x="2735" y="2630"/>
              <a:ext cx="1286"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6271" name="Text Box 15"/>
            <p:cNvSpPr txBox="1">
              <a:spLocks noChangeAspect="1" noChangeArrowheads="1"/>
            </p:cNvSpPr>
            <p:nvPr/>
          </p:nvSpPr>
          <p:spPr bwMode="auto">
            <a:xfrm>
              <a:off x="1979" y="2407"/>
              <a:ext cx="804" cy="212"/>
            </a:xfrm>
            <a:prstGeom prst="rect">
              <a:avLst/>
            </a:prstGeom>
            <a:noFill/>
            <a:ln w="9525">
              <a:noFill/>
              <a:miter lim="800000"/>
              <a:headEnd/>
              <a:tailEnd/>
            </a:ln>
            <a:effectLst/>
          </p:spPr>
          <p:txBody>
            <a:bodyPr>
              <a:spAutoFit/>
            </a:bodyPr>
            <a:lstStyle/>
            <a:p>
              <a:r>
                <a:rPr lang="en-US" sz="1600"/>
                <a:t>D</a:t>
              </a:r>
              <a:r>
                <a:rPr lang="en-US" sz="1600" baseline="-25000"/>
                <a:t>aft </a:t>
              </a:r>
              <a:r>
                <a:rPr lang="en-US" sz="1600"/>
                <a:t>= 45.9</a:t>
              </a:r>
            </a:p>
          </p:txBody>
        </p:sp>
        <p:sp>
          <p:nvSpPr>
            <p:cNvPr id="96272" name="Text Box 16"/>
            <p:cNvSpPr txBox="1">
              <a:spLocks noChangeAspect="1" noChangeArrowheads="1"/>
            </p:cNvSpPr>
            <p:nvPr/>
          </p:nvSpPr>
          <p:spPr bwMode="auto">
            <a:xfrm>
              <a:off x="2975" y="2400"/>
              <a:ext cx="1146" cy="212"/>
            </a:xfrm>
            <a:prstGeom prst="rect">
              <a:avLst/>
            </a:prstGeom>
            <a:noFill/>
            <a:ln w="9525">
              <a:noFill/>
              <a:miter lim="800000"/>
              <a:headEnd/>
              <a:tailEnd/>
            </a:ln>
            <a:effectLst/>
          </p:spPr>
          <p:txBody>
            <a:bodyPr>
              <a:spAutoFit/>
            </a:bodyPr>
            <a:lstStyle/>
            <a:p>
              <a:r>
                <a:rPr lang="en-US" sz="1600"/>
                <a:t>D</a:t>
              </a:r>
              <a:r>
                <a:rPr lang="en-US" sz="1600" baseline="-25000"/>
                <a:t>fwd</a:t>
              </a:r>
              <a:r>
                <a:rPr lang="en-US" sz="1600"/>
                <a:t> = 55.8</a:t>
              </a:r>
            </a:p>
          </p:txBody>
        </p:sp>
        <p:sp>
          <p:nvSpPr>
            <p:cNvPr id="96273" name="Line 17"/>
            <p:cNvSpPr>
              <a:spLocks noChangeAspect="1" noChangeShapeType="1"/>
            </p:cNvSpPr>
            <p:nvPr/>
          </p:nvSpPr>
          <p:spPr bwMode="auto">
            <a:xfrm>
              <a:off x="912" y="3269"/>
              <a:ext cx="3838" cy="1"/>
            </a:xfrm>
            <a:prstGeom prst="line">
              <a:avLst/>
            </a:prstGeom>
            <a:noFill/>
            <a:ln w="28575">
              <a:solidFill>
                <a:schemeClr val="tx1"/>
              </a:solidFill>
              <a:prstDash val="sysDot"/>
              <a:round/>
              <a:headEnd/>
              <a:tailEnd/>
            </a:ln>
            <a:effectLst/>
          </p:spPr>
          <p:txBody>
            <a:bodyPr wrap="none" anchor="ctr"/>
            <a:lstStyle/>
            <a:p>
              <a:endParaRPr lang="en-US"/>
            </a:p>
          </p:txBody>
        </p:sp>
        <p:sp>
          <p:nvSpPr>
            <p:cNvPr id="96274" name="Text Box 18"/>
            <p:cNvSpPr txBox="1">
              <a:spLocks noChangeAspect="1" noChangeArrowheads="1"/>
            </p:cNvSpPr>
            <p:nvPr/>
          </p:nvSpPr>
          <p:spPr bwMode="auto">
            <a:xfrm>
              <a:off x="2781" y="3024"/>
              <a:ext cx="212" cy="231"/>
            </a:xfrm>
            <a:prstGeom prst="rect">
              <a:avLst/>
            </a:prstGeom>
            <a:noFill/>
            <a:ln w="9525">
              <a:noFill/>
              <a:miter lim="800000"/>
              <a:headEnd/>
              <a:tailEnd/>
            </a:ln>
            <a:effectLst/>
          </p:spPr>
          <p:txBody>
            <a:bodyPr wrap="none">
              <a:spAutoFit/>
            </a:bodyPr>
            <a:lstStyle/>
            <a:p>
              <a:r>
                <a:rPr lang="en-US"/>
                <a:t>)(</a:t>
              </a:r>
            </a:p>
          </p:txBody>
        </p:sp>
        <p:sp>
          <p:nvSpPr>
            <p:cNvPr id="96275" name="Line 19"/>
            <p:cNvSpPr>
              <a:spLocks noChangeAspect="1" noChangeShapeType="1"/>
            </p:cNvSpPr>
            <p:nvPr/>
          </p:nvSpPr>
          <p:spPr bwMode="auto">
            <a:xfrm>
              <a:off x="1800" y="3269"/>
              <a:ext cx="2221" cy="1"/>
            </a:xfrm>
            <a:prstGeom prst="line">
              <a:avLst/>
            </a:prstGeom>
            <a:noFill/>
            <a:ln w="38100">
              <a:solidFill>
                <a:schemeClr val="tx1"/>
              </a:solidFill>
              <a:round/>
              <a:headEnd/>
              <a:tailEnd/>
            </a:ln>
            <a:effectLst/>
          </p:spPr>
          <p:txBody>
            <a:bodyPr wrap="none" anchor="ctr"/>
            <a:lstStyle/>
            <a:p>
              <a:endParaRPr lang="en-US"/>
            </a:p>
          </p:txBody>
        </p:sp>
        <p:sp>
          <p:nvSpPr>
            <p:cNvPr id="96276" name="AutoShape 20"/>
            <p:cNvSpPr>
              <a:spLocks noChangeAspect="1" noChangeArrowheads="1"/>
            </p:cNvSpPr>
            <p:nvPr/>
          </p:nvSpPr>
          <p:spPr bwMode="auto">
            <a:xfrm flipV="1">
              <a:off x="960" y="3168"/>
              <a:ext cx="104" cy="69"/>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en-US"/>
            </a:p>
          </p:txBody>
        </p:sp>
        <p:sp>
          <p:nvSpPr>
            <p:cNvPr id="96277" name="Text Box 21"/>
            <p:cNvSpPr txBox="1">
              <a:spLocks noChangeAspect="1" noChangeArrowheads="1"/>
            </p:cNvSpPr>
            <p:nvPr/>
          </p:nvSpPr>
          <p:spPr bwMode="auto">
            <a:xfrm>
              <a:off x="912" y="3072"/>
              <a:ext cx="153" cy="357"/>
            </a:xfrm>
            <a:prstGeom prst="rect">
              <a:avLst/>
            </a:prstGeom>
            <a:noFill/>
            <a:ln w="9525">
              <a:noFill/>
              <a:miter lim="800000"/>
              <a:headEnd/>
              <a:tailEnd/>
            </a:ln>
            <a:effectLst/>
          </p:spPr>
          <p:txBody>
            <a:bodyPr>
              <a:spAutoFit/>
            </a:bodyPr>
            <a:lstStyle/>
            <a:p>
              <a:pPr algn="ctr"/>
              <a:r>
                <a:rPr lang="en-US" sz="2400"/>
                <a:t>_</a:t>
              </a:r>
            </a:p>
            <a:p>
              <a:pPr algn="ctr">
                <a:lnSpc>
                  <a:spcPct val="30000"/>
                </a:lnSpc>
              </a:pPr>
              <a:r>
                <a:rPr lang="en-US" sz="2400"/>
                <a:t>.</a:t>
              </a:r>
            </a:p>
          </p:txBody>
        </p:sp>
        <p:sp>
          <p:nvSpPr>
            <p:cNvPr id="96278" name="Line 22"/>
            <p:cNvSpPr>
              <a:spLocks noChangeAspect="1" noChangeShapeType="1"/>
            </p:cNvSpPr>
            <p:nvPr/>
          </p:nvSpPr>
          <p:spPr bwMode="auto">
            <a:xfrm>
              <a:off x="1349" y="3125"/>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6279" name="Text Box 23"/>
            <p:cNvSpPr txBox="1">
              <a:spLocks noChangeAspect="1" noChangeArrowheads="1"/>
            </p:cNvSpPr>
            <p:nvPr/>
          </p:nvSpPr>
          <p:spPr bwMode="auto">
            <a:xfrm>
              <a:off x="1211" y="3225"/>
              <a:ext cx="381"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a:t>
              </a:r>
              <a:r>
                <a:rPr lang="en-US" sz="1600" baseline="-25000"/>
                <a:t>aft</a:t>
              </a:r>
              <a:endParaRPr lang="en-US" sz="1600"/>
            </a:p>
          </p:txBody>
        </p:sp>
        <p:sp>
          <p:nvSpPr>
            <p:cNvPr id="96280" name="Line 24"/>
            <p:cNvSpPr>
              <a:spLocks noChangeAspect="1" noChangeShapeType="1"/>
            </p:cNvSpPr>
            <p:nvPr/>
          </p:nvSpPr>
          <p:spPr bwMode="auto">
            <a:xfrm>
              <a:off x="4056" y="3072"/>
              <a:ext cx="888" cy="2"/>
            </a:xfrm>
            <a:prstGeom prst="line">
              <a:avLst/>
            </a:prstGeom>
            <a:noFill/>
            <a:ln w="9525">
              <a:solidFill>
                <a:schemeClr val="tx1"/>
              </a:solidFill>
              <a:round/>
              <a:headEnd/>
              <a:tailEnd/>
            </a:ln>
            <a:effectLst/>
          </p:spPr>
          <p:txBody>
            <a:bodyPr wrap="none" anchor="ctr"/>
            <a:lstStyle/>
            <a:p>
              <a:endParaRPr lang="en-US"/>
            </a:p>
          </p:txBody>
        </p:sp>
        <p:sp>
          <p:nvSpPr>
            <p:cNvPr id="96281" name="Line 25"/>
            <p:cNvSpPr>
              <a:spLocks noChangeAspect="1" noChangeShapeType="1"/>
            </p:cNvSpPr>
            <p:nvPr/>
          </p:nvSpPr>
          <p:spPr bwMode="auto">
            <a:xfrm flipV="1">
              <a:off x="4438" y="3264"/>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6282" name="Line 26"/>
            <p:cNvSpPr>
              <a:spLocks noChangeAspect="1" noChangeShapeType="1"/>
            </p:cNvSpPr>
            <p:nvPr/>
          </p:nvSpPr>
          <p:spPr bwMode="auto">
            <a:xfrm>
              <a:off x="4438" y="2928"/>
              <a:ext cx="1" cy="139"/>
            </a:xfrm>
            <a:prstGeom prst="line">
              <a:avLst/>
            </a:prstGeom>
            <a:noFill/>
            <a:ln w="9525">
              <a:solidFill>
                <a:schemeClr val="tx1"/>
              </a:solidFill>
              <a:round/>
              <a:headEnd/>
              <a:tailEnd type="triangle" w="med" len="med"/>
            </a:ln>
            <a:effectLst/>
          </p:spPr>
          <p:txBody>
            <a:bodyPr wrap="none" anchor="ctr"/>
            <a:lstStyle/>
            <a:p>
              <a:endParaRPr lang="en-US"/>
            </a:p>
          </p:txBody>
        </p:sp>
        <p:sp>
          <p:nvSpPr>
            <p:cNvPr id="96283" name="Text Box 27"/>
            <p:cNvSpPr txBox="1">
              <a:spLocks noChangeAspect="1" noChangeArrowheads="1"/>
            </p:cNvSpPr>
            <p:nvPr/>
          </p:nvSpPr>
          <p:spPr bwMode="auto">
            <a:xfrm>
              <a:off x="4299" y="3024"/>
              <a:ext cx="501" cy="231"/>
            </a:xfrm>
            <a:prstGeom prst="rect">
              <a:avLst/>
            </a:prstGeom>
            <a:noFill/>
            <a:ln w="9525">
              <a:noFill/>
              <a:miter lim="800000"/>
              <a:headEnd/>
              <a:tailEnd/>
            </a:ln>
            <a:effectLst/>
          </p:spPr>
          <p:txBody>
            <a:bodyPr>
              <a:spAutoFit/>
            </a:bodyPr>
            <a:lstStyle/>
            <a:p>
              <a:r>
                <a:rPr lang="en-US">
                  <a:latin typeface="Symbol" pitchFamily="18" charset="2"/>
                </a:rPr>
                <a:t>d</a:t>
              </a:r>
              <a:r>
                <a:rPr lang="en-US"/>
                <a:t>T</a:t>
              </a:r>
              <a:r>
                <a:rPr lang="en-US" baseline="-25000"/>
                <a:t>fwd</a:t>
              </a:r>
              <a:endParaRPr lang="en-US"/>
            </a:p>
          </p:txBody>
        </p:sp>
        <p:sp>
          <p:nvSpPr>
            <p:cNvPr id="96284" name="Text Box 28"/>
            <p:cNvSpPr txBox="1">
              <a:spLocks noChangeAspect="1" noChangeArrowheads="1"/>
            </p:cNvSpPr>
            <p:nvPr/>
          </p:nvSpPr>
          <p:spPr bwMode="auto">
            <a:xfrm>
              <a:off x="4848" y="3120"/>
              <a:ext cx="480" cy="212"/>
            </a:xfrm>
            <a:prstGeom prst="rect">
              <a:avLst/>
            </a:prstGeom>
            <a:noFill/>
            <a:ln w="9525">
              <a:noFill/>
              <a:miter lim="800000"/>
              <a:headEnd/>
              <a:tailEnd/>
            </a:ln>
            <a:effectLst/>
          </p:spPr>
          <p:txBody>
            <a:bodyPr>
              <a:spAutoFit/>
            </a:bodyPr>
            <a:lstStyle/>
            <a:p>
              <a:r>
                <a:rPr lang="en-US" sz="1600">
                  <a:latin typeface="Symbol" pitchFamily="18" charset="2"/>
                </a:rPr>
                <a:t>d</a:t>
              </a:r>
              <a:r>
                <a:rPr lang="en-US" sz="1600"/>
                <a:t>Trim</a:t>
              </a:r>
            </a:p>
          </p:txBody>
        </p:sp>
        <p:sp>
          <p:nvSpPr>
            <p:cNvPr id="96285" name="Line 29"/>
            <p:cNvSpPr>
              <a:spLocks noChangeAspect="1" noChangeShapeType="1"/>
            </p:cNvSpPr>
            <p:nvPr/>
          </p:nvSpPr>
          <p:spPr bwMode="auto">
            <a:xfrm flipH="1">
              <a:off x="1789" y="3408"/>
              <a:ext cx="3155" cy="1"/>
            </a:xfrm>
            <a:prstGeom prst="line">
              <a:avLst/>
            </a:prstGeom>
            <a:noFill/>
            <a:ln w="9525">
              <a:solidFill>
                <a:schemeClr val="tx1"/>
              </a:solidFill>
              <a:round/>
              <a:headEnd/>
              <a:tailEnd/>
            </a:ln>
            <a:effectLst/>
          </p:spPr>
          <p:txBody>
            <a:bodyPr wrap="none" anchor="ctr"/>
            <a:lstStyle/>
            <a:p>
              <a:endParaRPr lang="en-US"/>
            </a:p>
          </p:txBody>
        </p:sp>
        <p:sp>
          <p:nvSpPr>
            <p:cNvPr id="96286" name="Line 30"/>
            <p:cNvSpPr>
              <a:spLocks noChangeShapeType="1"/>
            </p:cNvSpPr>
            <p:nvPr/>
          </p:nvSpPr>
          <p:spPr bwMode="auto">
            <a:xfrm rot="21000000">
              <a:off x="1771" y="3220"/>
              <a:ext cx="2248" cy="45"/>
            </a:xfrm>
            <a:prstGeom prst="line">
              <a:avLst/>
            </a:prstGeom>
            <a:noFill/>
            <a:ln w="28575">
              <a:solidFill>
                <a:schemeClr val="tx1"/>
              </a:solidFill>
              <a:round/>
              <a:headEnd/>
              <a:tailEnd/>
            </a:ln>
            <a:effectLst/>
          </p:spPr>
          <p:txBody>
            <a:bodyPr wrap="none" anchor="ctr"/>
            <a:lstStyle/>
            <a:p>
              <a:endParaRPr lang="en-US"/>
            </a:p>
          </p:txBody>
        </p:sp>
        <p:sp>
          <p:nvSpPr>
            <p:cNvPr id="96287" name="Oval 31"/>
            <p:cNvSpPr>
              <a:spLocks noChangeAspect="1" noChangeArrowheads="1"/>
            </p:cNvSpPr>
            <p:nvPr/>
          </p:nvSpPr>
          <p:spPr bwMode="auto">
            <a:xfrm>
              <a:off x="2721" y="3269"/>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6288" name="Text Box 32"/>
            <p:cNvSpPr txBox="1">
              <a:spLocks noChangeAspect="1" noChangeArrowheads="1"/>
            </p:cNvSpPr>
            <p:nvPr/>
          </p:nvSpPr>
          <p:spPr bwMode="auto">
            <a:xfrm>
              <a:off x="2685" y="3289"/>
              <a:ext cx="194" cy="212"/>
            </a:xfrm>
            <a:prstGeom prst="rect">
              <a:avLst/>
            </a:prstGeom>
            <a:noFill/>
            <a:ln w="9525">
              <a:noFill/>
              <a:miter lim="800000"/>
              <a:headEnd/>
              <a:tailEnd/>
            </a:ln>
            <a:effectLst/>
          </p:spPr>
          <p:txBody>
            <a:bodyPr wrap="none">
              <a:spAutoFit/>
            </a:bodyPr>
            <a:lstStyle/>
            <a:p>
              <a:r>
                <a:rPr lang="en-US" sz="1600" b="1"/>
                <a:t>F</a:t>
              </a:r>
            </a:p>
          </p:txBody>
        </p:sp>
        <p:sp>
          <p:nvSpPr>
            <p:cNvPr id="96289" name="Text Box 33"/>
            <p:cNvSpPr txBox="1">
              <a:spLocks noChangeAspect="1" noChangeArrowheads="1"/>
            </p:cNvSpPr>
            <p:nvPr/>
          </p:nvSpPr>
          <p:spPr bwMode="auto">
            <a:xfrm>
              <a:off x="2777" y="3032"/>
              <a:ext cx="232" cy="250"/>
            </a:xfrm>
            <a:prstGeom prst="rect">
              <a:avLst/>
            </a:prstGeom>
            <a:noFill/>
            <a:ln w="9525">
              <a:noFill/>
              <a:miter lim="800000"/>
              <a:headEnd/>
              <a:tailEnd/>
            </a:ln>
            <a:effectLst/>
          </p:spPr>
          <p:txBody>
            <a:bodyPr wrap="none">
              <a:spAutoFit/>
            </a:bodyPr>
            <a:lstStyle/>
            <a:p>
              <a:r>
                <a:rPr lang="en-US" sz="2000"/>
                <a:t>O</a:t>
              </a:r>
            </a:p>
          </p:txBody>
        </p:sp>
        <p:sp>
          <p:nvSpPr>
            <p:cNvPr id="96290" name="Oval 34"/>
            <p:cNvSpPr>
              <a:spLocks noChangeAspect="1" noChangeArrowheads="1"/>
            </p:cNvSpPr>
            <p:nvPr/>
          </p:nvSpPr>
          <p:spPr bwMode="auto">
            <a:xfrm>
              <a:off x="2841" y="3277"/>
              <a:ext cx="35" cy="35"/>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96291" name="Rectangle 35"/>
            <p:cNvSpPr>
              <a:spLocks noChangeArrowheads="1"/>
            </p:cNvSpPr>
            <p:nvPr/>
          </p:nvSpPr>
          <p:spPr bwMode="auto">
            <a:xfrm>
              <a:off x="3071" y="3120"/>
              <a:ext cx="241" cy="144"/>
            </a:xfrm>
            <a:prstGeom prst="rect">
              <a:avLst/>
            </a:prstGeom>
            <a:solidFill>
              <a:srgbClr val="FFFF00"/>
            </a:solidFill>
            <a:ln w="9525">
              <a:solidFill>
                <a:schemeClr val="tx1"/>
              </a:solidFill>
              <a:miter lim="800000"/>
              <a:headEnd/>
              <a:tailEnd/>
            </a:ln>
            <a:effectLst/>
          </p:spPr>
          <p:txBody>
            <a:bodyPr wrap="none" anchor="ctr"/>
            <a:lstStyle/>
            <a:p>
              <a:pPr algn="ctr"/>
              <a:r>
                <a:rPr lang="en-US" sz="1000"/>
                <a:t>10LT</a:t>
              </a:r>
              <a:endParaRPr lang="en-US" sz="1600"/>
            </a:p>
          </p:txBody>
        </p:sp>
        <p:sp>
          <p:nvSpPr>
            <p:cNvPr id="96292" name="Line 36"/>
            <p:cNvSpPr>
              <a:spLocks noChangeShapeType="1"/>
            </p:cNvSpPr>
            <p:nvPr/>
          </p:nvSpPr>
          <p:spPr bwMode="auto">
            <a:xfrm flipV="1">
              <a:off x="3167" y="2784"/>
              <a:ext cx="1" cy="240"/>
            </a:xfrm>
            <a:prstGeom prst="line">
              <a:avLst/>
            </a:prstGeom>
            <a:noFill/>
            <a:ln w="9525">
              <a:solidFill>
                <a:schemeClr val="tx1"/>
              </a:solidFill>
              <a:round/>
              <a:headEnd/>
              <a:tailEnd/>
            </a:ln>
            <a:effectLst/>
          </p:spPr>
          <p:txBody>
            <a:bodyPr wrap="none" anchor="ctr"/>
            <a:lstStyle/>
            <a:p>
              <a:endParaRPr lang="en-US"/>
            </a:p>
          </p:txBody>
        </p:sp>
        <p:sp>
          <p:nvSpPr>
            <p:cNvPr id="96293" name="Line 37"/>
            <p:cNvSpPr>
              <a:spLocks noChangeShapeType="1"/>
            </p:cNvSpPr>
            <p:nvPr/>
          </p:nvSpPr>
          <p:spPr bwMode="auto">
            <a:xfrm>
              <a:off x="2735" y="2832"/>
              <a:ext cx="432" cy="1"/>
            </a:xfrm>
            <a:prstGeom prst="line">
              <a:avLst/>
            </a:prstGeom>
            <a:noFill/>
            <a:ln w="9525">
              <a:solidFill>
                <a:schemeClr val="tx1"/>
              </a:solidFill>
              <a:round/>
              <a:headEnd type="triangle" w="med" len="med"/>
              <a:tailEnd type="triangle" w="med" len="med"/>
            </a:ln>
            <a:effectLst/>
          </p:spPr>
          <p:txBody>
            <a:bodyPr wrap="none" anchor="ctr"/>
            <a:lstStyle/>
            <a:p>
              <a:endParaRPr lang="en-US"/>
            </a:p>
          </p:txBody>
        </p:sp>
        <p:sp>
          <p:nvSpPr>
            <p:cNvPr id="96294" name="Text Box 38"/>
            <p:cNvSpPr txBox="1">
              <a:spLocks noChangeArrowheads="1"/>
            </p:cNvSpPr>
            <p:nvPr/>
          </p:nvSpPr>
          <p:spPr bwMode="auto">
            <a:xfrm>
              <a:off x="2783" y="2668"/>
              <a:ext cx="404" cy="212"/>
            </a:xfrm>
            <a:prstGeom prst="rect">
              <a:avLst/>
            </a:prstGeom>
            <a:noFill/>
            <a:ln w="9525">
              <a:noFill/>
              <a:miter lim="800000"/>
              <a:headEnd/>
              <a:tailEnd/>
            </a:ln>
            <a:effectLst/>
          </p:spPr>
          <p:txBody>
            <a:bodyPr wrap="none">
              <a:spAutoFit/>
            </a:bodyPr>
            <a:lstStyle/>
            <a:p>
              <a:r>
                <a:rPr lang="en-US" sz="1600"/>
                <a:t>19.95</a:t>
              </a:r>
            </a:p>
          </p:txBody>
        </p:sp>
        <p:sp>
          <p:nvSpPr>
            <p:cNvPr id="96295" name="Line 39"/>
            <p:cNvSpPr>
              <a:spLocks noChangeShapeType="1"/>
            </p:cNvSpPr>
            <p:nvPr/>
          </p:nvSpPr>
          <p:spPr bwMode="auto">
            <a:xfrm flipH="1">
              <a:off x="1296" y="3408"/>
              <a:ext cx="432" cy="0"/>
            </a:xfrm>
            <a:prstGeom prst="line">
              <a:avLst/>
            </a:prstGeom>
            <a:noFill/>
            <a:ln w="3175">
              <a:solidFill>
                <a:schemeClr val="tx1"/>
              </a:solidFill>
              <a:round/>
              <a:headEnd/>
              <a:tailEnd/>
            </a:ln>
            <a:effectLst/>
          </p:spPr>
          <p:txBody>
            <a:bodyPr wrap="none" anchor="ctr">
              <a:spAutoFit/>
            </a:bodyPr>
            <a:lstStyle/>
            <a:p>
              <a:endParaRPr lang="en-US"/>
            </a:p>
          </p:txBody>
        </p:sp>
        <p:sp>
          <p:nvSpPr>
            <p:cNvPr id="96296" name="Line 40"/>
            <p:cNvSpPr>
              <a:spLocks noChangeShapeType="1"/>
            </p:cNvSpPr>
            <p:nvPr/>
          </p:nvSpPr>
          <p:spPr bwMode="auto">
            <a:xfrm flipV="1">
              <a:off x="1344" y="3408"/>
              <a:ext cx="0" cy="240"/>
            </a:xfrm>
            <a:prstGeom prst="line">
              <a:avLst/>
            </a:prstGeom>
            <a:noFill/>
            <a:ln w="3175">
              <a:solidFill>
                <a:schemeClr val="tx1"/>
              </a:solidFill>
              <a:round/>
              <a:headEnd/>
              <a:tailEnd type="triangle" w="med" len="med"/>
            </a:ln>
            <a:effectLst/>
          </p:spPr>
          <p:txBody>
            <a:bodyPr anchor="ctr">
              <a:spAutoFit/>
            </a:bodyPr>
            <a:lstStyle/>
            <a:p>
              <a:endParaRPr lang="en-US"/>
            </a:p>
          </p:txBody>
        </p:sp>
        <p:sp>
          <p:nvSpPr>
            <p:cNvPr id="96297" name="Line 41"/>
            <p:cNvSpPr>
              <a:spLocks noChangeShapeType="1"/>
            </p:cNvSpPr>
            <p:nvPr/>
          </p:nvSpPr>
          <p:spPr bwMode="auto">
            <a:xfrm>
              <a:off x="4896" y="3072"/>
              <a:ext cx="0" cy="336"/>
            </a:xfrm>
            <a:prstGeom prst="line">
              <a:avLst/>
            </a:prstGeom>
            <a:noFill/>
            <a:ln w="3175">
              <a:solidFill>
                <a:schemeClr val="tx1"/>
              </a:solidFill>
              <a:round/>
              <a:headEnd type="triangle" w="med" len="med"/>
              <a:tailEnd type="triangle" w="med" len="med"/>
            </a:ln>
            <a:effectLst/>
          </p:spPr>
          <p:txBody>
            <a:bodyPr wrap="none" anchor="ctr">
              <a:spAutoFit/>
            </a:bodyPr>
            <a:lstStyle/>
            <a:p>
              <a:endParaRPr lang="en-US"/>
            </a:p>
          </p:txBody>
        </p:sp>
      </p:gr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a:noFill/>
          <a:ln/>
        </p:spPr>
        <p:txBody>
          <a:bodyPr lIns="90488" tIns="44450" rIns="90488" bIns="44450"/>
          <a:lstStyle/>
          <a:p>
            <a:r>
              <a:rPr lang="en-US" dirty="0"/>
              <a:t>Background Lab </a:t>
            </a:r>
            <a:r>
              <a:rPr lang="en-US" dirty="0" smtClean="0"/>
              <a:t>2</a:t>
            </a:r>
            <a:endParaRPr lang="en-US" dirty="0"/>
          </a:p>
        </p:txBody>
      </p:sp>
      <p:sp>
        <p:nvSpPr>
          <p:cNvPr id="314371" name="Rectangle 3"/>
          <p:cNvSpPr>
            <a:spLocks noGrp="1" noChangeArrowheads="1"/>
          </p:cNvSpPr>
          <p:nvPr>
            <p:ph type="body" idx="1"/>
          </p:nvPr>
        </p:nvSpPr>
        <p:spPr>
          <a:noFill/>
          <a:ln/>
        </p:spPr>
        <p:txBody>
          <a:bodyPr lIns="90488" tIns="44450" rIns="90488" bIns="44450"/>
          <a:lstStyle/>
          <a:p>
            <a:pPr>
              <a:buFontTx/>
              <a:buNone/>
            </a:pPr>
            <a:r>
              <a:rPr lang="en-US"/>
              <a:t>Lab Objectives</a:t>
            </a:r>
          </a:p>
          <a:p>
            <a:pPr lvl="1">
              <a:buFont typeface="Wingdings" pitchFamily="2" charset="2"/>
              <a:buChar char="ü"/>
            </a:pPr>
            <a:r>
              <a:rPr lang="en-US"/>
              <a:t>Reinforce students’ understanding of Archimedes Principle</a:t>
            </a:r>
          </a:p>
          <a:p>
            <a:pPr lvl="1">
              <a:buFont typeface="Wingdings" pitchFamily="2" charset="2"/>
              <a:buChar char="ü"/>
            </a:pPr>
            <a:r>
              <a:rPr lang="en-US"/>
              <a:t>Reinforce student’s concept of static equilibrium</a:t>
            </a:r>
          </a:p>
          <a:p>
            <a:pPr lvl="1">
              <a:buFont typeface="Wingdings" pitchFamily="2" charset="2"/>
              <a:buChar char="ü"/>
            </a:pPr>
            <a:r>
              <a:rPr lang="en-US"/>
              <a:t>Reinforce student’s concept of the center of floatation</a:t>
            </a:r>
          </a:p>
        </p:txBody>
      </p:sp>
    </p:spTree>
  </p:cSld>
  <p:clrMapOvr>
    <a:masterClrMapping/>
  </p:clrMapOvr>
  <p:transition>
    <p:cut/>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body" idx="1"/>
          </p:nvPr>
        </p:nvSpPr>
        <p:spPr>
          <a:xfrm>
            <a:off x="1981200" y="1447800"/>
            <a:ext cx="7772400" cy="4114800"/>
          </a:xfrm>
          <a:noFill/>
          <a:ln/>
        </p:spPr>
        <p:txBody>
          <a:bodyPr lIns="90488" tIns="44450" rIns="90488" bIns="44450"/>
          <a:lstStyle/>
          <a:p>
            <a:pPr>
              <a:buFontTx/>
              <a:buNone/>
            </a:pPr>
            <a:r>
              <a:rPr lang="en-US" sz="2800" u="sng"/>
              <a:t>Concepts/Principles:</a:t>
            </a:r>
          </a:p>
          <a:p>
            <a:pPr lvl="1">
              <a:buFont typeface="Wingdings" pitchFamily="2" charset="2"/>
              <a:buChar char="ü"/>
            </a:pPr>
            <a:r>
              <a:rPr lang="en-US"/>
              <a:t>Archimedes Principle</a:t>
            </a:r>
          </a:p>
          <a:p>
            <a:pPr lvl="1">
              <a:buFont typeface="Wingdings" pitchFamily="2" charset="2"/>
              <a:buChar char="ü"/>
            </a:pPr>
            <a:r>
              <a:rPr lang="en-US"/>
              <a:t>Static Equilibrium</a:t>
            </a:r>
          </a:p>
          <a:p>
            <a:pPr lvl="1">
              <a:buFont typeface="Wingdings" pitchFamily="2" charset="2"/>
              <a:buChar char="ü"/>
            </a:pPr>
            <a:r>
              <a:rPr lang="en-US"/>
              <a:t>Center of Floatation</a:t>
            </a:r>
          </a:p>
          <a:p>
            <a:pPr lvl="1">
              <a:buFont typeface="Wingdings" pitchFamily="2" charset="2"/>
              <a:buChar char="ü"/>
            </a:pPr>
            <a:r>
              <a:rPr lang="en-US"/>
              <a:t>Simpson’s First Rule</a:t>
            </a:r>
          </a:p>
          <a:p>
            <a:pPr lvl="1">
              <a:buFont typeface="Wingdings" pitchFamily="2" charset="2"/>
              <a:buChar char="ü"/>
            </a:pPr>
            <a:r>
              <a:rPr lang="en-US"/>
              <a:t>Interpolation</a:t>
            </a:r>
          </a:p>
          <a:p>
            <a:pPr lvl="1">
              <a:buFont typeface="Wingdings" pitchFamily="2" charset="2"/>
              <a:buChar char="ü"/>
            </a:pPr>
            <a:r>
              <a:rPr lang="en-US"/>
              <a:t>Hydrostatic Force</a:t>
            </a:r>
          </a:p>
          <a:p>
            <a:pPr lvl="1">
              <a:buFont typeface="Wingdings" pitchFamily="2" charset="2"/>
              <a:buChar char="ü"/>
            </a:pPr>
            <a:r>
              <a:rPr lang="en-US"/>
              <a:t>TPI</a:t>
            </a:r>
          </a:p>
          <a:p>
            <a:pPr lvl="1">
              <a:buFont typeface="Wingdings" pitchFamily="2" charset="2"/>
              <a:buChar char="ü"/>
            </a:pPr>
            <a:r>
              <a:rPr lang="en-US"/>
              <a:t>MT1”</a:t>
            </a:r>
          </a:p>
        </p:txBody>
      </p:sp>
      <p:sp>
        <p:nvSpPr>
          <p:cNvPr id="316419" name="Rectangle 3"/>
          <p:cNvSpPr>
            <a:spLocks noGrp="1" noChangeArrowheads="1"/>
          </p:cNvSpPr>
          <p:nvPr>
            <p:ph type="title"/>
          </p:nvPr>
        </p:nvSpPr>
        <p:spPr>
          <a:xfrm>
            <a:off x="228600" y="0"/>
            <a:ext cx="7772400" cy="1143000"/>
          </a:xfrm>
          <a:noFill/>
          <a:ln/>
        </p:spPr>
        <p:txBody>
          <a:bodyPr lIns="90488" tIns="44450" rIns="90488" bIns="44450"/>
          <a:lstStyle/>
          <a:p>
            <a:r>
              <a:rPr lang="en-US" dirty="0"/>
              <a:t>Background Lab </a:t>
            </a:r>
            <a:r>
              <a:rPr lang="en-US" dirty="0" smtClean="0"/>
              <a:t>2</a:t>
            </a:r>
            <a:endParaRPr lang="en-US" dirty="0"/>
          </a:p>
        </p:txBody>
      </p:sp>
    </p:spTree>
  </p:cSld>
  <p:clrMapOvr>
    <a:masterClrMapping/>
  </p:clrMapOvr>
  <p:transition>
    <p:cut/>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body" idx="1"/>
          </p:nvPr>
        </p:nvSpPr>
        <p:spPr>
          <a:xfrm>
            <a:off x="304800" y="1143000"/>
            <a:ext cx="8534400" cy="4953000"/>
          </a:xfrm>
          <a:noFill/>
          <a:ln/>
        </p:spPr>
        <p:txBody>
          <a:bodyPr lIns="90488" tIns="44450" rIns="90488" bIns="44450"/>
          <a:lstStyle/>
          <a:p>
            <a:pPr>
              <a:lnSpc>
                <a:spcPct val="90000"/>
              </a:lnSpc>
              <a:buFontTx/>
              <a:buNone/>
            </a:pPr>
            <a:r>
              <a:rPr lang="en-US"/>
              <a:t>Terminology</a:t>
            </a:r>
          </a:p>
          <a:p>
            <a:pPr lvl="1">
              <a:lnSpc>
                <a:spcPct val="90000"/>
              </a:lnSpc>
            </a:pPr>
            <a:r>
              <a:rPr lang="en-US"/>
              <a:t>Displacement</a:t>
            </a:r>
          </a:p>
          <a:p>
            <a:pPr lvl="1">
              <a:lnSpc>
                <a:spcPct val="90000"/>
              </a:lnSpc>
            </a:pPr>
            <a:r>
              <a:rPr lang="en-US"/>
              <a:t>Buoyant Force</a:t>
            </a:r>
          </a:p>
          <a:p>
            <a:pPr lvl="1">
              <a:lnSpc>
                <a:spcPct val="90000"/>
              </a:lnSpc>
            </a:pPr>
            <a:endParaRPr lang="en-US"/>
          </a:p>
          <a:p>
            <a:pPr>
              <a:lnSpc>
                <a:spcPct val="90000"/>
              </a:lnSpc>
              <a:buFontTx/>
              <a:buNone/>
            </a:pPr>
            <a:r>
              <a:rPr lang="en-US"/>
              <a:t>Equations</a:t>
            </a:r>
          </a:p>
          <a:p>
            <a:pPr lvl="1">
              <a:lnSpc>
                <a:spcPct val="90000"/>
              </a:lnSpc>
            </a:pPr>
            <a:r>
              <a:rPr lang="en-US" sz="2400"/>
              <a:t> </a:t>
            </a:r>
            <a:r>
              <a:rPr lang="en-US" sz="2400">
                <a:latin typeface="Symbol" pitchFamily="18" charset="2"/>
              </a:rPr>
              <a:t>D</a:t>
            </a:r>
            <a:r>
              <a:rPr lang="en-US" sz="2400"/>
              <a:t>=</a:t>
            </a:r>
            <a:r>
              <a:rPr lang="en-US" sz="2400">
                <a:latin typeface="Symbol" pitchFamily="18" charset="2"/>
              </a:rPr>
              <a:t>r</a:t>
            </a:r>
            <a:r>
              <a:rPr lang="en-US" sz="2400"/>
              <a:t>g</a:t>
            </a:r>
            <a:r>
              <a:rPr lang="en-US" sz="2400">
                <a:latin typeface="Symbol" pitchFamily="18" charset="2"/>
              </a:rPr>
              <a:t>Ñ</a:t>
            </a:r>
            <a:r>
              <a:rPr lang="en-US" sz="2400"/>
              <a:t>=F</a:t>
            </a:r>
            <a:r>
              <a:rPr lang="en-US" sz="2400" baseline="-25000"/>
              <a:t>B</a:t>
            </a:r>
            <a:r>
              <a:rPr lang="en-US" sz="2400"/>
              <a:t>   </a:t>
            </a:r>
          </a:p>
          <a:p>
            <a:pPr>
              <a:lnSpc>
                <a:spcPct val="90000"/>
              </a:lnSpc>
            </a:pPr>
            <a:endParaRPr lang="en-US"/>
          </a:p>
          <a:p>
            <a:pPr>
              <a:lnSpc>
                <a:spcPct val="90000"/>
              </a:lnSpc>
              <a:buFontTx/>
              <a:buNone/>
            </a:pPr>
            <a:r>
              <a:rPr lang="en-US"/>
              <a:t>General Safety</a:t>
            </a:r>
          </a:p>
          <a:p>
            <a:pPr lvl="1">
              <a:lnSpc>
                <a:spcPct val="90000"/>
              </a:lnSpc>
            </a:pPr>
            <a:r>
              <a:rPr lang="en-US"/>
              <a:t>Immediately clean up any water spilled to avoid fall hazard</a:t>
            </a:r>
          </a:p>
        </p:txBody>
      </p:sp>
      <p:sp>
        <p:nvSpPr>
          <p:cNvPr id="318467" name="Rectangle 3"/>
          <p:cNvSpPr>
            <a:spLocks noGrp="1" noChangeArrowheads="1"/>
          </p:cNvSpPr>
          <p:nvPr>
            <p:ph type="title"/>
          </p:nvPr>
        </p:nvSpPr>
        <p:spPr>
          <a:xfrm>
            <a:off x="685800" y="76200"/>
            <a:ext cx="7772400" cy="1143000"/>
          </a:xfrm>
          <a:noFill/>
          <a:ln/>
        </p:spPr>
        <p:txBody>
          <a:bodyPr lIns="90488" tIns="44450" rIns="90488" bIns="44450"/>
          <a:lstStyle/>
          <a:p>
            <a:r>
              <a:rPr lang="en-US" dirty="0"/>
              <a:t>Background Lab </a:t>
            </a:r>
            <a:r>
              <a:rPr lang="en-US" dirty="0" smtClean="0"/>
              <a:t>2</a:t>
            </a:r>
            <a:endParaRPr lang="en-US" dirty="0"/>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a:xfrm>
            <a:off x="152400" y="990600"/>
            <a:ext cx="8991600" cy="5029200"/>
          </a:xfrm>
          <a:noFill/>
          <a:ln/>
        </p:spPr>
        <p:txBody>
          <a:bodyPr lIns="90488" tIns="44450" rIns="90488" bIns="44450"/>
          <a:lstStyle/>
          <a:p>
            <a:pPr>
              <a:buFontTx/>
              <a:buNone/>
            </a:pPr>
            <a:r>
              <a:rPr lang="en-US"/>
              <a:t>Notation:</a:t>
            </a:r>
          </a:p>
          <a:p>
            <a:pPr lvl="1">
              <a:buFontTx/>
              <a:buNone/>
            </a:pPr>
            <a:r>
              <a:rPr lang="en-US"/>
              <a:t>  G=</a:t>
            </a:r>
            <a:r>
              <a:rPr lang="en-US" b="1"/>
              <a:t>Location</a:t>
            </a:r>
            <a:r>
              <a:rPr lang="en-US"/>
              <a:t> of Center of Gravity for ship</a:t>
            </a:r>
          </a:p>
          <a:p>
            <a:pPr lvl="1">
              <a:buFontTx/>
              <a:buNone/>
            </a:pPr>
            <a:r>
              <a:rPr lang="en-US"/>
              <a:t>  g=</a:t>
            </a:r>
            <a:r>
              <a:rPr lang="en-US" b="1"/>
              <a:t>Location</a:t>
            </a:r>
            <a:r>
              <a:rPr lang="en-US"/>
              <a:t> of Center of Gravity for object</a:t>
            </a:r>
          </a:p>
          <a:p>
            <a:pPr lvl="1">
              <a:buFontTx/>
              <a:buNone/>
            </a:pPr>
            <a:r>
              <a:rPr lang="en-US"/>
              <a:t>  </a:t>
            </a:r>
            <a:r>
              <a:rPr lang="en-US">
                <a:latin typeface="Symbol" pitchFamily="18" charset="2"/>
              </a:rPr>
              <a:t>D</a:t>
            </a:r>
            <a:r>
              <a:rPr lang="en-US" baseline="-25000"/>
              <a:t>s</a:t>
            </a:r>
            <a:r>
              <a:rPr lang="en-US"/>
              <a:t>= Displacement of ship (LT)</a:t>
            </a:r>
          </a:p>
          <a:p>
            <a:pPr lvl="1">
              <a:buFontTx/>
              <a:buNone/>
            </a:pPr>
            <a:r>
              <a:rPr lang="en-US"/>
              <a:t> W = Magnitude of Gravitational Force/</a:t>
            </a:r>
            <a:r>
              <a:rPr lang="en-US" b="1"/>
              <a:t>Weight</a:t>
            </a:r>
            <a:r>
              <a:rPr lang="en-US"/>
              <a:t> of object (LT)</a:t>
            </a:r>
          </a:p>
        </p:txBody>
      </p:sp>
    </p:spTree>
  </p:cSld>
  <p:clrMapOvr>
    <a:masterClrMapping/>
  </p:clrMapOvr>
  <p:transition spd="slow">
    <p:cut/>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685800" y="76200"/>
            <a:ext cx="7772400" cy="1143000"/>
          </a:xfrm>
          <a:noFill/>
          <a:ln/>
        </p:spPr>
        <p:txBody>
          <a:bodyPr lIns="90488" tIns="44450" rIns="90488" bIns="44450"/>
          <a:lstStyle/>
          <a:p>
            <a:r>
              <a:rPr lang="en-US"/>
              <a:t>Apparatus</a:t>
            </a:r>
          </a:p>
        </p:txBody>
      </p:sp>
      <p:sp>
        <p:nvSpPr>
          <p:cNvPr id="320515" name="Rectangle 3"/>
          <p:cNvSpPr>
            <a:spLocks noGrp="1" noChangeArrowheads="1"/>
          </p:cNvSpPr>
          <p:nvPr>
            <p:ph type="body" idx="1"/>
          </p:nvPr>
        </p:nvSpPr>
        <p:spPr>
          <a:xfrm>
            <a:off x="685800" y="1143000"/>
            <a:ext cx="7772400" cy="4953000"/>
          </a:xfrm>
          <a:noFill/>
          <a:ln/>
        </p:spPr>
        <p:txBody>
          <a:bodyPr lIns="90488" tIns="44450" rIns="90488" bIns="44450"/>
          <a:lstStyle/>
          <a:p>
            <a:pPr>
              <a:buFontTx/>
              <a:buNone/>
            </a:pPr>
            <a:r>
              <a:rPr lang="en-US" sz="2800"/>
              <a:t>Equipment</a:t>
            </a:r>
          </a:p>
          <a:p>
            <a:pPr lvl="1"/>
            <a:r>
              <a:rPr lang="en-US" sz="2400"/>
              <a:t>Floating bodies</a:t>
            </a:r>
          </a:p>
          <a:p>
            <a:pPr lvl="1"/>
            <a:r>
              <a:rPr lang="en-US" sz="2400"/>
              <a:t>Tanks with weirs and spillways</a:t>
            </a:r>
          </a:p>
          <a:p>
            <a:pPr lvl="1"/>
            <a:r>
              <a:rPr lang="en-US" sz="2400"/>
              <a:t>Buckets</a:t>
            </a:r>
          </a:p>
          <a:p>
            <a:pPr lvl="1"/>
            <a:r>
              <a:rPr lang="en-US" sz="2400"/>
              <a:t>Scale</a:t>
            </a:r>
          </a:p>
          <a:p>
            <a:pPr lvl="1"/>
            <a:r>
              <a:rPr lang="en-US" sz="2400"/>
              <a:t>Rulers</a:t>
            </a:r>
          </a:p>
          <a:p>
            <a:pPr lvl="1"/>
            <a:r>
              <a:rPr lang="en-US" sz="2400"/>
              <a:t>5 lb weights</a:t>
            </a:r>
          </a:p>
          <a:p>
            <a:pPr lvl="1"/>
            <a:endParaRPr lang="en-US" sz="2400"/>
          </a:p>
          <a:p>
            <a:pPr>
              <a:buFontTx/>
              <a:buNone/>
            </a:pPr>
            <a:r>
              <a:rPr lang="en-US" sz="2800"/>
              <a:t>Procedures for taking measurements</a:t>
            </a:r>
          </a:p>
          <a:p>
            <a:pPr lvl="1"/>
            <a:r>
              <a:rPr lang="en-US" sz="2400"/>
              <a:t>Record results measurements of models and weighing of buckets</a:t>
            </a:r>
          </a:p>
        </p:txBody>
      </p:sp>
    </p:spTree>
  </p:cSld>
  <p:clrMapOvr>
    <a:masterClrMapping/>
  </p:clrMapOvr>
  <p:transition>
    <p:cut/>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a:xfrm>
            <a:off x="685800" y="228600"/>
            <a:ext cx="7772400" cy="990600"/>
          </a:xfrm>
          <a:noFill/>
          <a:ln/>
        </p:spPr>
        <p:txBody>
          <a:bodyPr lIns="90488" tIns="44450" rIns="90488" bIns="44450"/>
          <a:lstStyle/>
          <a:p>
            <a:r>
              <a:rPr lang="en-US"/>
              <a:t>Data Collection/Reduction</a:t>
            </a:r>
          </a:p>
        </p:txBody>
      </p:sp>
      <p:sp>
        <p:nvSpPr>
          <p:cNvPr id="322563" name="Rectangle 3"/>
          <p:cNvSpPr>
            <a:spLocks noGrp="1" noChangeArrowheads="1"/>
          </p:cNvSpPr>
          <p:nvPr>
            <p:ph type="body" idx="1"/>
          </p:nvPr>
        </p:nvSpPr>
        <p:spPr>
          <a:xfrm>
            <a:off x="685800" y="1295400"/>
            <a:ext cx="7772400" cy="4800600"/>
          </a:xfrm>
          <a:noFill/>
          <a:ln/>
        </p:spPr>
        <p:txBody>
          <a:bodyPr lIns="90488" tIns="44450" rIns="90488" bIns="44450"/>
          <a:lstStyle/>
          <a:p>
            <a:pPr>
              <a:lnSpc>
                <a:spcPct val="90000"/>
              </a:lnSpc>
              <a:buFontTx/>
              <a:buNone/>
            </a:pPr>
            <a:r>
              <a:rPr lang="en-US" sz="2800"/>
              <a:t>Data to be collected &amp; Expected results</a:t>
            </a:r>
          </a:p>
          <a:p>
            <a:pPr lvl="1">
              <a:lnSpc>
                <a:spcPct val="90000"/>
              </a:lnSpc>
            </a:pPr>
            <a:r>
              <a:rPr lang="en-US" sz="2400"/>
              <a:t>These should be equal</a:t>
            </a:r>
          </a:p>
          <a:p>
            <a:pPr lvl="2">
              <a:lnSpc>
                <a:spcPct val="90000"/>
              </a:lnSpc>
              <a:buFont typeface="Wingdings" pitchFamily="2" charset="2"/>
              <a:buChar char="ü"/>
            </a:pPr>
            <a:r>
              <a:rPr lang="en-US" sz="2000"/>
              <a:t>Weight of model</a:t>
            </a:r>
          </a:p>
          <a:p>
            <a:pPr lvl="2">
              <a:lnSpc>
                <a:spcPct val="90000"/>
              </a:lnSpc>
              <a:buFont typeface="Wingdings" pitchFamily="2" charset="2"/>
              <a:buChar char="ü"/>
            </a:pPr>
            <a:r>
              <a:rPr lang="en-US" sz="2000"/>
              <a:t>Weight of water</a:t>
            </a:r>
          </a:p>
          <a:p>
            <a:pPr lvl="2">
              <a:lnSpc>
                <a:spcPct val="90000"/>
              </a:lnSpc>
              <a:buFont typeface="Wingdings" pitchFamily="2" charset="2"/>
              <a:buChar char="ü"/>
            </a:pPr>
            <a:r>
              <a:rPr lang="en-US" sz="2000"/>
              <a:t>Calculated water volume displaced</a:t>
            </a:r>
          </a:p>
          <a:p>
            <a:pPr lvl="2">
              <a:lnSpc>
                <a:spcPct val="90000"/>
              </a:lnSpc>
              <a:buFont typeface="Wingdings" pitchFamily="2" charset="2"/>
              <a:buChar char="ü"/>
            </a:pPr>
            <a:r>
              <a:rPr lang="en-US" sz="2000"/>
              <a:t>Hydrostatic Force</a:t>
            </a:r>
          </a:p>
          <a:p>
            <a:pPr lvl="1">
              <a:lnSpc>
                <a:spcPct val="90000"/>
              </a:lnSpc>
            </a:pPr>
            <a:endParaRPr lang="en-US" sz="2400"/>
          </a:p>
          <a:p>
            <a:pPr lvl="1">
              <a:lnSpc>
                <a:spcPct val="90000"/>
              </a:lnSpc>
            </a:pPr>
            <a:r>
              <a:rPr lang="en-US" sz="2400"/>
              <a:t>Longitudinal Center of Floatation (LCF)</a:t>
            </a:r>
          </a:p>
          <a:p>
            <a:pPr lvl="1">
              <a:lnSpc>
                <a:spcPct val="90000"/>
              </a:lnSpc>
            </a:pPr>
            <a:endParaRPr lang="en-US" sz="2400"/>
          </a:p>
          <a:p>
            <a:pPr>
              <a:lnSpc>
                <a:spcPct val="90000"/>
              </a:lnSpc>
              <a:buFontTx/>
              <a:buNone/>
            </a:pPr>
            <a:r>
              <a:rPr lang="en-US" sz="2800"/>
              <a:t>Sources of error</a:t>
            </a:r>
          </a:p>
          <a:p>
            <a:pPr lvl="1">
              <a:lnSpc>
                <a:spcPct val="90000"/>
              </a:lnSpc>
            </a:pPr>
            <a:r>
              <a:rPr lang="en-US" sz="2400"/>
              <a:t>Measurements</a:t>
            </a:r>
          </a:p>
          <a:p>
            <a:pPr lvl="1">
              <a:lnSpc>
                <a:spcPct val="90000"/>
              </a:lnSpc>
            </a:pPr>
            <a:r>
              <a:rPr lang="en-US" sz="2400"/>
              <a:t>Insufficient drip time</a:t>
            </a:r>
          </a:p>
        </p:txBody>
      </p:sp>
    </p:spTree>
  </p:cSld>
  <p:clrMapOvr>
    <a:masterClrMapping/>
  </p:clrMapOvr>
  <p:transition>
    <p:cut/>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85800" y="304800"/>
            <a:ext cx="7772400" cy="1143000"/>
          </a:xfrm>
          <a:noFill/>
          <a:ln/>
        </p:spPr>
        <p:txBody>
          <a:bodyPr lIns="90488" tIns="44450" rIns="90488" bIns="44450"/>
          <a:lstStyle/>
          <a:p>
            <a:r>
              <a:rPr lang="en-US"/>
              <a:t>Data Collection/Reduction</a:t>
            </a:r>
          </a:p>
        </p:txBody>
      </p:sp>
      <p:sp>
        <p:nvSpPr>
          <p:cNvPr id="324611" name="Rectangle 3"/>
          <p:cNvSpPr>
            <a:spLocks noGrp="1" noChangeArrowheads="1"/>
          </p:cNvSpPr>
          <p:nvPr>
            <p:ph type="body" idx="1"/>
          </p:nvPr>
        </p:nvSpPr>
        <p:spPr>
          <a:xfrm>
            <a:off x="685800" y="1447800"/>
            <a:ext cx="7772400" cy="4114800"/>
          </a:xfrm>
          <a:noFill/>
          <a:ln/>
        </p:spPr>
        <p:txBody>
          <a:bodyPr lIns="90488" tIns="44450" rIns="90488" bIns="44450"/>
          <a:lstStyle/>
          <a:p>
            <a:pPr>
              <a:buFontTx/>
              <a:buNone/>
            </a:pPr>
            <a:r>
              <a:rPr lang="en-US"/>
              <a:t>Calculations</a:t>
            </a:r>
          </a:p>
          <a:p>
            <a:pPr lvl="1">
              <a:buFont typeface="Wingdings" pitchFamily="2" charset="2"/>
              <a:buChar char="ü"/>
            </a:pPr>
            <a:r>
              <a:rPr lang="en-US"/>
              <a:t>F</a:t>
            </a:r>
            <a:r>
              <a:rPr lang="en-US" baseline="-25000"/>
              <a:t>B</a:t>
            </a:r>
            <a:endParaRPr lang="en-US"/>
          </a:p>
          <a:p>
            <a:pPr lvl="1">
              <a:buFont typeface="Wingdings" pitchFamily="2" charset="2"/>
              <a:buChar char="ü"/>
            </a:pPr>
            <a:r>
              <a:rPr lang="en-US"/>
              <a:t>TPI</a:t>
            </a:r>
          </a:p>
          <a:p>
            <a:pPr lvl="1">
              <a:buFont typeface="Wingdings" pitchFamily="2" charset="2"/>
              <a:buChar char="ü"/>
            </a:pPr>
            <a:r>
              <a:rPr lang="en-US"/>
              <a:t>MT1”</a:t>
            </a:r>
          </a:p>
          <a:p>
            <a:pPr lvl="1"/>
            <a:endParaRPr lang="en-US"/>
          </a:p>
          <a:p>
            <a:pPr>
              <a:buFontTx/>
              <a:buNone/>
            </a:pPr>
            <a:r>
              <a:rPr lang="en-US"/>
              <a:t>Plots/sketches</a:t>
            </a:r>
          </a:p>
          <a:p>
            <a:pPr lvl="1"/>
            <a:r>
              <a:rPr lang="en-US"/>
              <a:t>None</a:t>
            </a:r>
          </a:p>
        </p:txBody>
      </p:sp>
    </p:spTree>
  </p:cSld>
  <p:clrMapOvr>
    <a:masterClrMapping/>
  </p:clrMapOvr>
  <p:transition>
    <p:cut/>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p>
        </p:txBody>
      </p:sp>
      <p:sp>
        <p:nvSpPr>
          <p:cNvPr id="182275"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p>
        </p:txBody>
      </p:sp>
      <p:sp>
        <p:nvSpPr>
          <p:cNvPr id="182276" name="Rectangle 4"/>
          <p:cNvSpPr>
            <a:spLocks noGrp="1" noChangeArrowheads="1"/>
          </p:cNvSpPr>
          <p:nvPr>
            <p:ph type="title"/>
          </p:nvPr>
        </p:nvSpPr>
        <p:spPr>
          <a:xfrm>
            <a:off x="609600" y="0"/>
            <a:ext cx="7772400" cy="1143000"/>
          </a:xfrm>
          <a:noFill/>
          <a:ln/>
        </p:spPr>
        <p:txBody>
          <a:bodyPr lIns="90488" tIns="44450" rIns="90488" bIns="44450"/>
          <a:lstStyle/>
          <a:p>
            <a:r>
              <a:rPr lang="en-US"/>
              <a:t>Section 3.8: Dry Docking</a:t>
            </a:r>
          </a:p>
        </p:txBody>
      </p:sp>
      <p:sp>
        <p:nvSpPr>
          <p:cNvPr id="182277" name="Rectangle 5"/>
          <p:cNvSpPr>
            <a:spLocks noGrp="1" noChangeArrowheads="1"/>
          </p:cNvSpPr>
          <p:nvPr>
            <p:ph type="body" idx="1"/>
          </p:nvPr>
        </p:nvSpPr>
        <p:spPr>
          <a:xfrm>
            <a:off x="685800" y="1066800"/>
            <a:ext cx="7772400" cy="5486400"/>
          </a:xfrm>
          <a:noFill/>
          <a:ln/>
        </p:spPr>
        <p:txBody>
          <a:bodyPr lIns="90488" tIns="44450" rIns="90488" bIns="44450"/>
          <a:lstStyle/>
          <a:p>
            <a:pPr>
              <a:lnSpc>
                <a:spcPct val="80000"/>
              </a:lnSpc>
              <a:buFontTx/>
              <a:buNone/>
            </a:pPr>
            <a:r>
              <a:rPr lang="en-US" sz="2800"/>
              <a:t>    How is the ship’s weight shared between docking blocks and buoyant force?</a:t>
            </a:r>
          </a:p>
          <a:p>
            <a:pPr>
              <a:lnSpc>
                <a:spcPct val="80000"/>
              </a:lnSpc>
              <a:buFontTx/>
              <a:buNone/>
            </a:pPr>
            <a:endParaRPr lang="en-US" sz="2800"/>
          </a:p>
          <a:p>
            <a:pPr lvl="1">
              <a:lnSpc>
                <a:spcPct val="80000"/>
              </a:lnSpc>
              <a:buFontTx/>
              <a:buNone/>
            </a:pPr>
            <a:r>
              <a:rPr lang="en-US" sz="2400"/>
              <a:t>Requirements for Static Equilibrium still apply:</a:t>
            </a:r>
          </a:p>
          <a:p>
            <a:pPr lvl="2">
              <a:lnSpc>
                <a:spcPct val="80000"/>
              </a:lnSpc>
              <a:buFont typeface="Wingdings" pitchFamily="2" charset="2"/>
              <a:buChar char="ü"/>
            </a:pPr>
            <a:r>
              <a:rPr lang="en-US" sz="2000"/>
              <a:t> </a:t>
            </a:r>
            <a:r>
              <a:rPr lang="en-US" sz="2000">
                <a:latin typeface="Symbol" pitchFamily="18" charset="2"/>
              </a:rPr>
              <a:t>S</a:t>
            </a:r>
            <a:r>
              <a:rPr lang="en-US" sz="2000"/>
              <a:t>F=0; </a:t>
            </a:r>
            <a:r>
              <a:rPr lang="en-US" sz="2000">
                <a:latin typeface="Symbol" pitchFamily="18" charset="2"/>
              </a:rPr>
              <a:t>S</a:t>
            </a:r>
            <a:r>
              <a:rPr lang="en-US" sz="2000"/>
              <a:t>M=0</a:t>
            </a:r>
          </a:p>
          <a:p>
            <a:pPr lvl="2">
              <a:lnSpc>
                <a:spcPct val="80000"/>
              </a:lnSpc>
              <a:buFont typeface="Wingdings" pitchFamily="2" charset="2"/>
              <a:buNone/>
            </a:pPr>
            <a:r>
              <a:rPr lang="en-US" sz="2000"/>
              <a:t> </a:t>
            </a:r>
          </a:p>
          <a:p>
            <a:pPr lvl="2">
              <a:lnSpc>
                <a:spcPct val="80000"/>
              </a:lnSpc>
              <a:buFont typeface="Wingdings" pitchFamily="2" charset="2"/>
              <a:buChar char="ü"/>
            </a:pPr>
            <a:r>
              <a:rPr lang="en-US" sz="2000">
                <a:latin typeface="Symbol" pitchFamily="18" charset="2"/>
              </a:rPr>
              <a:t>S</a:t>
            </a:r>
            <a:r>
              <a:rPr lang="en-US" sz="2000"/>
              <a:t>F</a:t>
            </a:r>
            <a:r>
              <a:rPr lang="en-US" sz="2000" baseline="-25000"/>
              <a:t>V</a:t>
            </a:r>
            <a:r>
              <a:rPr lang="en-US" sz="2000"/>
              <a:t>=(-)</a:t>
            </a:r>
            <a:r>
              <a:rPr lang="en-US" sz="2000">
                <a:latin typeface="Symbol" pitchFamily="18" charset="2"/>
              </a:rPr>
              <a:t>D</a:t>
            </a:r>
            <a:r>
              <a:rPr lang="en-US" sz="2000"/>
              <a:t>+F</a:t>
            </a:r>
            <a:r>
              <a:rPr lang="en-US" sz="2000" baseline="-25000"/>
              <a:t>B</a:t>
            </a:r>
            <a:r>
              <a:rPr lang="en-US" sz="2000"/>
              <a:t>+F</a:t>
            </a:r>
            <a:r>
              <a:rPr lang="en-US" sz="2000" baseline="-25000"/>
              <a:t>blocks</a:t>
            </a:r>
            <a:r>
              <a:rPr lang="en-US" sz="2000"/>
              <a:t>=0</a:t>
            </a:r>
          </a:p>
          <a:p>
            <a:pPr lvl="2">
              <a:lnSpc>
                <a:spcPct val="80000"/>
              </a:lnSpc>
              <a:buFont typeface="Wingdings" pitchFamily="2" charset="2"/>
              <a:buChar char="ü"/>
            </a:pPr>
            <a:endParaRPr lang="en-US" sz="2000"/>
          </a:p>
          <a:p>
            <a:pPr lvl="2">
              <a:lnSpc>
                <a:spcPct val="80000"/>
              </a:lnSpc>
              <a:buFont typeface="Wingdings" pitchFamily="2" charset="2"/>
              <a:buChar char="ü"/>
            </a:pPr>
            <a:r>
              <a:rPr lang="en-US" sz="2000"/>
              <a:t>F</a:t>
            </a:r>
            <a:r>
              <a:rPr lang="en-US" sz="2000" baseline="-25000"/>
              <a:t>B</a:t>
            </a:r>
            <a:r>
              <a:rPr lang="en-US" sz="2000"/>
              <a:t>=</a:t>
            </a:r>
            <a:r>
              <a:rPr lang="en-US" sz="2000">
                <a:latin typeface="Symbol" pitchFamily="18" charset="2"/>
              </a:rPr>
              <a:t>r</a:t>
            </a:r>
            <a:r>
              <a:rPr lang="en-US" sz="2000"/>
              <a:t>g</a:t>
            </a:r>
            <a:r>
              <a:rPr lang="en-US" sz="2000">
                <a:latin typeface="Symbol" pitchFamily="18" charset="2"/>
              </a:rPr>
              <a:t>Ñ</a:t>
            </a:r>
            <a:r>
              <a:rPr lang="en-US" sz="2000" baseline="-25000"/>
              <a:t>S</a:t>
            </a:r>
            <a:endParaRPr lang="en-US" sz="2000"/>
          </a:p>
          <a:p>
            <a:pPr lvl="2">
              <a:lnSpc>
                <a:spcPct val="80000"/>
              </a:lnSpc>
              <a:buFont typeface="Wingdings" pitchFamily="2" charset="2"/>
              <a:buChar char="ü"/>
            </a:pPr>
            <a:endParaRPr lang="en-US" sz="2000"/>
          </a:p>
          <a:p>
            <a:pPr lvl="2">
              <a:lnSpc>
                <a:spcPct val="80000"/>
              </a:lnSpc>
              <a:buFont typeface="Wingdings" pitchFamily="2" charset="2"/>
              <a:buChar char="ü"/>
            </a:pPr>
            <a:r>
              <a:rPr lang="en-US" sz="2000"/>
              <a:t> </a:t>
            </a:r>
            <a:r>
              <a:rPr lang="en-US" sz="2000">
                <a:latin typeface="Symbol" pitchFamily="18" charset="2"/>
              </a:rPr>
              <a:t>D</a:t>
            </a:r>
            <a:r>
              <a:rPr lang="en-US" sz="2000"/>
              <a:t> =</a:t>
            </a:r>
            <a:r>
              <a:rPr lang="en-US" sz="2000">
                <a:latin typeface="Symbol" pitchFamily="18" charset="2"/>
              </a:rPr>
              <a:t>r</a:t>
            </a:r>
            <a:r>
              <a:rPr lang="en-US" sz="2000"/>
              <a:t>g</a:t>
            </a:r>
            <a:r>
              <a:rPr lang="en-US" sz="2000">
                <a:latin typeface="Symbol" pitchFamily="18" charset="2"/>
              </a:rPr>
              <a:t>Ñ</a:t>
            </a:r>
            <a:r>
              <a:rPr lang="en-US" sz="2000" baseline="-25000"/>
              <a:t>S</a:t>
            </a:r>
            <a:r>
              <a:rPr lang="en-US" sz="2000"/>
              <a:t>+ F</a:t>
            </a:r>
            <a:r>
              <a:rPr lang="en-US" sz="2000" baseline="-25000"/>
              <a:t>blocks</a:t>
            </a:r>
            <a:r>
              <a:rPr lang="en-US" sz="2000"/>
              <a:t> </a:t>
            </a:r>
          </a:p>
          <a:p>
            <a:pPr lvl="2">
              <a:lnSpc>
                <a:spcPct val="80000"/>
              </a:lnSpc>
              <a:buFont typeface="Wingdings" pitchFamily="2" charset="2"/>
              <a:buChar char="ü"/>
            </a:pPr>
            <a:endParaRPr lang="en-US" sz="2000"/>
          </a:p>
          <a:p>
            <a:pPr lvl="2">
              <a:lnSpc>
                <a:spcPct val="80000"/>
              </a:lnSpc>
              <a:buFont typeface="Wingdings" pitchFamily="2" charset="2"/>
              <a:buChar char="ü"/>
            </a:pPr>
            <a:r>
              <a:rPr lang="en-US" sz="2000"/>
              <a:t>Since ship’s weight remains constant, as hull comes out of water, submerged volume decreases, hence buoyant force decreases, and force from the blocks increases.</a:t>
            </a:r>
          </a:p>
          <a:p>
            <a:pPr lvl="2">
              <a:lnSpc>
                <a:spcPct val="80000"/>
              </a:lnSpc>
              <a:buFont typeface="Wingdings" pitchFamily="2" charset="2"/>
              <a:buChar char="ü"/>
            </a:pPr>
            <a:endParaRPr lang="en-US" sz="2000"/>
          </a:p>
          <a:p>
            <a:pPr lvl="2">
              <a:lnSpc>
                <a:spcPct val="80000"/>
              </a:lnSpc>
              <a:buFont typeface="Wingdings" pitchFamily="2" charset="2"/>
              <a:buChar char="ü"/>
            </a:pPr>
            <a:r>
              <a:rPr lang="en-US" sz="2000"/>
              <a:t>(P= F</a:t>
            </a:r>
            <a:r>
              <a:rPr lang="en-US" sz="2000" baseline="-25000"/>
              <a:t>blocks</a:t>
            </a:r>
            <a:r>
              <a:rPr lang="en-US" sz="2000"/>
              <a:t>)</a:t>
            </a:r>
          </a:p>
        </p:txBody>
      </p:sp>
    </p:spTree>
  </p:cSld>
  <p:clrMapOvr>
    <a:masterClrMapping/>
  </p:clrMapOvr>
  <p:transition spd="slow">
    <p:cut/>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685800" y="-152400"/>
            <a:ext cx="7772400" cy="1143000"/>
          </a:xfrm>
          <a:noFill/>
          <a:ln/>
        </p:spPr>
        <p:txBody>
          <a:bodyPr lIns="90488" tIns="44450" rIns="90488" bIns="44450"/>
          <a:lstStyle/>
          <a:p>
            <a:r>
              <a:rPr lang="en-US"/>
              <a:t>Dry-Docking</a:t>
            </a:r>
          </a:p>
        </p:txBody>
      </p:sp>
      <p:sp>
        <p:nvSpPr>
          <p:cNvPr id="184323" name="Rectangle 3"/>
          <p:cNvSpPr>
            <a:spLocks noGrp="1" noChangeArrowheads="1"/>
          </p:cNvSpPr>
          <p:nvPr>
            <p:ph type="body" idx="1"/>
          </p:nvPr>
        </p:nvSpPr>
        <p:spPr>
          <a:xfrm>
            <a:off x="685800" y="914400"/>
            <a:ext cx="7772400" cy="5791200"/>
          </a:xfrm>
          <a:noFill/>
          <a:ln/>
        </p:spPr>
        <p:txBody>
          <a:bodyPr lIns="90488" tIns="44450" rIns="90488" bIns="44450"/>
          <a:lstStyle/>
          <a:p>
            <a:pPr>
              <a:buFontTx/>
              <a:buNone/>
            </a:pPr>
            <a:r>
              <a:rPr lang="en-US" sz="2800"/>
              <a:t>If a list develops during docking, the increasing force from the blocks can work to capsize the ship</a:t>
            </a:r>
          </a:p>
          <a:p>
            <a:pPr>
              <a:buFontTx/>
              <a:buNone/>
            </a:pPr>
            <a:endParaRPr lang="en-US" sz="2800"/>
          </a:p>
          <a:p>
            <a:pPr>
              <a:buFontTx/>
              <a:buNone/>
            </a:pPr>
            <a:endParaRPr lang="en-US" sz="2800"/>
          </a:p>
          <a:p>
            <a:pPr>
              <a:buFontTx/>
              <a:buNone/>
            </a:pPr>
            <a:endParaRPr lang="en-US" sz="2800"/>
          </a:p>
          <a:p>
            <a:pPr>
              <a:buFontTx/>
              <a:buNone/>
            </a:pPr>
            <a:endParaRPr lang="en-US" sz="2800"/>
          </a:p>
          <a:p>
            <a:pPr>
              <a:buFontTx/>
              <a:buNone/>
            </a:pPr>
            <a:endParaRPr lang="en-US" sz="2800"/>
          </a:p>
          <a:p>
            <a:pPr>
              <a:buFontTx/>
              <a:buNone/>
            </a:pPr>
            <a:r>
              <a:rPr lang="en-US" sz="2800"/>
              <a:t>Solutions:</a:t>
            </a:r>
          </a:p>
          <a:p>
            <a:pPr lvl="1"/>
            <a:r>
              <a:rPr lang="en-US" sz="2400"/>
              <a:t>Use side blocks to force a zero list</a:t>
            </a:r>
          </a:p>
          <a:p>
            <a:pPr lvl="1"/>
            <a:r>
              <a:rPr lang="en-US" sz="2400"/>
              <a:t>Stop docking evolution and correct problem, if ship develops an increasing list</a:t>
            </a:r>
          </a:p>
        </p:txBody>
      </p:sp>
      <p:sp>
        <p:nvSpPr>
          <p:cNvPr id="184324" name="Line 4"/>
          <p:cNvSpPr>
            <a:spLocks noChangeShapeType="1"/>
          </p:cNvSpPr>
          <p:nvPr/>
        </p:nvSpPr>
        <p:spPr bwMode="auto">
          <a:xfrm flipH="1">
            <a:off x="1371600" y="2286000"/>
            <a:ext cx="457200" cy="914400"/>
          </a:xfrm>
          <a:prstGeom prst="line">
            <a:avLst/>
          </a:prstGeom>
          <a:noFill/>
          <a:ln w="12700">
            <a:solidFill>
              <a:schemeClr val="tx1"/>
            </a:solidFill>
            <a:round/>
            <a:headEnd/>
            <a:tailEnd/>
          </a:ln>
          <a:effectLst/>
        </p:spPr>
        <p:txBody>
          <a:bodyPr/>
          <a:lstStyle/>
          <a:p>
            <a:endParaRPr lang="en-US"/>
          </a:p>
        </p:txBody>
      </p:sp>
      <p:sp>
        <p:nvSpPr>
          <p:cNvPr id="184325" name="Line 5"/>
          <p:cNvSpPr>
            <a:spLocks noChangeShapeType="1"/>
          </p:cNvSpPr>
          <p:nvPr/>
        </p:nvSpPr>
        <p:spPr bwMode="auto">
          <a:xfrm flipH="1">
            <a:off x="2590800" y="2971800"/>
            <a:ext cx="457200" cy="914400"/>
          </a:xfrm>
          <a:prstGeom prst="line">
            <a:avLst/>
          </a:prstGeom>
          <a:noFill/>
          <a:ln w="12700">
            <a:solidFill>
              <a:schemeClr val="tx1"/>
            </a:solidFill>
            <a:round/>
            <a:headEnd/>
            <a:tailEnd/>
          </a:ln>
          <a:effectLst/>
        </p:spPr>
        <p:txBody>
          <a:bodyPr/>
          <a:lstStyle/>
          <a:p>
            <a:endParaRPr lang="en-US"/>
          </a:p>
        </p:txBody>
      </p:sp>
      <p:sp>
        <p:nvSpPr>
          <p:cNvPr id="184326" name="Line 6"/>
          <p:cNvSpPr>
            <a:spLocks noChangeShapeType="1"/>
          </p:cNvSpPr>
          <p:nvPr/>
        </p:nvSpPr>
        <p:spPr bwMode="auto">
          <a:xfrm flipH="1" flipV="1">
            <a:off x="1371600" y="3200400"/>
            <a:ext cx="1219200" cy="685800"/>
          </a:xfrm>
          <a:prstGeom prst="line">
            <a:avLst/>
          </a:prstGeom>
          <a:noFill/>
          <a:ln w="12700">
            <a:solidFill>
              <a:schemeClr val="tx1"/>
            </a:solidFill>
            <a:round/>
            <a:headEnd/>
            <a:tailEnd/>
          </a:ln>
          <a:effectLst/>
        </p:spPr>
        <p:txBody>
          <a:bodyPr/>
          <a:lstStyle/>
          <a:p>
            <a:endParaRPr lang="en-US"/>
          </a:p>
        </p:txBody>
      </p:sp>
      <p:sp>
        <p:nvSpPr>
          <p:cNvPr id="184327" name="Line 7"/>
          <p:cNvSpPr>
            <a:spLocks noChangeShapeType="1"/>
          </p:cNvSpPr>
          <p:nvPr/>
        </p:nvSpPr>
        <p:spPr bwMode="auto">
          <a:xfrm flipH="1">
            <a:off x="1981200" y="2209800"/>
            <a:ext cx="685800" cy="1371600"/>
          </a:xfrm>
          <a:prstGeom prst="line">
            <a:avLst/>
          </a:prstGeom>
          <a:noFill/>
          <a:ln w="12700">
            <a:solidFill>
              <a:schemeClr val="tx1"/>
            </a:solidFill>
            <a:prstDash val="dash"/>
            <a:round/>
            <a:headEnd/>
            <a:tailEnd/>
          </a:ln>
          <a:effectLst/>
        </p:spPr>
        <p:txBody>
          <a:bodyPr/>
          <a:lstStyle/>
          <a:p>
            <a:endParaRPr lang="en-US"/>
          </a:p>
        </p:txBody>
      </p:sp>
      <p:sp>
        <p:nvSpPr>
          <p:cNvPr id="184328" name="Line 8"/>
          <p:cNvSpPr>
            <a:spLocks noChangeShapeType="1"/>
          </p:cNvSpPr>
          <p:nvPr/>
        </p:nvSpPr>
        <p:spPr bwMode="auto">
          <a:xfrm>
            <a:off x="1143000" y="3124200"/>
            <a:ext cx="1981200" cy="0"/>
          </a:xfrm>
          <a:prstGeom prst="line">
            <a:avLst/>
          </a:prstGeom>
          <a:noFill/>
          <a:ln w="12700">
            <a:solidFill>
              <a:schemeClr val="tx1"/>
            </a:solidFill>
            <a:prstDash val="sysDot"/>
            <a:round/>
            <a:headEnd/>
            <a:tailEnd/>
          </a:ln>
          <a:effectLst/>
        </p:spPr>
        <p:txBody>
          <a:bodyPr/>
          <a:lstStyle/>
          <a:p>
            <a:endParaRPr lang="en-US"/>
          </a:p>
        </p:txBody>
      </p:sp>
      <p:sp>
        <p:nvSpPr>
          <p:cNvPr id="184329" name="Rectangle 9"/>
          <p:cNvSpPr>
            <a:spLocks noChangeArrowheads="1"/>
          </p:cNvSpPr>
          <p:nvPr/>
        </p:nvSpPr>
        <p:spPr bwMode="auto">
          <a:xfrm>
            <a:off x="681038" y="2973388"/>
            <a:ext cx="536575" cy="363537"/>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84330" name="Rectangle 10"/>
          <p:cNvSpPr>
            <a:spLocks noChangeArrowheads="1"/>
          </p:cNvSpPr>
          <p:nvPr/>
        </p:nvSpPr>
        <p:spPr bwMode="auto">
          <a:xfrm>
            <a:off x="1828800" y="3581400"/>
            <a:ext cx="304800" cy="304800"/>
          </a:xfrm>
          <a:prstGeom prst="rect">
            <a:avLst/>
          </a:prstGeom>
          <a:noFill/>
          <a:ln w="12700">
            <a:solidFill>
              <a:schemeClr val="tx1"/>
            </a:solidFill>
            <a:miter lim="800000"/>
            <a:headEnd/>
            <a:tailEnd/>
          </a:ln>
          <a:effectLst/>
        </p:spPr>
        <p:txBody>
          <a:bodyPr wrap="none" anchor="ctr"/>
          <a:lstStyle/>
          <a:p>
            <a:endParaRPr lang="en-US"/>
          </a:p>
        </p:txBody>
      </p:sp>
      <p:sp>
        <p:nvSpPr>
          <p:cNvPr id="184331" name="Oval 11"/>
          <p:cNvSpPr>
            <a:spLocks noChangeArrowheads="1"/>
          </p:cNvSpPr>
          <p:nvPr/>
        </p:nvSpPr>
        <p:spPr bwMode="auto">
          <a:xfrm>
            <a:off x="2298700" y="28194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4332" name="Oval 12"/>
          <p:cNvSpPr>
            <a:spLocks noChangeArrowheads="1"/>
          </p:cNvSpPr>
          <p:nvPr/>
        </p:nvSpPr>
        <p:spPr bwMode="auto">
          <a:xfrm>
            <a:off x="2438400" y="32766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4333" name="Oval 13"/>
          <p:cNvSpPr>
            <a:spLocks noChangeArrowheads="1"/>
          </p:cNvSpPr>
          <p:nvPr/>
        </p:nvSpPr>
        <p:spPr bwMode="auto">
          <a:xfrm>
            <a:off x="2438400" y="25527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4334" name="Line 14"/>
          <p:cNvSpPr>
            <a:spLocks noChangeShapeType="1"/>
          </p:cNvSpPr>
          <p:nvPr/>
        </p:nvSpPr>
        <p:spPr bwMode="auto">
          <a:xfrm>
            <a:off x="2336800" y="2362200"/>
            <a:ext cx="0" cy="457200"/>
          </a:xfrm>
          <a:prstGeom prst="line">
            <a:avLst/>
          </a:prstGeom>
          <a:noFill/>
          <a:ln w="50800">
            <a:solidFill>
              <a:schemeClr val="tx1"/>
            </a:solidFill>
            <a:round/>
            <a:headEnd/>
            <a:tailEnd type="triangle" w="med" len="med"/>
          </a:ln>
          <a:effectLst/>
        </p:spPr>
        <p:txBody>
          <a:bodyPr/>
          <a:lstStyle/>
          <a:p>
            <a:endParaRPr lang="en-US"/>
          </a:p>
        </p:txBody>
      </p:sp>
      <p:sp>
        <p:nvSpPr>
          <p:cNvPr id="184335" name="Line 15"/>
          <p:cNvSpPr>
            <a:spLocks noChangeShapeType="1"/>
          </p:cNvSpPr>
          <p:nvPr/>
        </p:nvSpPr>
        <p:spPr bwMode="auto">
          <a:xfrm flipV="1">
            <a:off x="2476500" y="33528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84336" name="Line 16"/>
          <p:cNvSpPr>
            <a:spLocks noChangeShapeType="1"/>
          </p:cNvSpPr>
          <p:nvPr/>
        </p:nvSpPr>
        <p:spPr bwMode="auto">
          <a:xfrm flipV="1">
            <a:off x="1981200" y="3581400"/>
            <a:ext cx="0" cy="457200"/>
          </a:xfrm>
          <a:prstGeom prst="line">
            <a:avLst/>
          </a:prstGeom>
          <a:noFill/>
          <a:ln w="25400">
            <a:solidFill>
              <a:schemeClr val="tx1"/>
            </a:solidFill>
            <a:round/>
            <a:headEnd/>
            <a:tailEnd type="triangle" w="med" len="med"/>
          </a:ln>
          <a:effectLst/>
        </p:spPr>
        <p:txBody>
          <a:bodyPr/>
          <a:lstStyle/>
          <a:p>
            <a:endParaRPr lang="en-US"/>
          </a:p>
        </p:txBody>
      </p:sp>
      <p:sp>
        <p:nvSpPr>
          <p:cNvPr id="184337" name="Rectangle 17"/>
          <p:cNvSpPr>
            <a:spLocks noChangeArrowheads="1"/>
          </p:cNvSpPr>
          <p:nvPr/>
        </p:nvSpPr>
        <p:spPr bwMode="auto">
          <a:xfrm>
            <a:off x="1966913" y="2630488"/>
            <a:ext cx="346075" cy="363537"/>
          </a:xfrm>
          <a:prstGeom prst="rect">
            <a:avLst/>
          </a:prstGeom>
          <a:noFill/>
          <a:ln w="12700">
            <a:noFill/>
            <a:miter lim="800000"/>
            <a:headEnd/>
            <a:tailEnd/>
          </a:ln>
          <a:effectLst/>
        </p:spPr>
        <p:txBody>
          <a:bodyPr wrap="none" lIns="90488" tIns="44450" rIns="90488" bIns="44450">
            <a:spAutoFit/>
          </a:bodyPr>
          <a:lstStyle/>
          <a:p>
            <a:r>
              <a:rPr lang="en-US"/>
              <a:t>G</a:t>
            </a:r>
          </a:p>
        </p:txBody>
      </p:sp>
      <p:sp>
        <p:nvSpPr>
          <p:cNvPr id="184338" name="Rectangle 18"/>
          <p:cNvSpPr>
            <a:spLocks noChangeArrowheads="1"/>
          </p:cNvSpPr>
          <p:nvPr/>
        </p:nvSpPr>
        <p:spPr bwMode="auto">
          <a:xfrm>
            <a:off x="2576513" y="2325688"/>
            <a:ext cx="384175" cy="363537"/>
          </a:xfrm>
          <a:prstGeom prst="rect">
            <a:avLst/>
          </a:prstGeom>
          <a:noFill/>
          <a:ln w="12700">
            <a:noFill/>
            <a:miter lim="800000"/>
            <a:headEnd/>
            <a:tailEnd/>
          </a:ln>
          <a:effectLst/>
        </p:spPr>
        <p:txBody>
          <a:bodyPr wrap="none" lIns="90488" tIns="44450" rIns="90488" bIns="44450">
            <a:spAutoFit/>
          </a:bodyPr>
          <a:lstStyle/>
          <a:p>
            <a:r>
              <a:rPr lang="en-US"/>
              <a:t>M</a:t>
            </a:r>
          </a:p>
        </p:txBody>
      </p:sp>
      <p:sp>
        <p:nvSpPr>
          <p:cNvPr id="184339" name="Rectangle 19"/>
          <p:cNvSpPr>
            <a:spLocks noChangeArrowheads="1"/>
          </p:cNvSpPr>
          <p:nvPr/>
        </p:nvSpPr>
        <p:spPr bwMode="auto">
          <a:xfrm>
            <a:off x="2576513" y="3087688"/>
            <a:ext cx="333375" cy="363537"/>
          </a:xfrm>
          <a:prstGeom prst="rect">
            <a:avLst/>
          </a:prstGeom>
          <a:noFill/>
          <a:ln w="12700">
            <a:noFill/>
            <a:miter lim="800000"/>
            <a:headEnd/>
            <a:tailEnd/>
          </a:ln>
          <a:effectLst/>
        </p:spPr>
        <p:txBody>
          <a:bodyPr wrap="none" lIns="90488" tIns="44450" rIns="90488" bIns="44450">
            <a:spAutoFit/>
          </a:bodyPr>
          <a:lstStyle/>
          <a:p>
            <a:r>
              <a:rPr lang="en-US"/>
              <a:t>B</a:t>
            </a:r>
          </a:p>
        </p:txBody>
      </p:sp>
      <p:sp>
        <p:nvSpPr>
          <p:cNvPr id="184340" name="Rectangle 20"/>
          <p:cNvSpPr>
            <a:spLocks noChangeArrowheads="1"/>
          </p:cNvSpPr>
          <p:nvPr/>
        </p:nvSpPr>
        <p:spPr bwMode="auto">
          <a:xfrm>
            <a:off x="2439988" y="3427413"/>
            <a:ext cx="409575" cy="363537"/>
          </a:xfrm>
          <a:prstGeom prst="rect">
            <a:avLst/>
          </a:prstGeom>
          <a:noFill/>
          <a:ln w="12700">
            <a:noFill/>
            <a:miter lim="800000"/>
            <a:headEnd/>
            <a:tailEnd/>
          </a:ln>
          <a:effectLst/>
        </p:spPr>
        <p:txBody>
          <a:bodyPr wrap="none" lIns="90488" tIns="44450" rIns="90488" bIns="44450">
            <a:spAutoFit/>
          </a:bodyPr>
          <a:lstStyle/>
          <a:p>
            <a:r>
              <a:rPr lang="en-US"/>
              <a:t>F</a:t>
            </a:r>
            <a:r>
              <a:rPr lang="en-US" baseline="-25000"/>
              <a:t>B</a:t>
            </a:r>
          </a:p>
        </p:txBody>
      </p:sp>
      <p:sp>
        <p:nvSpPr>
          <p:cNvPr id="184341" name="Rectangle 21"/>
          <p:cNvSpPr>
            <a:spLocks noChangeArrowheads="1"/>
          </p:cNvSpPr>
          <p:nvPr/>
        </p:nvSpPr>
        <p:spPr bwMode="auto">
          <a:xfrm>
            <a:off x="427038" y="3582988"/>
            <a:ext cx="1476375" cy="363537"/>
          </a:xfrm>
          <a:prstGeom prst="rect">
            <a:avLst/>
          </a:prstGeom>
          <a:noFill/>
          <a:ln w="12700">
            <a:noFill/>
            <a:miter lim="800000"/>
            <a:headEnd/>
            <a:tailEnd/>
          </a:ln>
          <a:effectLst/>
        </p:spPr>
        <p:txBody>
          <a:bodyPr wrap="none" lIns="90488" tIns="44450" rIns="90488" bIns="44450">
            <a:spAutoFit/>
          </a:bodyPr>
          <a:lstStyle/>
          <a:p>
            <a:r>
              <a:rPr lang="en-US"/>
              <a:t>F</a:t>
            </a:r>
            <a:r>
              <a:rPr lang="en-US" baseline="-25000"/>
              <a:t>block</a:t>
            </a:r>
            <a:r>
              <a:rPr lang="en-US"/>
              <a:t>=P=</a:t>
            </a:r>
            <a:r>
              <a:rPr lang="en-US">
                <a:latin typeface="Symbol" pitchFamily="18" charset="2"/>
              </a:rPr>
              <a:t>D</a:t>
            </a:r>
            <a:r>
              <a:rPr lang="en-US"/>
              <a:t>-F</a:t>
            </a:r>
            <a:r>
              <a:rPr lang="en-US" baseline="-25000"/>
              <a:t>B</a:t>
            </a:r>
          </a:p>
        </p:txBody>
      </p:sp>
      <p:sp>
        <p:nvSpPr>
          <p:cNvPr id="184342" name="Line 22"/>
          <p:cNvSpPr>
            <a:spLocks noChangeShapeType="1"/>
          </p:cNvSpPr>
          <p:nvPr/>
        </p:nvSpPr>
        <p:spPr bwMode="auto">
          <a:xfrm>
            <a:off x="2463800" y="2209800"/>
            <a:ext cx="0" cy="1143000"/>
          </a:xfrm>
          <a:prstGeom prst="line">
            <a:avLst/>
          </a:prstGeom>
          <a:noFill/>
          <a:ln w="12700">
            <a:solidFill>
              <a:schemeClr val="tx1"/>
            </a:solidFill>
            <a:prstDash val="sysDot"/>
            <a:round/>
            <a:headEnd/>
            <a:tailEnd/>
          </a:ln>
          <a:effectLst/>
        </p:spPr>
        <p:txBody>
          <a:bodyPr/>
          <a:lstStyle/>
          <a:p>
            <a:endParaRPr lang="en-US"/>
          </a:p>
        </p:txBody>
      </p:sp>
      <p:sp>
        <p:nvSpPr>
          <p:cNvPr id="184343" name="Rectangle 23"/>
          <p:cNvSpPr>
            <a:spLocks noChangeArrowheads="1"/>
          </p:cNvSpPr>
          <p:nvPr/>
        </p:nvSpPr>
        <p:spPr bwMode="auto">
          <a:xfrm>
            <a:off x="2039938" y="2287588"/>
            <a:ext cx="320675" cy="363537"/>
          </a:xfrm>
          <a:prstGeom prst="rect">
            <a:avLst/>
          </a:prstGeom>
          <a:noFill/>
          <a:ln w="12700">
            <a:noFill/>
            <a:miter lim="800000"/>
            <a:headEnd/>
            <a:tailEnd/>
          </a:ln>
          <a:effectLst/>
        </p:spPr>
        <p:txBody>
          <a:bodyPr wrap="none" lIns="90488" tIns="44450" rIns="90488" bIns="44450">
            <a:spAutoFit/>
          </a:bodyPr>
          <a:lstStyle/>
          <a:p>
            <a:r>
              <a:rPr lang="en-US">
                <a:latin typeface="Symbol" pitchFamily="18" charset="2"/>
              </a:rPr>
              <a:t>D</a:t>
            </a:r>
          </a:p>
        </p:txBody>
      </p:sp>
      <p:sp>
        <p:nvSpPr>
          <p:cNvPr id="184344" name="Line 24"/>
          <p:cNvSpPr>
            <a:spLocks noChangeShapeType="1"/>
          </p:cNvSpPr>
          <p:nvPr/>
        </p:nvSpPr>
        <p:spPr bwMode="auto">
          <a:xfrm>
            <a:off x="5638800" y="3124200"/>
            <a:ext cx="1981200" cy="0"/>
          </a:xfrm>
          <a:prstGeom prst="line">
            <a:avLst/>
          </a:prstGeom>
          <a:noFill/>
          <a:ln w="12700">
            <a:solidFill>
              <a:schemeClr val="tx1"/>
            </a:solidFill>
            <a:prstDash val="sysDot"/>
            <a:round/>
            <a:headEnd/>
            <a:tailEnd/>
          </a:ln>
          <a:effectLst/>
        </p:spPr>
        <p:txBody>
          <a:bodyPr/>
          <a:lstStyle/>
          <a:p>
            <a:endParaRPr lang="en-US"/>
          </a:p>
        </p:txBody>
      </p:sp>
      <p:sp>
        <p:nvSpPr>
          <p:cNvPr id="184345" name="Rectangle 25"/>
          <p:cNvSpPr>
            <a:spLocks noChangeArrowheads="1"/>
          </p:cNvSpPr>
          <p:nvPr/>
        </p:nvSpPr>
        <p:spPr bwMode="auto">
          <a:xfrm>
            <a:off x="5176838" y="2973388"/>
            <a:ext cx="536575" cy="363537"/>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84346" name="Rectangle 26"/>
          <p:cNvSpPr>
            <a:spLocks noChangeArrowheads="1"/>
          </p:cNvSpPr>
          <p:nvPr/>
        </p:nvSpPr>
        <p:spPr bwMode="auto">
          <a:xfrm>
            <a:off x="6477000" y="3962400"/>
            <a:ext cx="304800" cy="304800"/>
          </a:xfrm>
          <a:prstGeom prst="rect">
            <a:avLst/>
          </a:prstGeom>
          <a:noFill/>
          <a:ln w="12700">
            <a:solidFill>
              <a:schemeClr val="tx1"/>
            </a:solidFill>
            <a:miter lim="800000"/>
            <a:headEnd/>
            <a:tailEnd/>
          </a:ln>
          <a:effectLst/>
        </p:spPr>
        <p:txBody>
          <a:bodyPr wrap="none" anchor="ctr"/>
          <a:lstStyle/>
          <a:p>
            <a:endParaRPr lang="en-US"/>
          </a:p>
        </p:txBody>
      </p:sp>
      <p:sp>
        <p:nvSpPr>
          <p:cNvPr id="184347" name="Oval 27"/>
          <p:cNvSpPr>
            <a:spLocks noChangeArrowheads="1"/>
          </p:cNvSpPr>
          <p:nvPr/>
        </p:nvSpPr>
        <p:spPr bwMode="auto">
          <a:xfrm>
            <a:off x="6578600" y="29718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4348" name="Oval 28"/>
          <p:cNvSpPr>
            <a:spLocks noChangeArrowheads="1"/>
          </p:cNvSpPr>
          <p:nvPr/>
        </p:nvSpPr>
        <p:spPr bwMode="auto">
          <a:xfrm>
            <a:off x="6584950" y="34290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4349" name="Oval 29"/>
          <p:cNvSpPr>
            <a:spLocks noChangeArrowheads="1"/>
          </p:cNvSpPr>
          <p:nvPr/>
        </p:nvSpPr>
        <p:spPr bwMode="auto">
          <a:xfrm>
            <a:off x="6584950" y="23622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4350" name="Line 30"/>
          <p:cNvSpPr>
            <a:spLocks noChangeShapeType="1"/>
          </p:cNvSpPr>
          <p:nvPr/>
        </p:nvSpPr>
        <p:spPr bwMode="auto">
          <a:xfrm>
            <a:off x="6616700" y="2514600"/>
            <a:ext cx="0" cy="457200"/>
          </a:xfrm>
          <a:prstGeom prst="line">
            <a:avLst/>
          </a:prstGeom>
          <a:noFill/>
          <a:ln w="50800">
            <a:solidFill>
              <a:schemeClr val="tx1"/>
            </a:solidFill>
            <a:round/>
            <a:headEnd/>
            <a:tailEnd type="triangle" w="med" len="med"/>
          </a:ln>
          <a:effectLst/>
        </p:spPr>
        <p:txBody>
          <a:bodyPr/>
          <a:lstStyle/>
          <a:p>
            <a:endParaRPr lang="en-US"/>
          </a:p>
        </p:txBody>
      </p:sp>
      <p:sp>
        <p:nvSpPr>
          <p:cNvPr id="184351" name="Line 31"/>
          <p:cNvSpPr>
            <a:spLocks noChangeShapeType="1"/>
          </p:cNvSpPr>
          <p:nvPr/>
        </p:nvSpPr>
        <p:spPr bwMode="auto">
          <a:xfrm flipH="1" flipV="1">
            <a:off x="6623050" y="3505200"/>
            <a:ext cx="6350" cy="381000"/>
          </a:xfrm>
          <a:prstGeom prst="line">
            <a:avLst/>
          </a:prstGeom>
          <a:noFill/>
          <a:ln w="12700">
            <a:solidFill>
              <a:schemeClr val="tx1"/>
            </a:solidFill>
            <a:round/>
            <a:headEnd/>
            <a:tailEnd type="triangle" w="med" len="med"/>
          </a:ln>
          <a:effectLst/>
        </p:spPr>
        <p:txBody>
          <a:bodyPr/>
          <a:lstStyle/>
          <a:p>
            <a:endParaRPr lang="en-US"/>
          </a:p>
        </p:txBody>
      </p:sp>
      <p:sp>
        <p:nvSpPr>
          <p:cNvPr id="184352" name="Line 32"/>
          <p:cNvSpPr>
            <a:spLocks noChangeShapeType="1"/>
          </p:cNvSpPr>
          <p:nvPr/>
        </p:nvSpPr>
        <p:spPr bwMode="auto">
          <a:xfrm flipV="1">
            <a:off x="6629400" y="3962400"/>
            <a:ext cx="0" cy="457200"/>
          </a:xfrm>
          <a:prstGeom prst="line">
            <a:avLst/>
          </a:prstGeom>
          <a:noFill/>
          <a:ln w="25400">
            <a:solidFill>
              <a:schemeClr val="tx1"/>
            </a:solidFill>
            <a:round/>
            <a:headEnd/>
            <a:tailEnd type="triangle" w="med" len="med"/>
          </a:ln>
          <a:effectLst/>
        </p:spPr>
        <p:txBody>
          <a:bodyPr/>
          <a:lstStyle/>
          <a:p>
            <a:endParaRPr lang="en-US"/>
          </a:p>
        </p:txBody>
      </p:sp>
      <p:sp>
        <p:nvSpPr>
          <p:cNvPr id="184353" name="Rectangle 33"/>
          <p:cNvSpPr>
            <a:spLocks noChangeArrowheads="1"/>
          </p:cNvSpPr>
          <p:nvPr/>
        </p:nvSpPr>
        <p:spPr bwMode="auto">
          <a:xfrm>
            <a:off x="6281738" y="2759075"/>
            <a:ext cx="346075" cy="363538"/>
          </a:xfrm>
          <a:prstGeom prst="rect">
            <a:avLst/>
          </a:prstGeom>
          <a:noFill/>
          <a:ln w="12700">
            <a:noFill/>
            <a:miter lim="800000"/>
            <a:headEnd/>
            <a:tailEnd/>
          </a:ln>
          <a:effectLst/>
        </p:spPr>
        <p:txBody>
          <a:bodyPr wrap="none" lIns="90488" tIns="44450" rIns="90488" bIns="44450">
            <a:spAutoFit/>
          </a:bodyPr>
          <a:lstStyle/>
          <a:p>
            <a:r>
              <a:rPr lang="en-US"/>
              <a:t>G</a:t>
            </a:r>
          </a:p>
        </p:txBody>
      </p:sp>
      <p:sp>
        <p:nvSpPr>
          <p:cNvPr id="184354" name="Rectangle 34"/>
          <p:cNvSpPr>
            <a:spLocks noChangeArrowheads="1"/>
          </p:cNvSpPr>
          <p:nvPr/>
        </p:nvSpPr>
        <p:spPr bwMode="auto">
          <a:xfrm>
            <a:off x="6723063" y="2225675"/>
            <a:ext cx="384175" cy="363538"/>
          </a:xfrm>
          <a:prstGeom prst="rect">
            <a:avLst/>
          </a:prstGeom>
          <a:noFill/>
          <a:ln w="12700">
            <a:noFill/>
            <a:miter lim="800000"/>
            <a:headEnd/>
            <a:tailEnd/>
          </a:ln>
          <a:effectLst/>
        </p:spPr>
        <p:txBody>
          <a:bodyPr wrap="none" lIns="90488" tIns="44450" rIns="90488" bIns="44450">
            <a:spAutoFit/>
          </a:bodyPr>
          <a:lstStyle/>
          <a:p>
            <a:r>
              <a:rPr lang="en-US"/>
              <a:t>M</a:t>
            </a:r>
          </a:p>
        </p:txBody>
      </p:sp>
      <p:sp>
        <p:nvSpPr>
          <p:cNvPr id="184355" name="Rectangle 35"/>
          <p:cNvSpPr>
            <a:spLocks noChangeArrowheads="1"/>
          </p:cNvSpPr>
          <p:nvPr/>
        </p:nvSpPr>
        <p:spPr bwMode="auto">
          <a:xfrm>
            <a:off x="6723063" y="3216275"/>
            <a:ext cx="333375" cy="363538"/>
          </a:xfrm>
          <a:prstGeom prst="rect">
            <a:avLst/>
          </a:prstGeom>
          <a:noFill/>
          <a:ln w="12700">
            <a:noFill/>
            <a:miter lim="800000"/>
            <a:headEnd/>
            <a:tailEnd/>
          </a:ln>
          <a:effectLst/>
        </p:spPr>
        <p:txBody>
          <a:bodyPr wrap="none" lIns="90488" tIns="44450" rIns="90488" bIns="44450">
            <a:spAutoFit/>
          </a:bodyPr>
          <a:lstStyle/>
          <a:p>
            <a:r>
              <a:rPr lang="en-US"/>
              <a:t>B</a:t>
            </a:r>
          </a:p>
        </p:txBody>
      </p:sp>
      <p:sp>
        <p:nvSpPr>
          <p:cNvPr id="184356" name="Rectangle 36"/>
          <p:cNvSpPr>
            <a:spLocks noChangeArrowheads="1"/>
          </p:cNvSpPr>
          <p:nvPr/>
        </p:nvSpPr>
        <p:spPr bwMode="auto">
          <a:xfrm>
            <a:off x="6586538" y="3597275"/>
            <a:ext cx="409575" cy="363538"/>
          </a:xfrm>
          <a:prstGeom prst="rect">
            <a:avLst/>
          </a:prstGeom>
          <a:noFill/>
          <a:ln w="12700">
            <a:noFill/>
            <a:miter lim="800000"/>
            <a:headEnd/>
            <a:tailEnd/>
          </a:ln>
          <a:effectLst/>
        </p:spPr>
        <p:txBody>
          <a:bodyPr wrap="none" lIns="90488" tIns="44450" rIns="90488" bIns="44450">
            <a:spAutoFit/>
          </a:bodyPr>
          <a:lstStyle/>
          <a:p>
            <a:r>
              <a:rPr lang="en-US"/>
              <a:t>F</a:t>
            </a:r>
            <a:r>
              <a:rPr lang="en-US" baseline="-25000"/>
              <a:t>B</a:t>
            </a:r>
          </a:p>
        </p:txBody>
      </p:sp>
      <p:sp>
        <p:nvSpPr>
          <p:cNvPr id="184357" name="Rectangle 37"/>
          <p:cNvSpPr>
            <a:spLocks noChangeArrowheads="1"/>
          </p:cNvSpPr>
          <p:nvPr/>
        </p:nvSpPr>
        <p:spPr bwMode="auto">
          <a:xfrm>
            <a:off x="5710238" y="3978275"/>
            <a:ext cx="307975" cy="363538"/>
          </a:xfrm>
          <a:prstGeom prst="rect">
            <a:avLst/>
          </a:prstGeom>
          <a:noFill/>
          <a:ln w="12700">
            <a:noFill/>
            <a:miter lim="800000"/>
            <a:headEnd/>
            <a:tailEnd/>
          </a:ln>
          <a:effectLst/>
        </p:spPr>
        <p:txBody>
          <a:bodyPr wrap="none" lIns="90488" tIns="44450" rIns="90488" bIns="44450">
            <a:spAutoFit/>
          </a:bodyPr>
          <a:lstStyle/>
          <a:p>
            <a:r>
              <a:rPr lang="en-US"/>
              <a:t>P</a:t>
            </a:r>
          </a:p>
        </p:txBody>
      </p:sp>
      <p:sp>
        <p:nvSpPr>
          <p:cNvPr id="184358" name="Line 38"/>
          <p:cNvSpPr>
            <a:spLocks noChangeShapeType="1"/>
          </p:cNvSpPr>
          <p:nvPr/>
        </p:nvSpPr>
        <p:spPr bwMode="auto">
          <a:xfrm>
            <a:off x="6610350" y="2362200"/>
            <a:ext cx="0" cy="1143000"/>
          </a:xfrm>
          <a:prstGeom prst="line">
            <a:avLst/>
          </a:prstGeom>
          <a:noFill/>
          <a:ln w="12700">
            <a:solidFill>
              <a:schemeClr val="tx1"/>
            </a:solidFill>
            <a:prstDash val="sysDot"/>
            <a:round/>
            <a:headEnd/>
            <a:tailEnd/>
          </a:ln>
          <a:effectLst/>
        </p:spPr>
        <p:txBody>
          <a:bodyPr/>
          <a:lstStyle/>
          <a:p>
            <a:endParaRPr lang="en-US"/>
          </a:p>
        </p:txBody>
      </p:sp>
      <p:sp>
        <p:nvSpPr>
          <p:cNvPr id="184359" name="Rectangle 39"/>
          <p:cNvSpPr>
            <a:spLocks noChangeArrowheads="1"/>
          </p:cNvSpPr>
          <p:nvPr/>
        </p:nvSpPr>
        <p:spPr bwMode="auto">
          <a:xfrm>
            <a:off x="6307138" y="2378075"/>
            <a:ext cx="320675" cy="363538"/>
          </a:xfrm>
          <a:prstGeom prst="rect">
            <a:avLst/>
          </a:prstGeom>
          <a:noFill/>
          <a:ln w="12700">
            <a:noFill/>
            <a:miter lim="800000"/>
            <a:headEnd/>
            <a:tailEnd/>
          </a:ln>
          <a:effectLst/>
        </p:spPr>
        <p:txBody>
          <a:bodyPr wrap="none" lIns="90488" tIns="44450" rIns="90488" bIns="44450">
            <a:spAutoFit/>
          </a:bodyPr>
          <a:lstStyle/>
          <a:p>
            <a:r>
              <a:rPr lang="en-US">
                <a:latin typeface="Symbol" pitchFamily="18" charset="2"/>
              </a:rPr>
              <a:t>D</a:t>
            </a:r>
          </a:p>
        </p:txBody>
      </p:sp>
      <p:sp>
        <p:nvSpPr>
          <p:cNvPr id="184360" name="Rectangle 40"/>
          <p:cNvSpPr>
            <a:spLocks noChangeArrowheads="1"/>
          </p:cNvSpPr>
          <p:nvPr/>
        </p:nvSpPr>
        <p:spPr bwMode="auto">
          <a:xfrm>
            <a:off x="6934200" y="3962400"/>
            <a:ext cx="304800" cy="304800"/>
          </a:xfrm>
          <a:prstGeom prst="rect">
            <a:avLst/>
          </a:prstGeom>
          <a:noFill/>
          <a:ln w="12700">
            <a:solidFill>
              <a:schemeClr val="tx1"/>
            </a:solidFill>
            <a:miter lim="800000"/>
            <a:headEnd/>
            <a:tailEnd/>
          </a:ln>
          <a:effectLst/>
        </p:spPr>
        <p:txBody>
          <a:bodyPr wrap="none" anchor="ctr"/>
          <a:lstStyle/>
          <a:p>
            <a:endParaRPr lang="en-US"/>
          </a:p>
        </p:txBody>
      </p:sp>
      <p:sp>
        <p:nvSpPr>
          <p:cNvPr id="184361" name="Rectangle 41"/>
          <p:cNvSpPr>
            <a:spLocks noChangeArrowheads="1"/>
          </p:cNvSpPr>
          <p:nvPr/>
        </p:nvSpPr>
        <p:spPr bwMode="auto">
          <a:xfrm>
            <a:off x="6019800" y="3962400"/>
            <a:ext cx="304800" cy="304800"/>
          </a:xfrm>
          <a:prstGeom prst="rect">
            <a:avLst/>
          </a:prstGeom>
          <a:noFill/>
          <a:ln w="12700">
            <a:solidFill>
              <a:schemeClr val="tx1"/>
            </a:solidFill>
            <a:miter lim="800000"/>
            <a:headEnd/>
            <a:tailEnd/>
          </a:ln>
          <a:effectLst/>
        </p:spPr>
        <p:txBody>
          <a:bodyPr wrap="none" anchor="ctr"/>
          <a:lstStyle/>
          <a:p>
            <a:endParaRPr lang="en-US"/>
          </a:p>
        </p:txBody>
      </p:sp>
      <p:sp>
        <p:nvSpPr>
          <p:cNvPr id="184362" name="Line 42"/>
          <p:cNvSpPr>
            <a:spLocks noChangeShapeType="1"/>
          </p:cNvSpPr>
          <p:nvPr/>
        </p:nvSpPr>
        <p:spPr bwMode="auto">
          <a:xfrm flipV="1">
            <a:off x="7086600" y="39624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84363" name="Line 43"/>
          <p:cNvSpPr>
            <a:spLocks noChangeShapeType="1"/>
          </p:cNvSpPr>
          <p:nvPr/>
        </p:nvSpPr>
        <p:spPr bwMode="auto">
          <a:xfrm flipV="1">
            <a:off x="6172200" y="39624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84364" name="Line 44"/>
          <p:cNvSpPr>
            <a:spLocks noChangeShapeType="1"/>
          </p:cNvSpPr>
          <p:nvPr/>
        </p:nvSpPr>
        <p:spPr bwMode="auto">
          <a:xfrm>
            <a:off x="5943600" y="3962400"/>
            <a:ext cx="1371600" cy="0"/>
          </a:xfrm>
          <a:prstGeom prst="line">
            <a:avLst/>
          </a:prstGeom>
          <a:noFill/>
          <a:ln w="12700">
            <a:solidFill>
              <a:schemeClr val="tx1"/>
            </a:solidFill>
            <a:round/>
            <a:headEnd/>
            <a:tailEnd/>
          </a:ln>
          <a:effectLst/>
        </p:spPr>
        <p:txBody>
          <a:bodyPr/>
          <a:lstStyle/>
          <a:p>
            <a:endParaRPr lang="en-US"/>
          </a:p>
        </p:txBody>
      </p:sp>
      <p:sp>
        <p:nvSpPr>
          <p:cNvPr id="184365" name="Line 45"/>
          <p:cNvSpPr>
            <a:spLocks noChangeShapeType="1"/>
          </p:cNvSpPr>
          <p:nvPr/>
        </p:nvSpPr>
        <p:spPr bwMode="auto">
          <a:xfrm flipV="1">
            <a:off x="5943600" y="2819400"/>
            <a:ext cx="0" cy="1143000"/>
          </a:xfrm>
          <a:prstGeom prst="line">
            <a:avLst/>
          </a:prstGeom>
          <a:noFill/>
          <a:ln w="12700">
            <a:solidFill>
              <a:schemeClr val="tx1"/>
            </a:solidFill>
            <a:round/>
            <a:headEnd/>
            <a:tailEnd/>
          </a:ln>
          <a:effectLst/>
        </p:spPr>
        <p:txBody>
          <a:bodyPr/>
          <a:lstStyle/>
          <a:p>
            <a:endParaRPr lang="en-US"/>
          </a:p>
        </p:txBody>
      </p:sp>
      <p:sp>
        <p:nvSpPr>
          <p:cNvPr id="184366" name="Line 46"/>
          <p:cNvSpPr>
            <a:spLocks noChangeShapeType="1"/>
          </p:cNvSpPr>
          <p:nvPr/>
        </p:nvSpPr>
        <p:spPr bwMode="auto">
          <a:xfrm flipV="1">
            <a:off x="7315200" y="2819400"/>
            <a:ext cx="0" cy="1143000"/>
          </a:xfrm>
          <a:prstGeom prst="line">
            <a:avLst/>
          </a:prstGeom>
          <a:noFill/>
          <a:ln w="12700">
            <a:solidFill>
              <a:schemeClr val="tx1"/>
            </a:solidFill>
            <a:round/>
            <a:headEnd/>
            <a:tailEnd/>
          </a:ln>
          <a:effectLst/>
        </p:spPr>
        <p:txBody>
          <a:bodyPr/>
          <a:lstStyle/>
          <a:p>
            <a:endParaRPr lang="en-US"/>
          </a:p>
        </p:txBody>
      </p:sp>
    </p:spTree>
  </p:cSld>
  <p:clrMapOvr>
    <a:masterClrMapping/>
  </p:clrMapOvr>
  <p:transition spd="slow">
    <p:cut/>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685800" y="-304800"/>
            <a:ext cx="7772400" cy="1143000"/>
          </a:xfrm>
          <a:noFill/>
          <a:ln/>
        </p:spPr>
        <p:txBody>
          <a:bodyPr lIns="90488" tIns="44450" rIns="90488" bIns="44450"/>
          <a:lstStyle/>
          <a:p>
            <a:r>
              <a:rPr lang="en-US"/>
              <a:t>Impact on Stability</a:t>
            </a:r>
          </a:p>
        </p:txBody>
      </p:sp>
      <p:sp>
        <p:nvSpPr>
          <p:cNvPr id="186371" name="Rectangle 3"/>
          <p:cNvSpPr>
            <a:spLocks noGrp="1" noChangeArrowheads="1"/>
          </p:cNvSpPr>
          <p:nvPr>
            <p:ph type="body" idx="1"/>
          </p:nvPr>
        </p:nvSpPr>
        <p:spPr>
          <a:xfrm>
            <a:off x="0" y="838200"/>
            <a:ext cx="7772400" cy="4114800"/>
          </a:xfrm>
          <a:noFill/>
          <a:ln/>
        </p:spPr>
        <p:txBody>
          <a:bodyPr lIns="90488" tIns="44450" rIns="90488" bIns="44450"/>
          <a:lstStyle/>
          <a:p>
            <a:pPr>
              <a:lnSpc>
                <a:spcPct val="80000"/>
              </a:lnSpc>
              <a:buFontTx/>
              <a:buNone/>
            </a:pPr>
            <a:r>
              <a:rPr lang="en-US" sz="2000"/>
              <a:t>     Consider force of blocks to be the same as a weight removal from the keel:</a:t>
            </a:r>
          </a:p>
          <a:p>
            <a:pPr>
              <a:lnSpc>
                <a:spcPct val="80000"/>
              </a:lnSpc>
            </a:pPr>
            <a:endParaRPr lang="en-US" sz="2000"/>
          </a:p>
          <a:p>
            <a:pPr lvl="1">
              <a:lnSpc>
                <a:spcPct val="75000"/>
              </a:lnSpc>
            </a:pPr>
            <a:r>
              <a:rPr lang="en-US" sz="2000"/>
              <a:t>What is the impact on KG and GM</a:t>
            </a:r>
            <a:r>
              <a:rPr lang="en-US" sz="2000" baseline="-25000"/>
              <a:t>T</a:t>
            </a:r>
            <a:r>
              <a:rPr lang="en-US" sz="2000"/>
              <a:t>?</a:t>
            </a:r>
          </a:p>
          <a:p>
            <a:pPr lvl="1">
              <a:lnSpc>
                <a:spcPct val="75000"/>
              </a:lnSpc>
            </a:pPr>
            <a:endParaRPr lang="en-US" sz="2000"/>
          </a:p>
          <a:p>
            <a:pPr lvl="1">
              <a:lnSpc>
                <a:spcPct val="80000"/>
              </a:lnSpc>
            </a:pPr>
            <a:r>
              <a:rPr lang="en-US" sz="2000"/>
              <a:t> </a:t>
            </a:r>
            <a:r>
              <a:rPr lang="en-US" sz="2000">
                <a:latin typeface="Symbol" pitchFamily="18" charset="2"/>
              </a:rPr>
              <a:t>D</a:t>
            </a:r>
            <a:r>
              <a:rPr lang="en-US" sz="2000" baseline="-25000"/>
              <a:t>f</a:t>
            </a:r>
            <a:r>
              <a:rPr lang="en-US" sz="2000"/>
              <a:t>= </a:t>
            </a:r>
            <a:r>
              <a:rPr lang="en-US" sz="2000">
                <a:latin typeface="Symbol" pitchFamily="18" charset="2"/>
              </a:rPr>
              <a:t>D</a:t>
            </a:r>
            <a:r>
              <a:rPr lang="en-US" sz="2000" baseline="-25000"/>
              <a:t>0</a:t>
            </a:r>
            <a:r>
              <a:rPr lang="en-US" sz="2000"/>
              <a:t>-w</a:t>
            </a:r>
            <a:r>
              <a:rPr lang="en-US" sz="2000" baseline="-25000"/>
              <a:t>r</a:t>
            </a:r>
            <a:r>
              <a:rPr lang="en-US" sz="2000"/>
              <a:t>= </a:t>
            </a:r>
            <a:r>
              <a:rPr lang="en-US" sz="2000">
                <a:latin typeface="Symbol" pitchFamily="18" charset="2"/>
              </a:rPr>
              <a:t>D</a:t>
            </a:r>
            <a:r>
              <a:rPr lang="en-US" sz="2000" baseline="-25000"/>
              <a:t>0</a:t>
            </a:r>
            <a:r>
              <a:rPr lang="en-US" sz="2000"/>
              <a:t>-P</a:t>
            </a:r>
          </a:p>
          <a:p>
            <a:pPr lvl="2">
              <a:lnSpc>
                <a:spcPct val="80000"/>
              </a:lnSpc>
            </a:pPr>
            <a:r>
              <a:rPr lang="en-US" sz="2000"/>
              <a:t>Ship’s weight/displacement is decreased</a:t>
            </a:r>
          </a:p>
          <a:p>
            <a:pPr lvl="2">
              <a:lnSpc>
                <a:spcPct val="75000"/>
              </a:lnSpc>
            </a:pPr>
            <a:endParaRPr lang="en-US" sz="2000"/>
          </a:p>
          <a:p>
            <a:pPr lvl="1">
              <a:lnSpc>
                <a:spcPct val="75000"/>
              </a:lnSpc>
            </a:pPr>
            <a:r>
              <a:rPr lang="en-US" sz="2000"/>
              <a:t>KG</a:t>
            </a:r>
            <a:r>
              <a:rPr lang="en-US" sz="2000" baseline="-25000"/>
              <a:t>f</a:t>
            </a:r>
            <a:r>
              <a:rPr lang="en-US" sz="2000">
                <a:latin typeface="Symbol" pitchFamily="18" charset="2"/>
              </a:rPr>
              <a:t>D</a:t>
            </a:r>
            <a:r>
              <a:rPr lang="en-US" sz="2000" baseline="-25000"/>
              <a:t>f</a:t>
            </a:r>
            <a:r>
              <a:rPr lang="en-US" sz="2000"/>
              <a:t>= KG</a:t>
            </a:r>
            <a:r>
              <a:rPr lang="en-US" sz="2000" baseline="-25000"/>
              <a:t>0</a:t>
            </a:r>
            <a:r>
              <a:rPr lang="en-US" sz="2000">
                <a:latin typeface="Symbol" pitchFamily="18" charset="2"/>
              </a:rPr>
              <a:t>D</a:t>
            </a:r>
            <a:r>
              <a:rPr lang="en-US" sz="2000" baseline="-25000"/>
              <a:t>0</a:t>
            </a:r>
            <a:r>
              <a:rPr lang="en-US" sz="2000"/>
              <a:t>-Kg</a:t>
            </a:r>
            <a:r>
              <a:rPr lang="en-US" sz="2000" baseline="-25000"/>
              <a:t>r</a:t>
            </a:r>
            <a:r>
              <a:rPr lang="en-US" sz="2000"/>
              <a:t>w</a:t>
            </a:r>
            <a:r>
              <a:rPr lang="en-US" sz="2000" baseline="-25000"/>
              <a:t>r</a:t>
            </a:r>
            <a:r>
              <a:rPr lang="en-US" sz="2000"/>
              <a:t>, but Kg</a:t>
            </a:r>
            <a:r>
              <a:rPr lang="en-US" sz="2000" baseline="-25000"/>
              <a:t>r</a:t>
            </a:r>
            <a:r>
              <a:rPr lang="en-US" sz="2000"/>
              <a:t>=0;</a:t>
            </a:r>
          </a:p>
          <a:p>
            <a:pPr lvl="1">
              <a:lnSpc>
                <a:spcPct val="75000"/>
              </a:lnSpc>
            </a:pPr>
            <a:endParaRPr lang="en-US" sz="2000"/>
          </a:p>
          <a:p>
            <a:pPr lvl="1">
              <a:lnSpc>
                <a:spcPct val="75000"/>
              </a:lnSpc>
            </a:pPr>
            <a:r>
              <a:rPr lang="en-US" sz="2000"/>
              <a:t>KG</a:t>
            </a:r>
            <a:r>
              <a:rPr lang="en-US" sz="2000" baseline="-25000"/>
              <a:t>f</a:t>
            </a:r>
            <a:r>
              <a:rPr lang="en-US" sz="2000">
                <a:latin typeface="Symbol" pitchFamily="18" charset="2"/>
              </a:rPr>
              <a:t>D</a:t>
            </a:r>
            <a:r>
              <a:rPr lang="en-US" sz="2000" baseline="-25000"/>
              <a:t>f</a:t>
            </a:r>
            <a:r>
              <a:rPr lang="en-US" sz="2000"/>
              <a:t>= KG</a:t>
            </a:r>
            <a:r>
              <a:rPr lang="en-US" sz="2000" baseline="-25000"/>
              <a:t>0</a:t>
            </a:r>
            <a:r>
              <a:rPr lang="en-US" sz="2000">
                <a:latin typeface="Symbol" pitchFamily="18" charset="2"/>
              </a:rPr>
              <a:t>D</a:t>
            </a:r>
            <a:r>
              <a:rPr lang="en-US" sz="2000" baseline="-25000"/>
              <a:t>0</a:t>
            </a:r>
            <a:r>
              <a:rPr lang="en-US" sz="2000"/>
              <a:t>;</a:t>
            </a:r>
          </a:p>
          <a:p>
            <a:pPr lvl="1">
              <a:lnSpc>
                <a:spcPct val="75000"/>
              </a:lnSpc>
            </a:pPr>
            <a:endParaRPr lang="en-US" sz="2000"/>
          </a:p>
          <a:p>
            <a:pPr lvl="1">
              <a:lnSpc>
                <a:spcPct val="75000"/>
              </a:lnSpc>
            </a:pPr>
            <a:r>
              <a:rPr lang="en-US" sz="2000"/>
              <a:t>KG</a:t>
            </a:r>
            <a:r>
              <a:rPr lang="en-US" sz="2000" baseline="-25000"/>
              <a:t>f</a:t>
            </a:r>
            <a:r>
              <a:rPr lang="en-US" sz="2000"/>
              <a:t>= KG</a:t>
            </a:r>
            <a:r>
              <a:rPr lang="en-US" sz="2000" baseline="-25000"/>
              <a:t>0</a:t>
            </a:r>
            <a:r>
              <a:rPr lang="en-US" sz="2000">
                <a:latin typeface="Symbol" pitchFamily="18" charset="2"/>
              </a:rPr>
              <a:t>D</a:t>
            </a:r>
            <a:r>
              <a:rPr lang="en-US" sz="2000" baseline="-25000"/>
              <a:t>0</a:t>
            </a:r>
            <a:r>
              <a:rPr lang="en-US" sz="2000"/>
              <a:t>/</a:t>
            </a:r>
            <a:r>
              <a:rPr lang="en-US" sz="2000">
                <a:latin typeface="Symbol" pitchFamily="18" charset="2"/>
              </a:rPr>
              <a:t>D</a:t>
            </a:r>
            <a:r>
              <a:rPr lang="en-US" sz="2000" baseline="-25000"/>
              <a:t>f</a:t>
            </a:r>
            <a:r>
              <a:rPr lang="en-US" sz="2000"/>
              <a:t>= KG</a:t>
            </a:r>
            <a:r>
              <a:rPr lang="en-US" sz="2000" baseline="-25000"/>
              <a:t>0</a:t>
            </a:r>
            <a:r>
              <a:rPr lang="en-US" sz="2000">
                <a:latin typeface="Symbol" pitchFamily="18" charset="2"/>
              </a:rPr>
              <a:t>D</a:t>
            </a:r>
            <a:r>
              <a:rPr lang="en-US" sz="2000" baseline="-25000"/>
              <a:t>0</a:t>
            </a:r>
            <a:r>
              <a:rPr lang="en-US" sz="2000"/>
              <a:t>/(</a:t>
            </a:r>
            <a:r>
              <a:rPr lang="en-US" sz="2000">
                <a:latin typeface="Symbol" pitchFamily="18" charset="2"/>
              </a:rPr>
              <a:t>D</a:t>
            </a:r>
            <a:r>
              <a:rPr lang="en-US" sz="2000" baseline="-25000"/>
              <a:t>0</a:t>
            </a:r>
            <a:r>
              <a:rPr lang="en-US" sz="2000"/>
              <a:t>-P);</a:t>
            </a:r>
          </a:p>
          <a:p>
            <a:pPr lvl="2">
              <a:lnSpc>
                <a:spcPct val="75000"/>
              </a:lnSpc>
            </a:pPr>
            <a:r>
              <a:rPr lang="en-US" sz="2000"/>
              <a:t>Center of Gravity moves up due to keel weight removal</a:t>
            </a:r>
          </a:p>
          <a:p>
            <a:pPr lvl="2">
              <a:lnSpc>
                <a:spcPct val="75000"/>
              </a:lnSpc>
            </a:pPr>
            <a:endParaRPr lang="en-US" sz="2000"/>
          </a:p>
          <a:p>
            <a:pPr lvl="1">
              <a:lnSpc>
                <a:spcPct val="75000"/>
              </a:lnSpc>
            </a:pPr>
            <a:r>
              <a:rPr lang="en-US" sz="2000"/>
              <a:t>GM</a:t>
            </a:r>
            <a:r>
              <a:rPr lang="en-US" sz="2000" baseline="-25000"/>
              <a:t>T</a:t>
            </a:r>
            <a:r>
              <a:rPr lang="en-US" sz="2000"/>
              <a:t>= KM</a:t>
            </a:r>
            <a:r>
              <a:rPr lang="en-US" sz="2000" baseline="-25000"/>
              <a:t>T</a:t>
            </a:r>
            <a:r>
              <a:rPr lang="en-US" sz="2000"/>
              <a:t> – KG</a:t>
            </a:r>
            <a:r>
              <a:rPr lang="en-US" sz="2000" baseline="-25000"/>
              <a:t>f</a:t>
            </a:r>
          </a:p>
          <a:p>
            <a:pPr lvl="2">
              <a:lnSpc>
                <a:spcPct val="75000"/>
              </a:lnSpc>
            </a:pPr>
            <a:r>
              <a:rPr lang="en-US" sz="2000"/>
              <a:t>Shorter distance between Center of Gravity and Metacenter gives less distance to develop a righting moment</a:t>
            </a:r>
          </a:p>
        </p:txBody>
      </p:sp>
      <p:grpSp>
        <p:nvGrpSpPr>
          <p:cNvPr id="186399" name="Group 31"/>
          <p:cNvGrpSpPr>
            <a:grpSpLocks/>
          </p:cNvGrpSpPr>
          <p:nvPr/>
        </p:nvGrpSpPr>
        <p:grpSpPr bwMode="auto">
          <a:xfrm>
            <a:off x="5867400" y="1981200"/>
            <a:ext cx="2894013" cy="2085975"/>
            <a:chOff x="3889" y="1248"/>
            <a:chExt cx="1823" cy="1314"/>
          </a:xfrm>
        </p:grpSpPr>
        <p:sp>
          <p:nvSpPr>
            <p:cNvPr id="186372" name="Line 4"/>
            <p:cNvSpPr>
              <a:spLocks noChangeShapeType="1"/>
            </p:cNvSpPr>
            <p:nvPr/>
          </p:nvSpPr>
          <p:spPr bwMode="auto">
            <a:xfrm flipH="1">
              <a:off x="4608" y="1487"/>
              <a:ext cx="288" cy="576"/>
            </a:xfrm>
            <a:prstGeom prst="line">
              <a:avLst/>
            </a:prstGeom>
            <a:noFill/>
            <a:ln w="12700">
              <a:solidFill>
                <a:schemeClr val="tx1"/>
              </a:solidFill>
              <a:round/>
              <a:headEnd/>
              <a:tailEnd/>
            </a:ln>
            <a:effectLst/>
          </p:spPr>
          <p:txBody>
            <a:bodyPr/>
            <a:lstStyle/>
            <a:p>
              <a:endParaRPr lang="en-US"/>
            </a:p>
          </p:txBody>
        </p:sp>
        <p:sp>
          <p:nvSpPr>
            <p:cNvPr id="186373" name="Line 5"/>
            <p:cNvSpPr>
              <a:spLocks noChangeShapeType="1"/>
            </p:cNvSpPr>
            <p:nvPr/>
          </p:nvSpPr>
          <p:spPr bwMode="auto">
            <a:xfrm flipH="1">
              <a:off x="5376" y="1919"/>
              <a:ext cx="288" cy="576"/>
            </a:xfrm>
            <a:prstGeom prst="line">
              <a:avLst/>
            </a:prstGeom>
            <a:noFill/>
            <a:ln w="12700">
              <a:solidFill>
                <a:schemeClr val="tx1"/>
              </a:solidFill>
              <a:round/>
              <a:headEnd/>
              <a:tailEnd/>
            </a:ln>
            <a:effectLst/>
          </p:spPr>
          <p:txBody>
            <a:bodyPr/>
            <a:lstStyle/>
            <a:p>
              <a:endParaRPr lang="en-US"/>
            </a:p>
          </p:txBody>
        </p:sp>
        <p:sp>
          <p:nvSpPr>
            <p:cNvPr id="186374" name="Line 6"/>
            <p:cNvSpPr>
              <a:spLocks noChangeShapeType="1"/>
            </p:cNvSpPr>
            <p:nvPr/>
          </p:nvSpPr>
          <p:spPr bwMode="auto">
            <a:xfrm flipH="1" flipV="1">
              <a:off x="4608" y="2063"/>
              <a:ext cx="768" cy="432"/>
            </a:xfrm>
            <a:prstGeom prst="line">
              <a:avLst/>
            </a:prstGeom>
            <a:noFill/>
            <a:ln w="12700">
              <a:solidFill>
                <a:schemeClr val="tx1"/>
              </a:solidFill>
              <a:round/>
              <a:headEnd/>
              <a:tailEnd/>
            </a:ln>
            <a:effectLst/>
          </p:spPr>
          <p:txBody>
            <a:bodyPr/>
            <a:lstStyle/>
            <a:p>
              <a:endParaRPr lang="en-US"/>
            </a:p>
          </p:txBody>
        </p:sp>
        <p:sp>
          <p:nvSpPr>
            <p:cNvPr id="186375" name="Line 7"/>
            <p:cNvSpPr>
              <a:spLocks noChangeShapeType="1"/>
            </p:cNvSpPr>
            <p:nvPr/>
          </p:nvSpPr>
          <p:spPr bwMode="auto">
            <a:xfrm flipH="1">
              <a:off x="4992" y="1439"/>
              <a:ext cx="432" cy="864"/>
            </a:xfrm>
            <a:prstGeom prst="line">
              <a:avLst/>
            </a:prstGeom>
            <a:noFill/>
            <a:ln w="12700">
              <a:solidFill>
                <a:schemeClr val="tx1"/>
              </a:solidFill>
              <a:prstDash val="dash"/>
              <a:round/>
              <a:headEnd/>
              <a:tailEnd/>
            </a:ln>
            <a:effectLst/>
          </p:spPr>
          <p:txBody>
            <a:bodyPr/>
            <a:lstStyle/>
            <a:p>
              <a:endParaRPr lang="en-US"/>
            </a:p>
          </p:txBody>
        </p:sp>
        <p:sp>
          <p:nvSpPr>
            <p:cNvPr id="186376" name="Line 8"/>
            <p:cNvSpPr>
              <a:spLocks noChangeShapeType="1"/>
            </p:cNvSpPr>
            <p:nvPr/>
          </p:nvSpPr>
          <p:spPr bwMode="auto">
            <a:xfrm>
              <a:off x="4464" y="2015"/>
              <a:ext cx="1248" cy="0"/>
            </a:xfrm>
            <a:prstGeom prst="line">
              <a:avLst/>
            </a:prstGeom>
            <a:noFill/>
            <a:ln w="12700">
              <a:solidFill>
                <a:schemeClr val="tx1"/>
              </a:solidFill>
              <a:prstDash val="sysDot"/>
              <a:round/>
              <a:headEnd/>
              <a:tailEnd/>
            </a:ln>
            <a:effectLst/>
          </p:spPr>
          <p:txBody>
            <a:bodyPr/>
            <a:lstStyle/>
            <a:p>
              <a:endParaRPr lang="en-US"/>
            </a:p>
          </p:txBody>
        </p:sp>
        <p:sp>
          <p:nvSpPr>
            <p:cNvPr id="186377" name="Rectangle 9"/>
            <p:cNvSpPr>
              <a:spLocks noChangeArrowheads="1"/>
            </p:cNvSpPr>
            <p:nvPr/>
          </p:nvSpPr>
          <p:spPr bwMode="auto">
            <a:xfrm>
              <a:off x="4173" y="1920"/>
              <a:ext cx="338" cy="229"/>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86378" name="Rectangle 10"/>
            <p:cNvSpPr>
              <a:spLocks noChangeArrowheads="1"/>
            </p:cNvSpPr>
            <p:nvPr/>
          </p:nvSpPr>
          <p:spPr bwMode="auto">
            <a:xfrm>
              <a:off x="4896" y="2303"/>
              <a:ext cx="192" cy="192"/>
            </a:xfrm>
            <a:prstGeom prst="rect">
              <a:avLst/>
            </a:prstGeom>
            <a:noFill/>
            <a:ln w="12700">
              <a:solidFill>
                <a:schemeClr val="tx1"/>
              </a:solidFill>
              <a:miter lim="800000"/>
              <a:headEnd/>
              <a:tailEnd/>
            </a:ln>
            <a:effectLst/>
          </p:spPr>
          <p:txBody>
            <a:bodyPr wrap="none" anchor="ctr"/>
            <a:lstStyle/>
            <a:p>
              <a:endParaRPr lang="en-US"/>
            </a:p>
          </p:txBody>
        </p:sp>
        <p:sp>
          <p:nvSpPr>
            <p:cNvPr id="186379" name="Oval 11"/>
            <p:cNvSpPr>
              <a:spLocks noChangeArrowheads="1"/>
            </p:cNvSpPr>
            <p:nvPr/>
          </p:nvSpPr>
          <p:spPr bwMode="auto">
            <a:xfrm>
              <a:off x="5192" y="1823"/>
              <a:ext cx="48" cy="48"/>
            </a:xfrm>
            <a:prstGeom prst="ellipse">
              <a:avLst/>
            </a:prstGeom>
            <a:solidFill>
              <a:schemeClr val="folHlink"/>
            </a:solidFill>
            <a:ln w="12700">
              <a:solidFill>
                <a:schemeClr val="folHlink"/>
              </a:solidFill>
              <a:round/>
              <a:headEnd/>
              <a:tailEnd/>
            </a:ln>
            <a:effectLst/>
          </p:spPr>
          <p:txBody>
            <a:bodyPr wrap="none" anchor="ctr"/>
            <a:lstStyle/>
            <a:p>
              <a:endParaRPr lang="en-US"/>
            </a:p>
          </p:txBody>
        </p:sp>
        <p:sp>
          <p:nvSpPr>
            <p:cNvPr id="186380" name="Oval 12"/>
            <p:cNvSpPr>
              <a:spLocks noChangeArrowheads="1"/>
            </p:cNvSpPr>
            <p:nvPr/>
          </p:nvSpPr>
          <p:spPr bwMode="auto">
            <a:xfrm>
              <a:off x="5280" y="2111"/>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6381" name="Oval 13"/>
            <p:cNvSpPr>
              <a:spLocks noChangeArrowheads="1"/>
            </p:cNvSpPr>
            <p:nvPr/>
          </p:nvSpPr>
          <p:spPr bwMode="auto">
            <a:xfrm>
              <a:off x="5280" y="1655"/>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6382" name="Line 14"/>
            <p:cNvSpPr>
              <a:spLocks noChangeShapeType="1"/>
            </p:cNvSpPr>
            <p:nvPr/>
          </p:nvSpPr>
          <p:spPr bwMode="auto">
            <a:xfrm>
              <a:off x="5216" y="1535"/>
              <a:ext cx="0" cy="288"/>
            </a:xfrm>
            <a:prstGeom prst="line">
              <a:avLst/>
            </a:prstGeom>
            <a:noFill/>
            <a:ln w="50800">
              <a:solidFill>
                <a:schemeClr val="folHlink"/>
              </a:solidFill>
              <a:round/>
              <a:headEnd/>
              <a:tailEnd type="triangle" w="med" len="med"/>
            </a:ln>
            <a:effectLst/>
          </p:spPr>
          <p:txBody>
            <a:bodyPr/>
            <a:lstStyle/>
            <a:p>
              <a:endParaRPr lang="en-US"/>
            </a:p>
          </p:txBody>
        </p:sp>
        <p:sp>
          <p:nvSpPr>
            <p:cNvPr id="186383" name="Line 15"/>
            <p:cNvSpPr>
              <a:spLocks noChangeShapeType="1"/>
            </p:cNvSpPr>
            <p:nvPr/>
          </p:nvSpPr>
          <p:spPr bwMode="auto">
            <a:xfrm flipV="1">
              <a:off x="5304" y="2159"/>
              <a:ext cx="0" cy="288"/>
            </a:xfrm>
            <a:prstGeom prst="line">
              <a:avLst/>
            </a:prstGeom>
            <a:noFill/>
            <a:ln w="25400">
              <a:solidFill>
                <a:schemeClr val="tx1"/>
              </a:solidFill>
              <a:round/>
              <a:headEnd/>
              <a:tailEnd type="triangle" w="med" len="med"/>
            </a:ln>
            <a:effectLst/>
          </p:spPr>
          <p:txBody>
            <a:bodyPr/>
            <a:lstStyle/>
            <a:p>
              <a:endParaRPr lang="en-US"/>
            </a:p>
          </p:txBody>
        </p:sp>
        <p:sp>
          <p:nvSpPr>
            <p:cNvPr id="186384" name="Rectangle 16"/>
            <p:cNvSpPr>
              <a:spLocks noChangeArrowheads="1"/>
            </p:cNvSpPr>
            <p:nvPr/>
          </p:nvSpPr>
          <p:spPr bwMode="auto">
            <a:xfrm>
              <a:off x="4945" y="1704"/>
              <a:ext cx="266" cy="229"/>
            </a:xfrm>
            <a:prstGeom prst="rect">
              <a:avLst/>
            </a:prstGeom>
            <a:noFill/>
            <a:ln w="12700">
              <a:noFill/>
              <a:miter lim="800000"/>
              <a:headEnd/>
              <a:tailEnd/>
            </a:ln>
            <a:effectLst/>
          </p:spPr>
          <p:txBody>
            <a:bodyPr wrap="none" lIns="90488" tIns="44450" rIns="90488" bIns="44450">
              <a:spAutoFit/>
            </a:bodyPr>
            <a:lstStyle/>
            <a:p>
              <a:r>
                <a:rPr lang="en-US">
                  <a:solidFill>
                    <a:schemeClr val="folHlink"/>
                  </a:solidFill>
                </a:rPr>
                <a:t>G</a:t>
              </a:r>
              <a:r>
                <a:rPr lang="en-US" baseline="-25000">
                  <a:solidFill>
                    <a:schemeClr val="folHlink"/>
                  </a:solidFill>
                </a:rPr>
                <a:t>0</a:t>
              </a:r>
            </a:p>
          </p:txBody>
        </p:sp>
        <p:sp>
          <p:nvSpPr>
            <p:cNvPr id="186385" name="Rectangle 17"/>
            <p:cNvSpPr>
              <a:spLocks noChangeArrowheads="1"/>
            </p:cNvSpPr>
            <p:nvPr/>
          </p:nvSpPr>
          <p:spPr bwMode="auto">
            <a:xfrm>
              <a:off x="5367" y="1512"/>
              <a:ext cx="242" cy="229"/>
            </a:xfrm>
            <a:prstGeom prst="rect">
              <a:avLst/>
            </a:prstGeom>
            <a:noFill/>
            <a:ln w="12700">
              <a:noFill/>
              <a:miter lim="800000"/>
              <a:headEnd/>
              <a:tailEnd/>
            </a:ln>
            <a:effectLst/>
          </p:spPr>
          <p:txBody>
            <a:bodyPr wrap="none" lIns="90488" tIns="44450" rIns="90488" bIns="44450">
              <a:spAutoFit/>
            </a:bodyPr>
            <a:lstStyle/>
            <a:p>
              <a:r>
                <a:rPr lang="en-US"/>
                <a:t>M</a:t>
              </a:r>
            </a:p>
          </p:txBody>
        </p:sp>
        <p:sp>
          <p:nvSpPr>
            <p:cNvPr id="186386" name="Rectangle 18"/>
            <p:cNvSpPr>
              <a:spLocks noChangeArrowheads="1"/>
            </p:cNvSpPr>
            <p:nvPr/>
          </p:nvSpPr>
          <p:spPr bwMode="auto">
            <a:xfrm>
              <a:off x="5367" y="1992"/>
              <a:ext cx="210" cy="229"/>
            </a:xfrm>
            <a:prstGeom prst="rect">
              <a:avLst/>
            </a:prstGeom>
            <a:noFill/>
            <a:ln w="12700">
              <a:noFill/>
              <a:miter lim="800000"/>
              <a:headEnd/>
              <a:tailEnd/>
            </a:ln>
            <a:effectLst/>
          </p:spPr>
          <p:txBody>
            <a:bodyPr wrap="none" lIns="90488" tIns="44450" rIns="90488" bIns="44450">
              <a:spAutoFit/>
            </a:bodyPr>
            <a:lstStyle/>
            <a:p>
              <a:r>
                <a:rPr lang="en-US"/>
                <a:t>B</a:t>
              </a:r>
            </a:p>
          </p:txBody>
        </p:sp>
        <p:sp>
          <p:nvSpPr>
            <p:cNvPr id="186387" name="Rectangle 19"/>
            <p:cNvSpPr>
              <a:spLocks noChangeArrowheads="1"/>
            </p:cNvSpPr>
            <p:nvPr/>
          </p:nvSpPr>
          <p:spPr bwMode="auto">
            <a:xfrm>
              <a:off x="5329" y="2206"/>
              <a:ext cx="258" cy="229"/>
            </a:xfrm>
            <a:prstGeom prst="rect">
              <a:avLst/>
            </a:prstGeom>
            <a:noFill/>
            <a:ln w="12700">
              <a:noFill/>
              <a:miter lim="800000"/>
              <a:headEnd/>
              <a:tailEnd/>
            </a:ln>
            <a:effectLst/>
          </p:spPr>
          <p:txBody>
            <a:bodyPr wrap="none" lIns="90488" tIns="44450" rIns="90488" bIns="44450">
              <a:spAutoFit/>
            </a:bodyPr>
            <a:lstStyle/>
            <a:p>
              <a:r>
                <a:rPr lang="en-US"/>
                <a:t>F</a:t>
              </a:r>
              <a:r>
                <a:rPr lang="en-US" baseline="-25000"/>
                <a:t>B</a:t>
              </a:r>
            </a:p>
          </p:txBody>
        </p:sp>
        <p:sp>
          <p:nvSpPr>
            <p:cNvPr id="186388" name="Rectangle 20"/>
            <p:cNvSpPr>
              <a:spLocks noChangeArrowheads="1"/>
            </p:cNvSpPr>
            <p:nvPr/>
          </p:nvSpPr>
          <p:spPr bwMode="auto">
            <a:xfrm>
              <a:off x="3889" y="2160"/>
              <a:ext cx="667" cy="402"/>
            </a:xfrm>
            <a:prstGeom prst="rect">
              <a:avLst/>
            </a:prstGeom>
            <a:noFill/>
            <a:ln w="12700">
              <a:noFill/>
              <a:miter lim="800000"/>
              <a:headEnd/>
              <a:tailEnd/>
            </a:ln>
            <a:effectLst/>
          </p:spPr>
          <p:txBody>
            <a:bodyPr wrap="none" lIns="90488" tIns="44450" rIns="90488" bIns="44450">
              <a:spAutoFit/>
            </a:bodyPr>
            <a:lstStyle/>
            <a:p>
              <a:r>
                <a:rPr lang="en-US"/>
                <a:t>P=weight</a:t>
              </a:r>
            </a:p>
            <a:p>
              <a:r>
                <a:rPr lang="en-US"/>
                <a:t>removed</a:t>
              </a:r>
            </a:p>
          </p:txBody>
        </p:sp>
        <p:sp>
          <p:nvSpPr>
            <p:cNvPr id="186389" name="Line 21"/>
            <p:cNvSpPr>
              <a:spLocks noChangeShapeType="1"/>
            </p:cNvSpPr>
            <p:nvPr/>
          </p:nvSpPr>
          <p:spPr bwMode="auto">
            <a:xfrm>
              <a:off x="5296" y="1439"/>
              <a:ext cx="0" cy="720"/>
            </a:xfrm>
            <a:prstGeom prst="line">
              <a:avLst/>
            </a:prstGeom>
            <a:noFill/>
            <a:ln w="12700">
              <a:solidFill>
                <a:schemeClr val="tx1"/>
              </a:solidFill>
              <a:prstDash val="sysDot"/>
              <a:round/>
              <a:headEnd/>
              <a:tailEnd/>
            </a:ln>
            <a:effectLst/>
          </p:spPr>
          <p:txBody>
            <a:bodyPr/>
            <a:lstStyle/>
            <a:p>
              <a:endParaRPr lang="en-US"/>
            </a:p>
          </p:txBody>
        </p:sp>
        <p:sp>
          <p:nvSpPr>
            <p:cNvPr id="186390" name="Rectangle 22"/>
            <p:cNvSpPr>
              <a:spLocks noChangeArrowheads="1"/>
            </p:cNvSpPr>
            <p:nvPr/>
          </p:nvSpPr>
          <p:spPr bwMode="auto">
            <a:xfrm>
              <a:off x="4945" y="1488"/>
              <a:ext cx="250" cy="229"/>
            </a:xfrm>
            <a:prstGeom prst="rect">
              <a:avLst/>
            </a:prstGeom>
            <a:noFill/>
            <a:ln w="12700">
              <a:noFill/>
              <a:miter lim="800000"/>
              <a:headEnd/>
              <a:tailEnd/>
            </a:ln>
            <a:effectLst/>
          </p:spPr>
          <p:txBody>
            <a:bodyPr wrap="none" lIns="90488" tIns="44450" rIns="90488" bIns="44450">
              <a:spAutoFit/>
            </a:bodyPr>
            <a:lstStyle/>
            <a:p>
              <a:r>
                <a:rPr lang="en-US">
                  <a:solidFill>
                    <a:schemeClr val="folHlink"/>
                  </a:solidFill>
                  <a:latin typeface="Symbol" pitchFamily="18" charset="2"/>
                </a:rPr>
                <a:t>D</a:t>
              </a:r>
              <a:r>
                <a:rPr lang="en-US" baseline="-25000">
                  <a:solidFill>
                    <a:schemeClr val="folHlink"/>
                  </a:solidFill>
                </a:rPr>
                <a:t>0</a:t>
              </a:r>
            </a:p>
          </p:txBody>
        </p:sp>
        <p:sp>
          <p:nvSpPr>
            <p:cNvPr id="186391" name="Oval 23"/>
            <p:cNvSpPr>
              <a:spLocks noChangeArrowheads="1"/>
            </p:cNvSpPr>
            <p:nvPr/>
          </p:nvSpPr>
          <p:spPr bwMode="auto">
            <a:xfrm>
              <a:off x="5224" y="1759"/>
              <a:ext cx="48" cy="48"/>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6392" name="Line 24"/>
            <p:cNvSpPr>
              <a:spLocks noChangeShapeType="1"/>
            </p:cNvSpPr>
            <p:nvPr/>
          </p:nvSpPr>
          <p:spPr bwMode="auto">
            <a:xfrm>
              <a:off x="5248" y="1471"/>
              <a:ext cx="0" cy="288"/>
            </a:xfrm>
            <a:prstGeom prst="line">
              <a:avLst/>
            </a:prstGeom>
            <a:noFill/>
            <a:ln w="25400">
              <a:solidFill>
                <a:schemeClr val="tx1"/>
              </a:solidFill>
              <a:round/>
              <a:headEnd/>
              <a:tailEnd type="triangle" w="med" len="med"/>
            </a:ln>
            <a:effectLst/>
          </p:spPr>
          <p:txBody>
            <a:bodyPr/>
            <a:lstStyle/>
            <a:p>
              <a:endParaRPr lang="en-US"/>
            </a:p>
          </p:txBody>
        </p:sp>
        <p:sp>
          <p:nvSpPr>
            <p:cNvPr id="186393" name="Rectangle 25"/>
            <p:cNvSpPr>
              <a:spLocks noChangeArrowheads="1"/>
            </p:cNvSpPr>
            <p:nvPr/>
          </p:nvSpPr>
          <p:spPr bwMode="auto">
            <a:xfrm>
              <a:off x="5269" y="1640"/>
              <a:ext cx="250" cy="229"/>
            </a:xfrm>
            <a:prstGeom prst="rect">
              <a:avLst/>
            </a:prstGeom>
            <a:noFill/>
            <a:ln w="12700">
              <a:noFill/>
              <a:miter lim="800000"/>
              <a:headEnd/>
              <a:tailEnd/>
            </a:ln>
            <a:effectLst/>
          </p:spPr>
          <p:txBody>
            <a:bodyPr wrap="none" lIns="90488" tIns="44450" rIns="90488" bIns="44450">
              <a:spAutoFit/>
            </a:bodyPr>
            <a:lstStyle/>
            <a:p>
              <a:r>
                <a:rPr lang="en-US"/>
                <a:t>G</a:t>
              </a:r>
              <a:r>
                <a:rPr lang="en-US" baseline="-25000"/>
                <a:t>f</a:t>
              </a:r>
            </a:p>
          </p:txBody>
        </p:sp>
        <p:sp>
          <p:nvSpPr>
            <p:cNvPr id="186394" name="Rectangle 26"/>
            <p:cNvSpPr>
              <a:spLocks noChangeArrowheads="1"/>
            </p:cNvSpPr>
            <p:nvPr/>
          </p:nvSpPr>
          <p:spPr bwMode="auto">
            <a:xfrm>
              <a:off x="5137" y="1248"/>
              <a:ext cx="234" cy="229"/>
            </a:xfrm>
            <a:prstGeom prst="rect">
              <a:avLst/>
            </a:prstGeom>
            <a:noFill/>
            <a:ln w="12700">
              <a:noFill/>
              <a:miter lim="800000"/>
              <a:headEnd/>
              <a:tailEnd/>
            </a:ln>
            <a:effectLst/>
          </p:spPr>
          <p:txBody>
            <a:bodyPr wrap="none" lIns="90488" tIns="44450" rIns="90488" bIns="44450">
              <a:spAutoFit/>
            </a:bodyPr>
            <a:lstStyle/>
            <a:p>
              <a:r>
                <a:rPr lang="en-US">
                  <a:latin typeface="Symbol" pitchFamily="18" charset="2"/>
                </a:rPr>
                <a:t>D</a:t>
              </a:r>
              <a:r>
                <a:rPr lang="en-US" baseline="-25000"/>
                <a:t>f</a:t>
              </a:r>
            </a:p>
          </p:txBody>
        </p:sp>
        <p:sp>
          <p:nvSpPr>
            <p:cNvPr id="186395" name="AutoShape 27"/>
            <p:cNvSpPr>
              <a:spLocks noChangeArrowheads="1"/>
            </p:cNvSpPr>
            <p:nvPr/>
          </p:nvSpPr>
          <p:spPr bwMode="auto">
            <a:xfrm flipH="1">
              <a:off x="4560" y="2255"/>
              <a:ext cx="288" cy="240"/>
            </a:xfrm>
            <a:prstGeom prst="rightArrow">
              <a:avLst>
                <a:gd name="adj1" fmla="val 50000"/>
                <a:gd name="adj2" fmla="val 30011"/>
              </a:avLst>
            </a:prstGeom>
            <a:noFill/>
            <a:ln w="12700">
              <a:solidFill>
                <a:schemeClr val="tx1"/>
              </a:solidFill>
              <a:miter lim="800000"/>
              <a:headEnd/>
              <a:tailEnd/>
            </a:ln>
            <a:effectLst/>
          </p:spPr>
          <p:txBody>
            <a:bodyPr wrap="none" anchor="ctr"/>
            <a:lstStyle/>
            <a:p>
              <a:endParaRPr lang="en-US"/>
            </a:p>
          </p:txBody>
        </p:sp>
        <p:sp>
          <p:nvSpPr>
            <p:cNvPr id="186396" name="Rectangle 28"/>
            <p:cNvSpPr>
              <a:spLocks noChangeArrowheads="1"/>
            </p:cNvSpPr>
            <p:nvPr/>
          </p:nvSpPr>
          <p:spPr bwMode="auto">
            <a:xfrm>
              <a:off x="3889" y="1440"/>
              <a:ext cx="680" cy="458"/>
            </a:xfrm>
            <a:prstGeom prst="rect">
              <a:avLst/>
            </a:prstGeom>
            <a:noFill/>
            <a:ln w="12700">
              <a:noFill/>
              <a:miter lim="800000"/>
              <a:headEnd/>
              <a:tailEnd/>
            </a:ln>
            <a:effectLst/>
          </p:spPr>
          <p:txBody>
            <a:bodyPr wrap="none" lIns="90488" tIns="44450" rIns="90488" bIns="44450">
              <a:spAutoFit/>
            </a:bodyPr>
            <a:lstStyle/>
            <a:p>
              <a:r>
                <a:rPr lang="en-US" sz="1400"/>
                <a:t>Disturbance</a:t>
              </a:r>
            </a:p>
            <a:p>
              <a:r>
                <a:rPr lang="en-US" sz="1400"/>
                <a:t>trying to roll</a:t>
              </a:r>
            </a:p>
            <a:p>
              <a:r>
                <a:rPr lang="en-US" sz="1400"/>
                <a:t>the ship</a:t>
              </a:r>
            </a:p>
          </p:txBody>
        </p:sp>
        <p:sp>
          <p:nvSpPr>
            <p:cNvPr id="186397" name="Line 29"/>
            <p:cNvSpPr>
              <a:spLocks noChangeShapeType="1"/>
            </p:cNvSpPr>
            <p:nvPr/>
          </p:nvSpPr>
          <p:spPr bwMode="auto">
            <a:xfrm>
              <a:off x="4512" y="1535"/>
              <a:ext cx="336" cy="0"/>
            </a:xfrm>
            <a:prstGeom prst="line">
              <a:avLst/>
            </a:prstGeom>
            <a:noFill/>
            <a:ln w="12700">
              <a:solidFill>
                <a:schemeClr val="tx1"/>
              </a:solidFill>
              <a:round/>
              <a:headEnd/>
              <a:tailEnd type="triangle" w="med" len="med"/>
            </a:ln>
            <a:effectLst/>
          </p:spPr>
          <p:txBody>
            <a:bodyPr/>
            <a:lstStyle/>
            <a:p>
              <a:endParaRPr lang="en-US"/>
            </a:p>
          </p:txBody>
        </p:sp>
      </p:grpSp>
    </p:spTree>
  </p:cSld>
  <p:clrMapOvr>
    <a:masterClrMapping/>
  </p:clrMapOvr>
  <p:transition spd="slow">
    <p:cut/>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685800" y="-304800"/>
            <a:ext cx="7772400" cy="1143000"/>
          </a:xfrm>
          <a:noFill/>
          <a:ln/>
        </p:spPr>
        <p:txBody>
          <a:bodyPr lIns="90488" tIns="44450" rIns="90488" bIns="44450"/>
          <a:lstStyle/>
          <a:p>
            <a:r>
              <a:rPr lang="en-US"/>
              <a:t>Comparison to Grounding:</a:t>
            </a:r>
          </a:p>
        </p:txBody>
      </p:sp>
      <p:sp>
        <p:nvSpPr>
          <p:cNvPr id="188419" name="Rectangle 3"/>
          <p:cNvSpPr>
            <a:spLocks noGrp="1" noChangeArrowheads="1"/>
          </p:cNvSpPr>
          <p:nvPr>
            <p:ph type="body" idx="1"/>
          </p:nvPr>
        </p:nvSpPr>
        <p:spPr>
          <a:xfrm>
            <a:off x="685800" y="533400"/>
            <a:ext cx="7772400" cy="4114800"/>
          </a:xfrm>
          <a:noFill/>
          <a:ln/>
        </p:spPr>
        <p:txBody>
          <a:bodyPr lIns="90488" tIns="44450" rIns="90488" bIns="44450"/>
          <a:lstStyle/>
          <a:p>
            <a:pPr>
              <a:lnSpc>
                <a:spcPct val="90000"/>
              </a:lnSpc>
              <a:buFontTx/>
              <a:buNone/>
            </a:pPr>
            <a:r>
              <a:rPr lang="en-US" sz="2800"/>
              <a:t>    </a:t>
            </a:r>
          </a:p>
          <a:p>
            <a:pPr>
              <a:lnSpc>
                <a:spcPct val="90000"/>
              </a:lnSpc>
              <a:buFontTx/>
              <a:buNone/>
            </a:pPr>
            <a:r>
              <a:rPr lang="en-US" sz="2800"/>
              <a:t>    Same stability concerns for both evolutions although grounding is obviously not planned or controlled.</a:t>
            </a:r>
          </a:p>
          <a:p>
            <a:pPr>
              <a:lnSpc>
                <a:spcPct val="90000"/>
              </a:lnSpc>
              <a:buFontTx/>
              <a:buNone/>
            </a:pPr>
            <a:endParaRPr lang="en-US" sz="2800"/>
          </a:p>
          <a:p>
            <a:pPr>
              <a:lnSpc>
                <a:spcPct val="90000"/>
              </a:lnSpc>
              <a:buFontTx/>
              <a:buNone/>
            </a:pPr>
            <a:r>
              <a:rPr lang="en-US" sz="2800"/>
              <a:t>    Since re-floating after grounding is generally not on level sea bed with a zero list, it should only be done at highest available tide to maximize buoyant force and righting moment and avoid capsizing</a:t>
            </a:r>
            <a:r>
              <a:rPr lang="en-US"/>
              <a:t>.</a:t>
            </a:r>
          </a:p>
        </p:txBody>
      </p:sp>
      <p:sp>
        <p:nvSpPr>
          <p:cNvPr id="188420" name="Line 4"/>
          <p:cNvSpPr>
            <a:spLocks noChangeShapeType="1"/>
          </p:cNvSpPr>
          <p:nvPr/>
        </p:nvSpPr>
        <p:spPr bwMode="auto">
          <a:xfrm flipH="1">
            <a:off x="5380038" y="4876800"/>
            <a:ext cx="457200" cy="914400"/>
          </a:xfrm>
          <a:prstGeom prst="line">
            <a:avLst/>
          </a:prstGeom>
          <a:noFill/>
          <a:ln w="12700">
            <a:solidFill>
              <a:schemeClr val="tx1"/>
            </a:solidFill>
            <a:round/>
            <a:headEnd/>
            <a:tailEnd/>
          </a:ln>
          <a:effectLst/>
        </p:spPr>
        <p:txBody>
          <a:bodyPr/>
          <a:lstStyle/>
          <a:p>
            <a:endParaRPr lang="en-US"/>
          </a:p>
        </p:txBody>
      </p:sp>
      <p:sp>
        <p:nvSpPr>
          <p:cNvPr id="188421" name="Line 5"/>
          <p:cNvSpPr>
            <a:spLocks noChangeShapeType="1"/>
          </p:cNvSpPr>
          <p:nvPr/>
        </p:nvSpPr>
        <p:spPr bwMode="auto">
          <a:xfrm flipH="1">
            <a:off x="6599238" y="5562600"/>
            <a:ext cx="457200" cy="914400"/>
          </a:xfrm>
          <a:prstGeom prst="line">
            <a:avLst/>
          </a:prstGeom>
          <a:noFill/>
          <a:ln w="12700">
            <a:solidFill>
              <a:schemeClr val="tx1"/>
            </a:solidFill>
            <a:round/>
            <a:headEnd/>
            <a:tailEnd/>
          </a:ln>
          <a:effectLst/>
        </p:spPr>
        <p:txBody>
          <a:bodyPr/>
          <a:lstStyle/>
          <a:p>
            <a:endParaRPr lang="en-US"/>
          </a:p>
        </p:txBody>
      </p:sp>
      <p:sp>
        <p:nvSpPr>
          <p:cNvPr id="188422" name="Line 6"/>
          <p:cNvSpPr>
            <a:spLocks noChangeShapeType="1"/>
          </p:cNvSpPr>
          <p:nvPr/>
        </p:nvSpPr>
        <p:spPr bwMode="auto">
          <a:xfrm flipH="1" flipV="1">
            <a:off x="5380038" y="5791200"/>
            <a:ext cx="1219200" cy="685800"/>
          </a:xfrm>
          <a:prstGeom prst="line">
            <a:avLst/>
          </a:prstGeom>
          <a:noFill/>
          <a:ln w="12700">
            <a:solidFill>
              <a:schemeClr val="tx1"/>
            </a:solidFill>
            <a:round/>
            <a:headEnd/>
            <a:tailEnd/>
          </a:ln>
          <a:effectLst/>
        </p:spPr>
        <p:txBody>
          <a:bodyPr/>
          <a:lstStyle/>
          <a:p>
            <a:endParaRPr lang="en-US"/>
          </a:p>
        </p:txBody>
      </p:sp>
      <p:sp>
        <p:nvSpPr>
          <p:cNvPr id="188423" name="Line 7"/>
          <p:cNvSpPr>
            <a:spLocks noChangeShapeType="1"/>
          </p:cNvSpPr>
          <p:nvPr/>
        </p:nvSpPr>
        <p:spPr bwMode="auto">
          <a:xfrm flipH="1">
            <a:off x="5989638" y="4800600"/>
            <a:ext cx="685800" cy="1371600"/>
          </a:xfrm>
          <a:prstGeom prst="line">
            <a:avLst/>
          </a:prstGeom>
          <a:noFill/>
          <a:ln w="12700">
            <a:solidFill>
              <a:schemeClr val="tx1"/>
            </a:solidFill>
            <a:prstDash val="dash"/>
            <a:round/>
            <a:headEnd/>
            <a:tailEnd/>
          </a:ln>
          <a:effectLst/>
        </p:spPr>
        <p:txBody>
          <a:bodyPr/>
          <a:lstStyle/>
          <a:p>
            <a:endParaRPr lang="en-US"/>
          </a:p>
        </p:txBody>
      </p:sp>
      <p:sp>
        <p:nvSpPr>
          <p:cNvPr id="188424" name="Line 8"/>
          <p:cNvSpPr>
            <a:spLocks noChangeShapeType="1"/>
          </p:cNvSpPr>
          <p:nvPr/>
        </p:nvSpPr>
        <p:spPr bwMode="auto">
          <a:xfrm>
            <a:off x="5151438" y="5715000"/>
            <a:ext cx="1981200" cy="0"/>
          </a:xfrm>
          <a:prstGeom prst="line">
            <a:avLst/>
          </a:prstGeom>
          <a:noFill/>
          <a:ln w="12700">
            <a:solidFill>
              <a:schemeClr val="tx1"/>
            </a:solidFill>
            <a:prstDash val="sysDot"/>
            <a:round/>
            <a:headEnd/>
            <a:tailEnd/>
          </a:ln>
          <a:effectLst/>
        </p:spPr>
        <p:txBody>
          <a:bodyPr/>
          <a:lstStyle/>
          <a:p>
            <a:endParaRPr lang="en-US"/>
          </a:p>
        </p:txBody>
      </p:sp>
      <p:sp>
        <p:nvSpPr>
          <p:cNvPr id="188425" name="Rectangle 9"/>
          <p:cNvSpPr>
            <a:spLocks noChangeArrowheads="1"/>
          </p:cNvSpPr>
          <p:nvPr/>
        </p:nvSpPr>
        <p:spPr bwMode="auto">
          <a:xfrm>
            <a:off x="4689475" y="5564188"/>
            <a:ext cx="536575" cy="363537"/>
          </a:xfrm>
          <a:prstGeom prst="rect">
            <a:avLst/>
          </a:prstGeom>
          <a:noFill/>
          <a:ln w="12700">
            <a:noFill/>
            <a:miter lim="800000"/>
            <a:headEnd/>
            <a:tailEnd/>
          </a:ln>
          <a:effectLst/>
        </p:spPr>
        <p:txBody>
          <a:bodyPr wrap="none" lIns="90488" tIns="44450" rIns="90488" bIns="44450">
            <a:spAutoFit/>
          </a:bodyPr>
          <a:lstStyle/>
          <a:p>
            <a:r>
              <a:rPr lang="en-US"/>
              <a:t>WL</a:t>
            </a:r>
          </a:p>
        </p:txBody>
      </p:sp>
      <p:sp>
        <p:nvSpPr>
          <p:cNvPr id="188426" name="Oval 10"/>
          <p:cNvSpPr>
            <a:spLocks noChangeArrowheads="1"/>
          </p:cNvSpPr>
          <p:nvPr/>
        </p:nvSpPr>
        <p:spPr bwMode="auto">
          <a:xfrm>
            <a:off x="6307138" y="54102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8427" name="Oval 11"/>
          <p:cNvSpPr>
            <a:spLocks noChangeArrowheads="1"/>
          </p:cNvSpPr>
          <p:nvPr/>
        </p:nvSpPr>
        <p:spPr bwMode="auto">
          <a:xfrm>
            <a:off x="6446838" y="58674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8428" name="Oval 12"/>
          <p:cNvSpPr>
            <a:spLocks noChangeArrowheads="1"/>
          </p:cNvSpPr>
          <p:nvPr/>
        </p:nvSpPr>
        <p:spPr bwMode="auto">
          <a:xfrm>
            <a:off x="6446838" y="5143500"/>
            <a:ext cx="76200" cy="76200"/>
          </a:xfrm>
          <a:prstGeom prst="ellipse">
            <a:avLst/>
          </a:prstGeom>
          <a:solidFill>
            <a:schemeClr val="tx2"/>
          </a:solidFill>
          <a:ln w="12700">
            <a:solidFill>
              <a:schemeClr val="tx1"/>
            </a:solidFill>
            <a:round/>
            <a:headEnd/>
            <a:tailEnd/>
          </a:ln>
          <a:effectLst/>
        </p:spPr>
        <p:txBody>
          <a:bodyPr wrap="none" anchor="ctr"/>
          <a:lstStyle/>
          <a:p>
            <a:endParaRPr lang="en-US"/>
          </a:p>
        </p:txBody>
      </p:sp>
      <p:sp>
        <p:nvSpPr>
          <p:cNvPr id="188429" name="Line 13"/>
          <p:cNvSpPr>
            <a:spLocks noChangeShapeType="1"/>
          </p:cNvSpPr>
          <p:nvPr/>
        </p:nvSpPr>
        <p:spPr bwMode="auto">
          <a:xfrm>
            <a:off x="6345238" y="4953000"/>
            <a:ext cx="0" cy="457200"/>
          </a:xfrm>
          <a:prstGeom prst="line">
            <a:avLst/>
          </a:prstGeom>
          <a:noFill/>
          <a:ln w="50800">
            <a:solidFill>
              <a:schemeClr val="tx1"/>
            </a:solidFill>
            <a:round/>
            <a:headEnd/>
            <a:tailEnd type="triangle" w="med" len="med"/>
          </a:ln>
          <a:effectLst/>
        </p:spPr>
        <p:txBody>
          <a:bodyPr/>
          <a:lstStyle/>
          <a:p>
            <a:endParaRPr lang="en-US"/>
          </a:p>
        </p:txBody>
      </p:sp>
      <p:sp>
        <p:nvSpPr>
          <p:cNvPr id="188430" name="Line 14"/>
          <p:cNvSpPr>
            <a:spLocks noChangeShapeType="1"/>
          </p:cNvSpPr>
          <p:nvPr/>
        </p:nvSpPr>
        <p:spPr bwMode="auto">
          <a:xfrm flipV="1">
            <a:off x="6484938" y="5943600"/>
            <a:ext cx="0" cy="457200"/>
          </a:xfrm>
          <a:prstGeom prst="line">
            <a:avLst/>
          </a:prstGeom>
          <a:noFill/>
          <a:ln w="12700">
            <a:solidFill>
              <a:schemeClr val="tx1"/>
            </a:solidFill>
            <a:round/>
            <a:headEnd/>
            <a:tailEnd type="triangle" w="med" len="med"/>
          </a:ln>
          <a:effectLst/>
        </p:spPr>
        <p:txBody>
          <a:bodyPr/>
          <a:lstStyle/>
          <a:p>
            <a:endParaRPr lang="en-US"/>
          </a:p>
        </p:txBody>
      </p:sp>
      <p:sp>
        <p:nvSpPr>
          <p:cNvPr id="188431" name="Line 15"/>
          <p:cNvSpPr>
            <a:spLocks noChangeShapeType="1"/>
          </p:cNvSpPr>
          <p:nvPr/>
        </p:nvSpPr>
        <p:spPr bwMode="auto">
          <a:xfrm flipV="1">
            <a:off x="5989638" y="6172200"/>
            <a:ext cx="0" cy="457200"/>
          </a:xfrm>
          <a:prstGeom prst="line">
            <a:avLst/>
          </a:prstGeom>
          <a:noFill/>
          <a:ln w="25400">
            <a:solidFill>
              <a:schemeClr val="tx1"/>
            </a:solidFill>
            <a:round/>
            <a:headEnd/>
            <a:tailEnd type="triangle" w="med" len="med"/>
          </a:ln>
          <a:effectLst/>
        </p:spPr>
        <p:txBody>
          <a:bodyPr/>
          <a:lstStyle/>
          <a:p>
            <a:endParaRPr lang="en-US"/>
          </a:p>
        </p:txBody>
      </p:sp>
      <p:sp>
        <p:nvSpPr>
          <p:cNvPr id="188432" name="Rectangle 16"/>
          <p:cNvSpPr>
            <a:spLocks noChangeArrowheads="1"/>
          </p:cNvSpPr>
          <p:nvPr/>
        </p:nvSpPr>
        <p:spPr bwMode="auto">
          <a:xfrm>
            <a:off x="5975350" y="5221288"/>
            <a:ext cx="346075" cy="363537"/>
          </a:xfrm>
          <a:prstGeom prst="rect">
            <a:avLst/>
          </a:prstGeom>
          <a:noFill/>
          <a:ln w="12700">
            <a:noFill/>
            <a:miter lim="800000"/>
            <a:headEnd/>
            <a:tailEnd/>
          </a:ln>
          <a:effectLst/>
        </p:spPr>
        <p:txBody>
          <a:bodyPr wrap="none" lIns="90488" tIns="44450" rIns="90488" bIns="44450">
            <a:spAutoFit/>
          </a:bodyPr>
          <a:lstStyle/>
          <a:p>
            <a:r>
              <a:rPr lang="en-US"/>
              <a:t>G</a:t>
            </a:r>
          </a:p>
        </p:txBody>
      </p:sp>
      <p:sp>
        <p:nvSpPr>
          <p:cNvPr id="188433" name="Rectangle 17"/>
          <p:cNvSpPr>
            <a:spLocks noChangeArrowheads="1"/>
          </p:cNvSpPr>
          <p:nvPr/>
        </p:nvSpPr>
        <p:spPr bwMode="auto">
          <a:xfrm>
            <a:off x="6584950" y="4916488"/>
            <a:ext cx="384175" cy="363537"/>
          </a:xfrm>
          <a:prstGeom prst="rect">
            <a:avLst/>
          </a:prstGeom>
          <a:noFill/>
          <a:ln w="12700">
            <a:noFill/>
            <a:miter lim="800000"/>
            <a:headEnd/>
            <a:tailEnd/>
          </a:ln>
          <a:effectLst/>
        </p:spPr>
        <p:txBody>
          <a:bodyPr wrap="none" lIns="90488" tIns="44450" rIns="90488" bIns="44450">
            <a:spAutoFit/>
          </a:bodyPr>
          <a:lstStyle/>
          <a:p>
            <a:r>
              <a:rPr lang="en-US"/>
              <a:t>M</a:t>
            </a:r>
          </a:p>
        </p:txBody>
      </p:sp>
      <p:sp>
        <p:nvSpPr>
          <p:cNvPr id="188434" name="Rectangle 18"/>
          <p:cNvSpPr>
            <a:spLocks noChangeArrowheads="1"/>
          </p:cNvSpPr>
          <p:nvPr/>
        </p:nvSpPr>
        <p:spPr bwMode="auto">
          <a:xfrm>
            <a:off x="6584950" y="5678488"/>
            <a:ext cx="333375" cy="363537"/>
          </a:xfrm>
          <a:prstGeom prst="rect">
            <a:avLst/>
          </a:prstGeom>
          <a:noFill/>
          <a:ln w="12700">
            <a:noFill/>
            <a:miter lim="800000"/>
            <a:headEnd/>
            <a:tailEnd/>
          </a:ln>
          <a:effectLst/>
        </p:spPr>
        <p:txBody>
          <a:bodyPr wrap="none" lIns="90488" tIns="44450" rIns="90488" bIns="44450">
            <a:spAutoFit/>
          </a:bodyPr>
          <a:lstStyle/>
          <a:p>
            <a:r>
              <a:rPr lang="en-US"/>
              <a:t>B</a:t>
            </a:r>
          </a:p>
        </p:txBody>
      </p:sp>
      <p:sp>
        <p:nvSpPr>
          <p:cNvPr id="188435" name="Rectangle 19"/>
          <p:cNvSpPr>
            <a:spLocks noChangeArrowheads="1"/>
          </p:cNvSpPr>
          <p:nvPr/>
        </p:nvSpPr>
        <p:spPr bwMode="auto">
          <a:xfrm>
            <a:off x="6448425" y="6018213"/>
            <a:ext cx="409575" cy="363537"/>
          </a:xfrm>
          <a:prstGeom prst="rect">
            <a:avLst/>
          </a:prstGeom>
          <a:noFill/>
          <a:ln w="12700">
            <a:noFill/>
            <a:miter lim="800000"/>
            <a:headEnd/>
            <a:tailEnd/>
          </a:ln>
          <a:effectLst/>
        </p:spPr>
        <p:txBody>
          <a:bodyPr wrap="none" lIns="90488" tIns="44450" rIns="90488" bIns="44450">
            <a:spAutoFit/>
          </a:bodyPr>
          <a:lstStyle/>
          <a:p>
            <a:r>
              <a:rPr lang="en-US"/>
              <a:t>F</a:t>
            </a:r>
            <a:r>
              <a:rPr lang="en-US" baseline="-25000"/>
              <a:t>B</a:t>
            </a:r>
          </a:p>
        </p:txBody>
      </p:sp>
      <p:sp>
        <p:nvSpPr>
          <p:cNvPr id="188436" name="Rectangle 20"/>
          <p:cNvSpPr>
            <a:spLocks noChangeArrowheads="1"/>
          </p:cNvSpPr>
          <p:nvPr/>
        </p:nvSpPr>
        <p:spPr bwMode="auto">
          <a:xfrm>
            <a:off x="4435475" y="6173788"/>
            <a:ext cx="1570038" cy="363537"/>
          </a:xfrm>
          <a:prstGeom prst="rect">
            <a:avLst/>
          </a:prstGeom>
          <a:noFill/>
          <a:ln w="12700">
            <a:noFill/>
            <a:miter lim="800000"/>
            <a:headEnd/>
            <a:tailEnd/>
          </a:ln>
          <a:effectLst/>
        </p:spPr>
        <p:txBody>
          <a:bodyPr wrap="none" lIns="90488" tIns="44450" rIns="90488" bIns="44450">
            <a:spAutoFit/>
          </a:bodyPr>
          <a:lstStyle/>
          <a:p>
            <a:r>
              <a:rPr lang="en-US"/>
              <a:t>F</a:t>
            </a:r>
            <a:r>
              <a:rPr lang="en-US" baseline="-25000"/>
              <a:t>ground</a:t>
            </a:r>
            <a:r>
              <a:rPr lang="en-US"/>
              <a:t>=P=</a:t>
            </a:r>
            <a:r>
              <a:rPr lang="en-US">
                <a:latin typeface="Symbol" pitchFamily="18" charset="2"/>
              </a:rPr>
              <a:t>D</a:t>
            </a:r>
            <a:r>
              <a:rPr lang="en-US"/>
              <a:t>-F</a:t>
            </a:r>
            <a:r>
              <a:rPr lang="en-US" baseline="-25000"/>
              <a:t>B</a:t>
            </a:r>
          </a:p>
        </p:txBody>
      </p:sp>
      <p:sp>
        <p:nvSpPr>
          <p:cNvPr id="188437" name="Line 21"/>
          <p:cNvSpPr>
            <a:spLocks noChangeShapeType="1"/>
          </p:cNvSpPr>
          <p:nvPr/>
        </p:nvSpPr>
        <p:spPr bwMode="auto">
          <a:xfrm>
            <a:off x="6472238" y="4800600"/>
            <a:ext cx="0" cy="1143000"/>
          </a:xfrm>
          <a:prstGeom prst="line">
            <a:avLst/>
          </a:prstGeom>
          <a:noFill/>
          <a:ln w="12700">
            <a:solidFill>
              <a:schemeClr val="tx1"/>
            </a:solidFill>
            <a:prstDash val="sysDot"/>
            <a:round/>
            <a:headEnd/>
            <a:tailEnd/>
          </a:ln>
          <a:effectLst/>
        </p:spPr>
        <p:txBody>
          <a:bodyPr/>
          <a:lstStyle/>
          <a:p>
            <a:endParaRPr lang="en-US"/>
          </a:p>
        </p:txBody>
      </p:sp>
      <p:sp>
        <p:nvSpPr>
          <p:cNvPr id="188438" name="Rectangle 22"/>
          <p:cNvSpPr>
            <a:spLocks noChangeArrowheads="1"/>
          </p:cNvSpPr>
          <p:nvPr/>
        </p:nvSpPr>
        <p:spPr bwMode="auto">
          <a:xfrm>
            <a:off x="6048375" y="4878388"/>
            <a:ext cx="320675" cy="363537"/>
          </a:xfrm>
          <a:prstGeom prst="rect">
            <a:avLst/>
          </a:prstGeom>
          <a:noFill/>
          <a:ln w="12700">
            <a:noFill/>
            <a:miter lim="800000"/>
            <a:headEnd/>
            <a:tailEnd/>
          </a:ln>
          <a:effectLst/>
        </p:spPr>
        <p:txBody>
          <a:bodyPr wrap="none" lIns="90488" tIns="44450" rIns="90488" bIns="44450">
            <a:spAutoFit/>
          </a:bodyPr>
          <a:lstStyle/>
          <a:p>
            <a:r>
              <a:rPr lang="en-US">
                <a:latin typeface="Symbol" pitchFamily="18" charset="2"/>
              </a:rPr>
              <a:t>D</a:t>
            </a:r>
          </a:p>
        </p:txBody>
      </p:sp>
      <p:sp>
        <p:nvSpPr>
          <p:cNvPr id="188439" name="Line 23"/>
          <p:cNvSpPr>
            <a:spLocks noChangeShapeType="1"/>
          </p:cNvSpPr>
          <p:nvPr/>
        </p:nvSpPr>
        <p:spPr bwMode="auto">
          <a:xfrm>
            <a:off x="6096000" y="6172200"/>
            <a:ext cx="0" cy="685800"/>
          </a:xfrm>
          <a:prstGeom prst="line">
            <a:avLst/>
          </a:prstGeom>
          <a:noFill/>
          <a:ln w="12700">
            <a:solidFill>
              <a:schemeClr val="tx1"/>
            </a:solidFill>
            <a:round/>
            <a:headEnd/>
            <a:tailEnd/>
          </a:ln>
          <a:effectLst/>
        </p:spPr>
        <p:txBody>
          <a:bodyPr/>
          <a:lstStyle/>
          <a:p>
            <a:endParaRPr lang="en-US"/>
          </a:p>
        </p:txBody>
      </p:sp>
      <p:sp>
        <p:nvSpPr>
          <p:cNvPr id="188440" name="Line 24"/>
          <p:cNvSpPr>
            <a:spLocks noChangeShapeType="1"/>
          </p:cNvSpPr>
          <p:nvPr/>
        </p:nvSpPr>
        <p:spPr bwMode="auto">
          <a:xfrm flipH="1">
            <a:off x="4694238" y="6172200"/>
            <a:ext cx="1401762" cy="0"/>
          </a:xfrm>
          <a:prstGeom prst="line">
            <a:avLst/>
          </a:prstGeom>
          <a:noFill/>
          <a:ln w="12700">
            <a:solidFill>
              <a:schemeClr val="tx1"/>
            </a:solidFill>
            <a:round/>
            <a:headEnd/>
            <a:tailEnd/>
          </a:ln>
          <a:effectLst/>
        </p:spPr>
        <p:txBody>
          <a:bodyPr/>
          <a:lstStyle/>
          <a:p>
            <a:endParaRPr lang="en-US"/>
          </a:p>
        </p:txBody>
      </p:sp>
      <p:sp>
        <p:nvSpPr>
          <p:cNvPr id="188441" name="Line 25"/>
          <p:cNvSpPr>
            <a:spLocks noChangeShapeType="1"/>
          </p:cNvSpPr>
          <p:nvPr/>
        </p:nvSpPr>
        <p:spPr bwMode="auto">
          <a:xfrm>
            <a:off x="5837238" y="4876800"/>
            <a:ext cx="1905000" cy="0"/>
          </a:xfrm>
          <a:prstGeom prst="line">
            <a:avLst/>
          </a:prstGeom>
          <a:noFill/>
          <a:ln w="12700">
            <a:solidFill>
              <a:schemeClr val="tx1"/>
            </a:solidFill>
            <a:round/>
            <a:headEnd/>
            <a:tailEnd type="triangle" w="med" len="med"/>
          </a:ln>
          <a:effectLst/>
        </p:spPr>
        <p:txBody>
          <a:bodyPr/>
          <a:lstStyle/>
          <a:p>
            <a:endParaRPr lang="en-US"/>
          </a:p>
        </p:txBody>
      </p:sp>
      <p:sp>
        <p:nvSpPr>
          <p:cNvPr id="188442" name="Rectangle 26"/>
          <p:cNvSpPr>
            <a:spLocks noChangeArrowheads="1"/>
          </p:cNvSpPr>
          <p:nvPr/>
        </p:nvSpPr>
        <p:spPr bwMode="auto">
          <a:xfrm>
            <a:off x="5867400" y="4495800"/>
            <a:ext cx="2862263" cy="301625"/>
          </a:xfrm>
          <a:prstGeom prst="rect">
            <a:avLst/>
          </a:prstGeom>
          <a:noFill/>
          <a:ln w="12700">
            <a:noFill/>
            <a:miter lim="800000"/>
            <a:headEnd/>
            <a:tailEnd/>
          </a:ln>
          <a:effectLst/>
        </p:spPr>
        <p:txBody>
          <a:bodyPr wrap="none" lIns="90488" tIns="44450" rIns="90488" bIns="44450">
            <a:spAutoFit/>
          </a:bodyPr>
          <a:lstStyle/>
          <a:p>
            <a:r>
              <a:rPr lang="en-US" sz="1400"/>
              <a:t>Pulling the ship directly off the shoal.</a:t>
            </a:r>
          </a:p>
        </p:txBody>
      </p:sp>
    </p:spTree>
  </p:cSld>
  <p:clrMapOvr>
    <a:masterClrMapping/>
  </p:clrMapOvr>
  <p:transition spd="slow">
    <p:cut/>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685800" y="-76200"/>
            <a:ext cx="7772400" cy="1143000"/>
          </a:xfrm>
          <a:noFill/>
          <a:ln/>
        </p:spPr>
        <p:txBody>
          <a:bodyPr lIns="90488" tIns="44450" rIns="90488" bIns="44450"/>
          <a:lstStyle/>
          <a:p>
            <a:r>
              <a:rPr lang="en-US"/>
              <a:t>Floating the Ship</a:t>
            </a:r>
          </a:p>
        </p:txBody>
      </p:sp>
      <p:sp>
        <p:nvSpPr>
          <p:cNvPr id="190467" name="Rectangle 3"/>
          <p:cNvSpPr>
            <a:spLocks noGrp="1" noChangeArrowheads="1"/>
          </p:cNvSpPr>
          <p:nvPr>
            <p:ph type="body" idx="1"/>
          </p:nvPr>
        </p:nvSpPr>
        <p:spPr>
          <a:xfrm>
            <a:off x="685800" y="914400"/>
            <a:ext cx="7772400" cy="5181600"/>
          </a:xfrm>
          <a:noFill/>
          <a:ln/>
        </p:spPr>
        <p:txBody>
          <a:bodyPr lIns="90488" tIns="44450" rIns="90488" bIns="44450"/>
          <a:lstStyle/>
          <a:p>
            <a:pPr>
              <a:lnSpc>
                <a:spcPct val="90000"/>
              </a:lnSpc>
              <a:buFontTx/>
              <a:buNone/>
            </a:pPr>
            <a:r>
              <a:rPr lang="en-US" sz="2800"/>
              <a:t>Undocking has the same concerns as docking plus:</a:t>
            </a:r>
          </a:p>
          <a:p>
            <a:pPr lvl="1">
              <a:lnSpc>
                <a:spcPct val="90000"/>
              </a:lnSpc>
            </a:pPr>
            <a:r>
              <a:rPr lang="en-US" sz="2400"/>
              <a:t>The Center of Gravity may have been shifted by the work done in dock.</a:t>
            </a:r>
          </a:p>
          <a:p>
            <a:pPr lvl="1">
              <a:lnSpc>
                <a:spcPct val="90000"/>
              </a:lnSpc>
            </a:pPr>
            <a:endParaRPr lang="en-US" sz="2400"/>
          </a:p>
          <a:p>
            <a:pPr lvl="1">
              <a:lnSpc>
                <a:spcPct val="90000"/>
              </a:lnSpc>
            </a:pPr>
            <a:r>
              <a:rPr lang="en-US" sz="2400"/>
              <a:t>All holes in the ship below the waterline need to be confirmed properly closed.</a:t>
            </a:r>
          </a:p>
          <a:p>
            <a:pPr lvl="1">
              <a:lnSpc>
                <a:spcPct val="90000"/>
              </a:lnSpc>
            </a:pPr>
            <a:endParaRPr lang="en-US" sz="2400"/>
          </a:p>
          <a:p>
            <a:pPr>
              <a:lnSpc>
                <a:spcPct val="90000"/>
              </a:lnSpc>
              <a:buFontTx/>
              <a:buNone/>
            </a:pPr>
            <a:r>
              <a:rPr lang="en-US" sz="2800"/>
              <a:t>Recovery from grounding concerns:</a:t>
            </a:r>
          </a:p>
          <a:p>
            <a:pPr lvl="1">
              <a:lnSpc>
                <a:spcPct val="90000"/>
              </a:lnSpc>
            </a:pPr>
            <a:r>
              <a:rPr lang="en-US" sz="2400"/>
              <a:t>The Center of Gravity may have been changed by flooded or damaged compartments.</a:t>
            </a:r>
          </a:p>
          <a:p>
            <a:pPr lvl="1">
              <a:lnSpc>
                <a:spcPct val="90000"/>
              </a:lnSpc>
            </a:pPr>
            <a:endParaRPr lang="en-US" sz="2400"/>
          </a:p>
          <a:p>
            <a:pPr lvl="1">
              <a:lnSpc>
                <a:spcPct val="90000"/>
              </a:lnSpc>
            </a:pPr>
            <a:r>
              <a:rPr lang="en-US" sz="2400"/>
              <a:t>When ship floats again, damage previously held above the water could be submerged resulting in further damage.</a:t>
            </a:r>
          </a:p>
        </p:txBody>
      </p:sp>
    </p:spTree>
  </p:cSld>
  <p:clrMapOvr>
    <a:masterClrMapping/>
  </p:clrMapOvr>
  <p:transition spd="slow">
    <p:cut/>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685800" y="-152400"/>
            <a:ext cx="7772400" cy="1143000"/>
          </a:xfrm>
          <a:noFill/>
          <a:ln/>
        </p:spPr>
        <p:txBody>
          <a:bodyPr lIns="90488" tIns="44450" rIns="90488" bIns="44450"/>
          <a:lstStyle/>
          <a:p>
            <a:r>
              <a:rPr lang="en-US"/>
              <a:t>Example Problem</a:t>
            </a:r>
          </a:p>
        </p:txBody>
      </p:sp>
      <p:sp>
        <p:nvSpPr>
          <p:cNvPr id="305155" name="Rectangle 3"/>
          <p:cNvSpPr>
            <a:spLocks noGrp="1" noChangeArrowheads="1"/>
          </p:cNvSpPr>
          <p:nvPr>
            <p:ph type="body" idx="1"/>
          </p:nvPr>
        </p:nvSpPr>
        <p:spPr>
          <a:xfrm>
            <a:off x="685800" y="990600"/>
            <a:ext cx="7772400" cy="5105400"/>
          </a:xfrm>
          <a:noFill/>
          <a:ln/>
        </p:spPr>
        <p:txBody>
          <a:bodyPr lIns="90488" tIns="44450" rIns="90488" bIns="44450"/>
          <a:lstStyle/>
          <a:p>
            <a:pPr>
              <a:lnSpc>
                <a:spcPct val="90000"/>
              </a:lnSpc>
              <a:buFontTx/>
              <a:buNone/>
            </a:pPr>
            <a:r>
              <a:rPr lang="en-US" sz="2400"/>
              <a:t>	DD963 is preparing to enter drydock.  It is currently moored pier side on an even keel and a draft of 18.5 feet.  To ensure that the sonar dome rests properly on the blocks, the forward draft of the ship must be T</a:t>
            </a:r>
            <a:r>
              <a:rPr lang="en-US" sz="2400" baseline="-30000"/>
              <a:t>f</a:t>
            </a:r>
            <a:r>
              <a:rPr lang="en-US" sz="2400"/>
              <a:t>=17.5 feet.  How much ballast must be removed from a tank located 100 feet forward of amidship?  Give the answer in gallons of saltwater.</a:t>
            </a:r>
            <a:br>
              <a:rPr lang="en-US" sz="2400"/>
            </a:br>
            <a:r>
              <a:rPr lang="en-US" sz="2800"/>
              <a:t> </a:t>
            </a:r>
          </a:p>
          <a:p>
            <a:pPr>
              <a:lnSpc>
                <a:spcPct val="90000"/>
              </a:lnSpc>
              <a:buFontTx/>
              <a:buNone/>
            </a:pPr>
            <a:r>
              <a:rPr lang="en-US" sz="2800"/>
              <a:t>		Lpp=465 feet     </a:t>
            </a:r>
          </a:p>
          <a:p>
            <a:pPr>
              <a:lnSpc>
                <a:spcPct val="90000"/>
              </a:lnSpc>
              <a:buFontTx/>
              <a:buNone/>
            </a:pPr>
            <a:r>
              <a:rPr lang="en-US" sz="2800"/>
              <a:t>		TPI=50LT/in   </a:t>
            </a:r>
          </a:p>
          <a:p>
            <a:pPr>
              <a:lnSpc>
                <a:spcPct val="90000"/>
              </a:lnSpc>
              <a:buFontTx/>
              <a:buNone/>
            </a:pPr>
            <a:r>
              <a:rPr lang="en-US" sz="2800"/>
              <a:t>		MT1”=1400ft-LT/in </a:t>
            </a:r>
          </a:p>
          <a:p>
            <a:pPr>
              <a:lnSpc>
                <a:spcPct val="90000"/>
              </a:lnSpc>
              <a:buFontTx/>
              <a:buNone/>
            </a:pPr>
            <a:r>
              <a:rPr lang="en-US" sz="2800"/>
              <a:t>		LCF=25 feet aft of amidships</a:t>
            </a:r>
            <a:br>
              <a:rPr lang="en-US" sz="2800"/>
            </a:br>
            <a:endParaRPr lang="en-US" sz="2800"/>
          </a:p>
        </p:txBody>
      </p:sp>
    </p:spTree>
  </p:cSld>
  <p:clrMapOvr>
    <a:masterClrMapping/>
  </p:clrMapOvr>
  <p:transition spd="slow"/>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a:xfrm>
            <a:off x="533400" y="-304800"/>
            <a:ext cx="7772400" cy="1143000"/>
          </a:xfrm>
          <a:noFill/>
          <a:ln/>
        </p:spPr>
        <p:txBody>
          <a:bodyPr lIns="90488" tIns="44450" rIns="90488" bIns="44450"/>
          <a:lstStyle/>
          <a:p>
            <a:r>
              <a:rPr lang="en-US"/>
              <a:t>Example Answer</a:t>
            </a:r>
          </a:p>
        </p:txBody>
      </p:sp>
      <p:sp>
        <p:nvSpPr>
          <p:cNvPr id="307203" name="Rectangle 3"/>
          <p:cNvSpPr>
            <a:spLocks noGrp="1" noChangeArrowheads="1"/>
          </p:cNvSpPr>
          <p:nvPr>
            <p:ph type="body" idx="1"/>
          </p:nvPr>
        </p:nvSpPr>
        <p:spPr>
          <a:xfrm>
            <a:off x="304800" y="762000"/>
            <a:ext cx="9448800" cy="4114800"/>
          </a:xfrm>
          <a:noFill/>
          <a:ln/>
        </p:spPr>
        <p:txBody>
          <a:bodyPr lIns="90488" tIns="44450" rIns="90488" bIns="44450"/>
          <a:lstStyle/>
          <a:p>
            <a:pPr>
              <a:lnSpc>
                <a:spcPct val="80000"/>
              </a:lnSpc>
              <a:buFontTx/>
              <a:buNone/>
            </a:pPr>
            <a:r>
              <a:rPr lang="en-US" sz="2000" dirty="0" err="1"/>
              <a:t>T</a:t>
            </a:r>
            <a:r>
              <a:rPr lang="en-US" sz="2000" baseline="-30000" dirty="0" err="1"/>
              <a:t>final</a:t>
            </a:r>
            <a:r>
              <a:rPr lang="en-US" sz="2000" baseline="-30000" dirty="0"/>
              <a:t> fwd</a:t>
            </a:r>
            <a:r>
              <a:rPr lang="en-US" sz="2000" dirty="0"/>
              <a:t>=</a:t>
            </a:r>
            <a:r>
              <a:rPr lang="en-US" sz="2000" dirty="0" err="1"/>
              <a:t>T</a:t>
            </a:r>
            <a:r>
              <a:rPr lang="en-US" sz="2000" baseline="-30000" dirty="0" err="1"/>
              <a:t>initial</a:t>
            </a:r>
            <a:r>
              <a:rPr lang="en-US" sz="2000" baseline="-30000" dirty="0"/>
              <a:t> </a:t>
            </a:r>
            <a:r>
              <a:rPr lang="en-US" sz="2000" baseline="-30000" dirty="0" err="1"/>
              <a:t>fwd</a:t>
            </a:r>
            <a:r>
              <a:rPr lang="en-US" sz="2000" dirty="0" err="1"/>
              <a:t>±</a:t>
            </a:r>
            <a:r>
              <a:rPr lang="en-US" sz="2000" dirty="0" err="1">
                <a:latin typeface="Symbol" pitchFamily="18" charset="2"/>
              </a:rPr>
              <a:t>d</a:t>
            </a:r>
            <a:r>
              <a:rPr lang="en-US" sz="2000" dirty="0" err="1"/>
              <a:t>Tps±</a:t>
            </a:r>
            <a:r>
              <a:rPr lang="en-US" sz="2000" dirty="0" err="1">
                <a:latin typeface="Symbol" pitchFamily="18" charset="2"/>
              </a:rPr>
              <a:t>d</a:t>
            </a:r>
            <a:r>
              <a:rPr lang="en-US" sz="2000" dirty="0" err="1"/>
              <a:t>Tfwd</a:t>
            </a:r>
            <a:endParaRPr lang="en-US" sz="2000" dirty="0"/>
          </a:p>
          <a:p>
            <a:pPr>
              <a:lnSpc>
                <a:spcPct val="80000"/>
              </a:lnSpc>
              <a:buFontTx/>
              <a:buNone/>
            </a:pPr>
            <a:r>
              <a:rPr lang="en-US" sz="2000" dirty="0">
                <a:latin typeface="Symbol" pitchFamily="18" charset="2"/>
              </a:rPr>
              <a:t>	</a:t>
            </a:r>
          </a:p>
          <a:p>
            <a:pPr>
              <a:lnSpc>
                <a:spcPct val="80000"/>
              </a:lnSpc>
              <a:buFontTx/>
              <a:buNone/>
            </a:pPr>
            <a:r>
              <a:rPr lang="en-US" sz="2000" dirty="0">
                <a:latin typeface="Symbol" pitchFamily="18" charset="2"/>
              </a:rPr>
              <a:t>	</a:t>
            </a:r>
            <a:r>
              <a:rPr lang="en-US" sz="2000" dirty="0" err="1">
                <a:latin typeface="Symbol" pitchFamily="18" charset="2"/>
              </a:rPr>
              <a:t>d</a:t>
            </a:r>
            <a:r>
              <a:rPr lang="en-US" sz="2000" dirty="0" err="1"/>
              <a:t>Tps</a:t>
            </a:r>
            <a:r>
              <a:rPr lang="en-US" sz="2000" dirty="0"/>
              <a:t>=w/TPI</a:t>
            </a:r>
          </a:p>
          <a:p>
            <a:pPr>
              <a:lnSpc>
                <a:spcPct val="80000"/>
              </a:lnSpc>
              <a:buFontTx/>
              <a:buNone/>
            </a:pPr>
            <a:r>
              <a:rPr lang="en-US" sz="2000" dirty="0">
                <a:latin typeface="Symbol" pitchFamily="18" charset="2"/>
              </a:rPr>
              <a:t>	</a:t>
            </a:r>
            <a:r>
              <a:rPr lang="en-US" sz="2000" dirty="0" err="1">
                <a:latin typeface="Symbol" pitchFamily="18" charset="2"/>
              </a:rPr>
              <a:t>d</a:t>
            </a:r>
            <a:r>
              <a:rPr lang="en-US" sz="2000" dirty="0" err="1"/>
              <a:t>Tfwd</a:t>
            </a:r>
            <a:r>
              <a:rPr lang="en-US" sz="2000" dirty="0"/>
              <a:t>=</a:t>
            </a:r>
            <a:r>
              <a:rPr lang="en-US" sz="2000" dirty="0" err="1">
                <a:latin typeface="Symbol" pitchFamily="18" charset="2"/>
              </a:rPr>
              <a:t>d</a:t>
            </a:r>
            <a:r>
              <a:rPr lang="en-US" sz="2000" dirty="0" err="1"/>
              <a:t>Trim×Dfwd</a:t>
            </a:r>
            <a:r>
              <a:rPr lang="en-US" sz="2000" dirty="0"/>
              <a:t>/</a:t>
            </a:r>
            <a:r>
              <a:rPr lang="en-US" sz="2000" dirty="0" err="1"/>
              <a:t>Lpp</a:t>
            </a:r>
            <a:endParaRPr lang="en-US" sz="2000" dirty="0"/>
          </a:p>
          <a:p>
            <a:pPr>
              <a:lnSpc>
                <a:spcPct val="80000"/>
              </a:lnSpc>
              <a:buFontTx/>
              <a:buNone/>
            </a:pPr>
            <a:r>
              <a:rPr lang="en-US" sz="2000" dirty="0">
                <a:latin typeface="Symbol" pitchFamily="18" charset="2"/>
              </a:rPr>
              <a:t>	</a:t>
            </a:r>
            <a:r>
              <a:rPr lang="en-US" sz="2000" dirty="0" err="1">
                <a:latin typeface="Symbol" pitchFamily="18" charset="2"/>
              </a:rPr>
              <a:t>d</a:t>
            </a:r>
            <a:r>
              <a:rPr lang="en-US" sz="2000" dirty="0" err="1"/>
              <a:t>Trim</a:t>
            </a:r>
            <a:r>
              <a:rPr lang="en-US" sz="2000" dirty="0"/>
              <a:t>=</a:t>
            </a:r>
            <a:r>
              <a:rPr lang="en-US" sz="2000" dirty="0" err="1"/>
              <a:t>w</a:t>
            </a:r>
            <a:r>
              <a:rPr lang="en-US" sz="2000" i="1" dirty="0" err="1"/>
              <a:t>l</a:t>
            </a:r>
            <a:r>
              <a:rPr lang="en-US" sz="2000" dirty="0"/>
              <a:t>/MT1”</a:t>
            </a:r>
          </a:p>
          <a:p>
            <a:pPr>
              <a:lnSpc>
                <a:spcPct val="80000"/>
              </a:lnSpc>
              <a:buFontTx/>
              <a:buNone/>
            </a:pPr>
            <a:endParaRPr lang="en-US" sz="2000" dirty="0"/>
          </a:p>
          <a:p>
            <a:pPr>
              <a:lnSpc>
                <a:spcPct val="80000"/>
              </a:lnSpc>
              <a:buFontTx/>
              <a:buNone/>
            </a:pPr>
            <a:endParaRPr lang="en-US" sz="2000" dirty="0"/>
          </a:p>
          <a:p>
            <a:pPr>
              <a:lnSpc>
                <a:spcPct val="80000"/>
              </a:lnSpc>
              <a:buFontTx/>
              <a:buNone/>
            </a:pPr>
            <a:r>
              <a:rPr lang="en-US" sz="2000" dirty="0" err="1"/>
              <a:t>T</a:t>
            </a:r>
            <a:r>
              <a:rPr lang="en-US" sz="2000" baseline="-30000" dirty="0" err="1"/>
              <a:t>final</a:t>
            </a:r>
            <a:r>
              <a:rPr lang="en-US" sz="2000" baseline="-30000" dirty="0"/>
              <a:t> fwd</a:t>
            </a:r>
            <a:r>
              <a:rPr lang="en-US" sz="2000" dirty="0"/>
              <a:t>= </a:t>
            </a:r>
            <a:r>
              <a:rPr lang="en-US" sz="2000" dirty="0" err="1"/>
              <a:t>T</a:t>
            </a:r>
            <a:r>
              <a:rPr lang="en-US" sz="2000" baseline="-30000" dirty="0" err="1"/>
              <a:t>initial</a:t>
            </a:r>
            <a:r>
              <a:rPr lang="en-US" sz="2000" baseline="-30000" dirty="0"/>
              <a:t> fwd</a:t>
            </a:r>
            <a:r>
              <a:rPr lang="en-US" sz="2000" dirty="0"/>
              <a:t>± w/TPI ± </a:t>
            </a:r>
            <a:r>
              <a:rPr lang="en-US" sz="2000" dirty="0" err="1"/>
              <a:t>w</a:t>
            </a:r>
            <a:r>
              <a:rPr lang="en-US" sz="2000" i="1" dirty="0" err="1"/>
              <a:t>l</a:t>
            </a:r>
            <a:r>
              <a:rPr lang="en-US" sz="2000" dirty="0"/>
              <a:t>/MT1”×</a:t>
            </a:r>
            <a:r>
              <a:rPr lang="en-US" sz="2000" dirty="0" err="1"/>
              <a:t>Dfwd</a:t>
            </a:r>
            <a:r>
              <a:rPr lang="en-US" sz="2000" dirty="0"/>
              <a:t>/</a:t>
            </a:r>
            <a:r>
              <a:rPr lang="en-US" sz="2000" dirty="0" err="1"/>
              <a:t>Lpp</a:t>
            </a:r>
            <a:endParaRPr lang="en-US" sz="2000" dirty="0"/>
          </a:p>
          <a:p>
            <a:pPr>
              <a:lnSpc>
                <a:spcPct val="80000"/>
              </a:lnSpc>
              <a:buFontTx/>
              <a:buNone/>
            </a:pPr>
            <a:r>
              <a:rPr lang="en-US" sz="2000" dirty="0">
                <a:latin typeface="Symbol" pitchFamily="18" charset="2"/>
              </a:rPr>
              <a:t>		</a:t>
            </a:r>
            <a:r>
              <a:rPr lang="en-US" sz="2000" baseline="-30000" dirty="0"/>
              <a:t>	</a:t>
            </a:r>
            <a:r>
              <a:rPr lang="en-US" sz="2000" dirty="0"/>
              <a:t>= w/TPI ± </a:t>
            </a:r>
            <a:r>
              <a:rPr lang="en-US" sz="2000" dirty="0" err="1"/>
              <a:t>w</a:t>
            </a:r>
            <a:r>
              <a:rPr lang="en-US" sz="2000" i="1" dirty="0" err="1"/>
              <a:t>l</a:t>
            </a:r>
            <a:r>
              <a:rPr lang="en-US" sz="2000" dirty="0"/>
              <a:t>/MT1”×</a:t>
            </a:r>
            <a:r>
              <a:rPr lang="en-US" sz="2000" dirty="0" err="1"/>
              <a:t>Dfwd</a:t>
            </a:r>
            <a:r>
              <a:rPr lang="en-US" sz="2000" dirty="0"/>
              <a:t>/</a:t>
            </a:r>
            <a:r>
              <a:rPr lang="en-US" sz="2000" dirty="0" err="1"/>
              <a:t>Lpp</a:t>
            </a:r>
            <a:r>
              <a:rPr lang="en-US" sz="2000" dirty="0"/>
              <a:t>    =(17.5ft-18.5ft)×12in/ft= -12 in</a:t>
            </a:r>
          </a:p>
          <a:p>
            <a:pPr>
              <a:lnSpc>
                <a:spcPct val="80000"/>
              </a:lnSpc>
              <a:buFontTx/>
              <a:buNone/>
            </a:pPr>
            <a:r>
              <a:rPr lang="en-US" sz="2000" dirty="0"/>
              <a:t>			=-w/(50LT/in) – w(125ft)/(1400ft-LT/in)×257.5ft/465ft= (-)12in</a:t>
            </a:r>
          </a:p>
          <a:p>
            <a:pPr>
              <a:lnSpc>
                <a:spcPct val="80000"/>
              </a:lnSpc>
              <a:buFontTx/>
              <a:buNone/>
            </a:pPr>
            <a:r>
              <a:rPr lang="en-US" sz="2000" dirty="0"/>
              <a:t>			</a:t>
            </a:r>
          </a:p>
          <a:p>
            <a:pPr>
              <a:lnSpc>
                <a:spcPct val="80000"/>
              </a:lnSpc>
              <a:buFontTx/>
              <a:buNone/>
            </a:pPr>
            <a:r>
              <a:rPr lang="en-US" sz="2000" dirty="0"/>
              <a:t>			-12 in 	= -w/(50LT/in) – w/(20.23LT/in)</a:t>
            </a:r>
          </a:p>
          <a:p>
            <a:pPr>
              <a:lnSpc>
                <a:spcPct val="80000"/>
              </a:lnSpc>
              <a:buFontTx/>
              <a:buNone/>
            </a:pPr>
            <a:r>
              <a:rPr lang="en-US" sz="2000" dirty="0"/>
              <a:t>			         	= -w/(14.4LT/in)</a:t>
            </a:r>
          </a:p>
          <a:p>
            <a:pPr>
              <a:lnSpc>
                <a:spcPct val="80000"/>
              </a:lnSpc>
              <a:buFontTx/>
              <a:buNone/>
            </a:pPr>
            <a:r>
              <a:rPr lang="en-US" sz="2000" dirty="0"/>
              <a:t>		</a:t>
            </a:r>
          </a:p>
          <a:p>
            <a:pPr>
              <a:lnSpc>
                <a:spcPct val="80000"/>
              </a:lnSpc>
              <a:buFontTx/>
              <a:buNone/>
            </a:pPr>
            <a:r>
              <a:rPr lang="en-US" sz="2000" dirty="0"/>
              <a:t>			w= -12in×(-14.4LT/in)=172.8LT</a:t>
            </a:r>
          </a:p>
          <a:p>
            <a:pPr>
              <a:lnSpc>
                <a:spcPct val="80000"/>
              </a:lnSpc>
              <a:buFontTx/>
              <a:buNone/>
            </a:pPr>
            <a:endParaRPr lang="en-US" sz="2000" dirty="0"/>
          </a:p>
        </p:txBody>
      </p:sp>
      <p:sp>
        <p:nvSpPr>
          <p:cNvPr id="307216" name="Rectangle 16"/>
          <p:cNvSpPr>
            <a:spLocks noChangeArrowheads="1"/>
          </p:cNvSpPr>
          <p:nvPr/>
        </p:nvSpPr>
        <p:spPr bwMode="auto">
          <a:xfrm>
            <a:off x="7459663" y="1066800"/>
            <a:ext cx="312737" cy="304800"/>
          </a:xfrm>
          <a:prstGeom prst="rect">
            <a:avLst/>
          </a:prstGeom>
          <a:noFill/>
          <a:ln w="12700">
            <a:noFill/>
            <a:miter lim="800000"/>
            <a:headEnd/>
            <a:tailEnd/>
          </a:ln>
          <a:effectLst/>
        </p:spPr>
        <p:txBody>
          <a:bodyPr wrap="none" lIns="90488" tIns="44450" rIns="90488" bIns="44450">
            <a:spAutoFit/>
          </a:bodyPr>
          <a:lstStyle/>
          <a:p>
            <a:r>
              <a:rPr lang="en-US" sz="1400"/>
              <a:t>w</a:t>
            </a:r>
          </a:p>
        </p:txBody>
      </p:sp>
      <p:sp>
        <p:nvSpPr>
          <p:cNvPr id="307223" name="Rectangle 23"/>
          <p:cNvSpPr>
            <a:spLocks noChangeArrowheads="1"/>
          </p:cNvSpPr>
          <p:nvPr/>
        </p:nvSpPr>
        <p:spPr bwMode="auto">
          <a:xfrm>
            <a:off x="4327525" y="1916113"/>
            <a:ext cx="411163" cy="304800"/>
          </a:xfrm>
          <a:prstGeom prst="rect">
            <a:avLst/>
          </a:prstGeom>
          <a:noFill/>
          <a:ln w="12700">
            <a:noFill/>
            <a:miter lim="800000"/>
            <a:headEnd/>
            <a:tailEnd/>
          </a:ln>
          <a:effectLst/>
        </p:spPr>
        <p:txBody>
          <a:bodyPr wrap="none" lIns="90488" tIns="44450" rIns="90488" bIns="44450">
            <a:spAutoFit/>
          </a:bodyPr>
          <a:lstStyle/>
          <a:p>
            <a:r>
              <a:rPr lang="en-US" sz="1400"/>
              <a:t>AP</a:t>
            </a:r>
          </a:p>
        </p:txBody>
      </p:sp>
      <p:sp>
        <p:nvSpPr>
          <p:cNvPr id="307204" name="Line 4"/>
          <p:cNvSpPr>
            <a:spLocks noChangeShapeType="1"/>
          </p:cNvSpPr>
          <p:nvPr/>
        </p:nvSpPr>
        <p:spPr bwMode="auto">
          <a:xfrm>
            <a:off x="4591050" y="1131888"/>
            <a:ext cx="0" cy="342900"/>
          </a:xfrm>
          <a:prstGeom prst="line">
            <a:avLst/>
          </a:prstGeom>
          <a:noFill/>
          <a:ln w="12700">
            <a:solidFill>
              <a:srgbClr val="000000"/>
            </a:solidFill>
            <a:round/>
            <a:headEnd/>
            <a:tailEnd/>
          </a:ln>
          <a:effectLst/>
        </p:spPr>
        <p:txBody>
          <a:bodyPr/>
          <a:lstStyle/>
          <a:p>
            <a:endParaRPr lang="en-US"/>
          </a:p>
        </p:txBody>
      </p:sp>
      <p:sp>
        <p:nvSpPr>
          <p:cNvPr id="307205" name="Line 5"/>
          <p:cNvSpPr>
            <a:spLocks noChangeShapeType="1"/>
          </p:cNvSpPr>
          <p:nvPr/>
        </p:nvSpPr>
        <p:spPr bwMode="auto">
          <a:xfrm>
            <a:off x="8934450" y="1131888"/>
            <a:ext cx="0" cy="342900"/>
          </a:xfrm>
          <a:prstGeom prst="line">
            <a:avLst/>
          </a:prstGeom>
          <a:noFill/>
          <a:ln w="12700">
            <a:solidFill>
              <a:srgbClr val="000000"/>
            </a:solidFill>
            <a:round/>
            <a:headEnd/>
            <a:tailEnd/>
          </a:ln>
          <a:effectLst/>
        </p:spPr>
        <p:txBody>
          <a:bodyPr/>
          <a:lstStyle/>
          <a:p>
            <a:endParaRPr lang="en-US"/>
          </a:p>
        </p:txBody>
      </p:sp>
      <p:sp>
        <p:nvSpPr>
          <p:cNvPr id="307206" name="Line 6"/>
          <p:cNvSpPr>
            <a:spLocks noChangeShapeType="1"/>
          </p:cNvSpPr>
          <p:nvPr/>
        </p:nvSpPr>
        <p:spPr bwMode="auto">
          <a:xfrm>
            <a:off x="6762750" y="1131888"/>
            <a:ext cx="0" cy="342900"/>
          </a:xfrm>
          <a:prstGeom prst="line">
            <a:avLst/>
          </a:prstGeom>
          <a:noFill/>
          <a:ln w="12700">
            <a:solidFill>
              <a:srgbClr val="000000"/>
            </a:solidFill>
            <a:round/>
            <a:headEnd/>
            <a:tailEnd/>
          </a:ln>
          <a:effectLst/>
        </p:spPr>
        <p:txBody>
          <a:bodyPr/>
          <a:lstStyle/>
          <a:p>
            <a:endParaRPr lang="en-US"/>
          </a:p>
        </p:txBody>
      </p:sp>
      <p:sp>
        <p:nvSpPr>
          <p:cNvPr id="307207" name="Line 7"/>
          <p:cNvSpPr>
            <a:spLocks noChangeShapeType="1"/>
          </p:cNvSpPr>
          <p:nvPr/>
        </p:nvSpPr>
        <p:spPr bwMode="auto">
          <a:xfrm>
            <a:off x="6191250" y="1131888"/>
            <a:ext cx="0" cy="342900"/>
          </a:xfrm>
          <a:prstGeom prst="line">
            <a:avLst/>
          </a:prstGeom>
          <a:noFill/>
          <a:ln w="12700">
            <a:solidFill>
              <a:srgbClr val="000000"/>
            </a:solidFill>
            <a:round/>
            <a:headEnd/>
            <a:tailEnd/>
          </a:ln>
          <a:effectLst/>
        </p:spPr>
        <p:txBody>
          <a:bodyPr/>
          <a:lstStyle/>
          <a:p>
            <a:endParaRPr lang="en-US"/>
          </a:p>
        </p:txBody>
      </p:sp>
      <p:sp>
        <p:nvSpPr>
          <p:cNvPr id="307208" name="Line 8"/>
          <p:cNvSpPr>
            <a:spLocks noChangeShapeType="1"/>
          </p:cNvSpPr>
          <p:nvPr/>
        </p:nvSpPr>
        <p:spPr bwMode="auto">
          <a:xfrm>
            <a:off x="6191250" y="1360488"/>
            <a:ext cx="571500" cy="0"/>
          </a:xfrm>
          <a:prstGeom prst="line">
            <a:avLst/>
          </a:prstGeom>
          <a:noFill/>
          <a:ln w="12700">
            <a:solidFill>
              <a:srgbClr val="000000"/>
            </a:solidFill>
            <a:round/>
            <a:headEnd type="triangle" w="med" len="med"/>
            <a:tailEnd type="triangle" w="med" len="med"/>
          </a:ln>
          <a:effectLst/>
        </p:spPr>
        <p:txBody>
          <a:bodyPr/>
          <a:lstStyle/>
          <a:p>
            <a:endParaRPr lang="en-US"/>
          </a:p>
        </p:txBody>
      </p:sp>
      <p:sp>
        <p:nvSpPr>
          <p:cNvPr id="307209" name="Line 9"/>
          <p:cNvSpPr>
            <a:spLocks noChangeShapeType="1"/>
          </p:cNvSpPr>
          <p:nvPr/>
        </p:nvSpPr>
        <p:spPr bwMode="auto">
          <a:xfrm>
            <a:off x="4591050" y="1931988"/>
            <a:ext cx="4343400" cy="0"/>
          </a:xfrm>
          <a:prstGeom prst="line">
            <a:avLst/>
          </a:prstGeom>
          <a:noFill/>
          <a:ln w="12700">
            <a:solidFill>
              <a:srgbClr val="000000"/>
            </a:solidFill>
            <a:round/>
            <a:headEnd type="triangle" w="med" len="med"/>
            <a:tailEnd type="triangle" w="med" len="med"/>
          </a:ln>
          <a:effectLst/>
        </p:spPr>
        <p:txBody>
          <a:bodyPr/>
          <a:lstStyle/>
          <a:p>
            <a:endParaRPr lang="en-US"/>
          </a:p>
        </p:txBody>
      </p:sp>
      <p:sp>
        <p:nvSpPr>
          <p:cNvPr id="307210" name="Line 10"/>
          <p:cNvSpPr>
            <a:spLocks noChangeShapeType="1"/>
          </p:cNvSpPr>
          <p:nvPr/>
        </p:nvSpPr>
        <p:spPr bwMode="auto">
          <a:xfrm>
            <a:off x="6762750" y="1246188"/>
            <a:ext cx="2171700" cy="0"/>
          </a:xfrm>
          <a:prstGeom prst="line">
            <a:avLst/>
          </a:prstGeom>
          <a:noFill/>
          <a:ln w="12700">
            <a:solidFill>
              <a:srgbClr val="000000"/>
            </a:solidFill>
            <a:round/>
            <a:headEnd type="triangle" w="med" len="med"/>
            <a:tailEnd type="triangle" w="med" len="med"/>
          </a:ln>
          <a:effectLst/>
        </p:spPr>
        <p:txBody>
          <a:bodyPr/>
          <a:lstStyle/>
          <a:p>
            <a:endParaRPr lang="en-US"/>
          </a:p>
        </p:txBody>
      </p:sp>
      <p:sp>
        <p:nvSpPr>
          <p:cNvPr id="307211" name="Line 11"/>
          <p:cNvSpPr>
            <a:spLocks noChangeShapeType="1"/>
          </p:cNvSpPr>
          <p:nvPr/>
        </p:nvSpPr>
        <p:spPr bwMode="auto">
          <a:xfrm>
            <a:off x="4591050" y="2274888"/>
            <a:ext cx="1600200" cy="0"/>
          </a:xfrm>
          <a:prstGeom prst="line">
            <a:avLst/>
          </a:prstGeom>
          <a:noFill/>
          <a:ln w="12700">
            <a:solidFill>
              <a:srgbClr val="000000"/>
            </a:solidFill>
            <a:round/>
            <a:headEnd type="triangle" w="med" len="med"/>
            <a:tailEnd type="triangle" w="med" len="med"/>
          </a:ln>
          <a:effectLst/>
        </p:spPr>
        <p:txBody>
          <a:bodyPr/>
          <a:lstStyle/>
          <a:p>
            <a:endParaRPr lang="en-US"/>
          </a:p>
        </p:txBody>
      </p:sp>
      <p:sp>
        <p:nvSpPr>
          <p:cNvPr id="307212" name="Line 12"/>
          <p:cNvSpPr>
            <a:spLocks noChangeShapeType="1"/>
          </p:cNvSpPr>
          <p:nvPr/>
        </p:nvSpPr>
        <p:spPr bwMode="auto">
          <a:xfrm>
            <a:off x="6191250" y="2274888"/>
            <a:ext cx="2743200" cy="0"/>
          </a:xfrm>
          <a:prstGeom prst="line">
            <a:avLst/>
          </a:prstGeom>
          <a:noFill/>
          <a:ln w="12700">
            <a:solidFill>
              <a:srgbClr val="000000"/>
            </a:solidFill>
            <a:round/>
            <a:headEnd type="triangle" w="med" len="med"/>
            <a:tailEnd type="triangle" w="med" len="med"/>
          </a:ln>
          <a:effectLst/>
        </p:spPr>
        <p:txBody>
          <a:bodyPr/>
          <a:lstStyle/>
          <a:p>
            <a:endParaRPr lang="en-US"/>
          </a:p>
        </p:txBody>
      </p:sp>
      <p:sp>
        <p:nvSpPr>
          <p:cNvPr id="307213" name="Line 13"/>
          <p:cNvSpPr>
            <a:spLocks noChangeShapeType="1"/>
          </p:cNvSpPr>
          <p:nvPr/>
        </p:nvSpPr>
        <p:spPr bwMode="auto">
          <a:xfrm>
            <a:off x="7677150" y="903288"/>
            <a:ext cx="0" cy="228600"/>
          </a:xfrm>
          <a:prstGeom prst="line">
            <a:avLst/>
          </a:prstGeom>
          <a:noFill/>
          <a:ln w="12700">
            <a:solidFill>
              <a:srgbClr val="000000"/>
            </a:solidFill>
            <a:round/>
            <a:headEnd type="triangle" w="med" len="med"/>
            <a:tailEnd/>
          </a:ln>
          <a:effectLst/>
        </p:spPr>
        <p:txBody>
          <a:bodyPr/>
          <a:lstStyle/>
          <a:p>
            <a:endParaRPr lang="en-US"/>
          </a:p>
        </p:txBody>
      </p:sp>
      <p:sp>
        <p:nvSpPr>
          <p:cNvPr id="307214" name="Line 14"/>
          <p:cNvSpPr>
            <a:spLocks noChangeShapeType="1"/>
          </p:cNvSpPr>
          <p:nvPr/>
        </p:nvSpPr>
        <p:spPr bwMode="auto">
          <a:xfrm flipH="1">
            <a:off x="6762750" y="1131888"/>
            <a:ext cx="914400" cy="0"/>
          </a:xfrm>
          <a:prstGeom prst="line">
            <a:avLst/>
          </a:prstGeom>
          <a:noFill/>
          <a:ln w="12700">
            <a:solidFill>
              <a:srgbClr val="000000"/>
            </a:solidFill>
            <a:round/>
            <a:headEnd type="triangle" w="med" len="med"/>
            <a:tailEnd type="triangle" w="med" len="med"/>
          </a:ln>
          <a:effectLst/>
        </p:spPr>
        <p:txBody>
          <a:bodyPr/>
          <a:lstStyle/>
          <a:p>
            <a:endParaRPr lang="en-US"/>
          </a:p>
        </p:txBody>
      </p:sp>
      <p:sp>
        <p:nvSpPr>
          <p:cNvPr id="307215" name="Line 15"/>
          <p:cNvSpPr>
            <a:spLocks noChangeShapeType="1"/>
          </p:cNvSpPr>
          <p:nvPr/>
        </p:nvSpPr>
        <p:spPr bwMode="auto">
          <a:xfrm>
            <a:off x="6191250" y="1474788"/>
            <a:ext cx="1485900" cy="0"/>
          </a:xfrm>
          <a:prstGeom prst="line">
            <a:avLst/>
          </a:prstGeom>
          <a:noFill/>
          <a:ln w="12700">
            <a:solidFill>
              <a:srgbClr val="000000"/>
            </a:solidFill>
            <a:round/>
            <a:headEnd type="triangle" w="med" len="med"/>
            <a:tailEnd type="triangle" w="med" len="med"/>
          </a:ln>
          <a:effectLst/>
        </p:spPr>
        <p:txBody>
          <a:bodyPr/>
          <a:lstStyle/>
          <a:p>
            <a:endParaRPr lang="en-US"/>
          </a:p>
        </p:txBody>
      </p:sp>
      <p:sp>
        <p:nvSpPr>
          <p:cNvPr id="307217" name="Rectangle 17"/>
          <p:cNvSpPr>
            <a:spLocks noChangeArrowheads="1"/>
          </p:cNvSpPr>
          <p:nvPr/>
        </p:nvSpPr>
        <p:spPr bwMode="auto">
          <a:xfrm>
            <a:off x="6861175" y="838200"/>
            <a:ext cx="555625" cy="301625"/>
          </a:xfrm>
          <a:prstGeom prst="rect">
            <a:avLst/>
          </a:prstGeom>
          <a:noFill/>
          <a:ln w="12700">
            <a:noFill/>
            <a:miter lim="800000"/>
            <a:headEnd/>
            <a:tailEnd/>
          </a:ln>
          <a:effectLst/>
        </p:spPr>
        <p:txBody>
          <a:bodyPr wrap="none" lIns="90488" tIns="44450" rIns="90488" bIns="44450">
            <a:spAutoFit/>
          </a:bodyPr>
          <a:lstStyle/>
          <a:p>
            <a:r>
              <a:rPr lang="en-US" sz="1400"/>
              <a:t>100ft</a:t>
            </a:r>
          </a:p>
        </p:txBody>
      </p:sp>
      <p:sp>
        <p:nvSpPr>
          <p:cNvPr id="307218" name="Rectangle 18"/>
          <p:cNvSpPr>
            <a:spLocks noChangeArrowheads="1"/>
          </p:cNvSpPr>
          <p:nvPr/>
        </p:nvSpPr>
        <p:spPr bwMode="auto">
          <a:xfrm>
            <a:off x="6251575" y="990600"/>
            <a:ext cx="466725" cy="301625"/>
          </a:xfrm>
          <a:prstGeom prst="rect">
            <a:avLst/>
          </a:prstGeom>
          <a:noFill/>
          <a:ln w="12700">
            <a:noFill/>
            <a:miter lim="800000"/>
            <a:headEnd/>
            <a:tailEnd/>
          </a:ln>
          <a:effectLst/>
        </p:spPr>
        <p:txBody>
          <a:bodyPr wrap="none" lIns="90488" tIns="44450" rIns="90488" bIns="44450">
            <a:spAutoFit/>
          </a:bodyPr>
          <a:lstStyle/>
          <a:p>
            <a:r>
              <a:rPr lang="en-US" sz="1400"/>
              <a:t>25ft</a:t>
            </a:r>
          </a:p>
        </p:txBody>
      </p:sp>
      <p:sp>
        <p:nvSpPr>
          <p:cNvPr id="307219" name="Rectangle 19"/>
          <p:cNvSpPr>
            <a:spLocks noChangeArrowheads="1"/>
          </p:cNvSpPr>
          <p:nvPr/>
        </p:nvSpPr>
        <p:spPr bwMode="auto">
          <a:xfrm>
            <a:off x="7943850" y="1208088"/>
            <a:ext cx="688975" cy="301625"/>
          </a:xfrm>
          <a:prstGeom prst="rect">
            <a:avLst/>
          </a:prstGeom>
          <a:noFill/>
          <a:ln w="12700">
            <a:noFill/>
            <a:miter lim="800000"/>
            <a:headEnd/>
            <a:tailEnd/>
          </a:ln>
          <a:effectLst/>
        </p:spPr>
        <p:txBody>
          <a:bodyPr wrap="none" lIns="90488" tIns="44450" rIns="90488" bIns="44450">
            <a:spAutoFit/>
          </a:bodyPr>
          <a:lstStyle/>
          <a:p>
            <a:r>
              <a:rPr lang="en-US" sz="1400"/>
              <a:t>232.5ft</a:t>
            </a:r>
          </a:p>
        </p:txBody>
      </p:sp>
      <p:sp>
        <p:nvSpPr>
          <p:cNvPr id="307220" name="Rectangle 20"/>
          <p:cNvSpPr>
            <a:spLocks noChangeArrowheads="1"/>
          </p:cNvSpPr>
          <p:nvPr/>
        </p:nvSpPr>
        <p:spPr bwMode="auto">
          <a:xfrm>
            <a:off x="7029450" y="1436688"/>
            <a:ext cx="704850" cy="301625"/>
          </a:xfrm>
          <a:prstGeom prst="rect">
            <a:avLst/>
          </a:prstGeom>
          <a:noFill/>
          <a:ln w="12700">
            <a:noFill/>
            <a:miter lim="800000"/>
            <a:headEnd/>
            <a:tailEnd/>
          </a:ln>
          <a:effectLst/>
        </p:spPr>
        <p:txBody>
          <a:bodyPr wrap="none" lIns="90488" tIns="44450" rIns="90488" bIns="44450">
            <a:spAutoFit/>
          </a:bodyPr>
          <a:lstStyle/>
          <a:p>
            <a:r>
              <a:rPr lang="en-US" sz="1400" i="1"/>
              <a:t>l</a:t>
            </a:r>
            <a:r>
              <a:rPr lang="en-US" sz="1400"/>
              <a:t>=125ft</a:t>
            </a:r>
          </a:p>
        </p:txBody>
      </p:sp>
      <p:sp>
        <p:nvSpPr>
          <p:cNvPr id="307221" name="Rectangle 21"/>
          <p:cNvSpPr>
            <a:spLocks noChangeArrowheads="1"/>
          </p:cNvSpPr>
          <p:nvPr/>
        </p:nvSpPr>
        <p:spPr bwMode="auto">
          <a:xfrm>
            <a:off x="6022975" y="1524000"/>
            <a:ext cx="279400" cy="301625"/>
          </a:xfrm>
          <a:prstGeom prst="rect">
            <a:avLst/>
          </a:prstGeom>
          <a:noFill/>
          <a:ln w="12700">
            <a:noFill/>
            <a:miter lim="800000"/>
            <a:headEnd/>
            <a:tailEnd/>
          </a:ln>
          <a:effectLst/>
        </p:spPr>
        <p:txBody>
          <a:bodyPr wrap="none" lIns="90488" tIns="44450" rIns="90488" bIns="44450">
            <a:spAutoFit/>
          </a:bodyPr>
          <a:lstStyle/>
          <a:p>
            <a:r>
              <a:rPr lang="en-US" sz="1400"/>
              <a:t>F</a:t>
            </a:r>
          </a:p>
        </p:txBody>
      </p:sp>
      <p:sp>
        <p:nvSpPr>
          <p:cNvPr id="307222" name="Rectangle 22"/>
          <p:cNvSpPr>
            <a:spLocks noChangeArrowheads="1"/>
          </p:cNvSpPr>
          <p:nvPr/>
        </p:nvSpPr>
        <p:spPr bwMode="auto">
          <a:xfrm>
            <a:off x="6345238" y="1512888"/>
            <a:ext cx="833437" cy="301625"/>
          </a:xfrm>
          <a:prstGeom prst="rect">
            <a:avLst/>
          </a:prstGeom>
          <a:noFill/>
          <a:ln w="12700">
            <a:noFill/>
            <a:miter lim="800000"/>
            <a:headEnd/>
            <a:tailEnd/>
          </a:ln>
          <a:effectLst/>
        </p:spPr>
        <p:txBody>
          <a:bodyPr wrap="none" lIns="90488" tIns="44450" rIns="90488" bIns="44450">
            <a:spAutoFit/>
          </a:bodyPr>
          <a:lstStyle/>
          <a:p>
            <a:r>
              <a:rPr lang="en-US" sz="1400"/>
              <a:t>amidship</a:t>
            </a:r>
          </a:p>
        </p:txBody>
      </p:sp>
      <p:sp>
        <p:nvSpPr>
          <p:cNvPr id="307224" name="Rectangle 24"/>
          <p:cNvSpPr>
            <a:spLocks noChangeArrowheads="1"/>
          </p:cNvSpPr>
          <p:nvPr/>
        </p:nvSpPr>
        <p:spPr bwMode="auto">
          <a:xfrm>
            <a:off x="8689975" y="1524000"/>
            <a:ext cx="377825" cy="301625"/>
          </a:xfrm>
          <a:prstGeom prst="rect">
            <a:avLst/>
          </a:prstGeom>
          <a:noFill/>
          <a:ln w="12700">
            <a:noFill/>
            <a:miter lim="800000"/>
            <a:headEnd/>
            <a:tailEnd/>
          </a:ln>
          <a:effectLst/>
        </p:spPr>
        <p:txBody>
          <a:bodyPr wrap="none" lIns="90488" tIns="44450" rIns="90488" bIns="44450">
            <a:spAutoFit/>
          </a:bodyPr>
          <a:lstStyle/>
          <a:p>
            <a:r>
              <a:rPr lang="en-US" sz="1400"/>
              <a:t>FP</a:t>
            </a:r>
          </a:p>
        </p:txBody>
      </p:sp>
      <p:sp>
        <p:nvSpPr>
          <p:cNvPr id="307225" name="Rectangle 25"/>
          <p:cNvSpPr>
            <a:spLocks noChangeArrowheads="1"/>
          </p:cNvSpPr>
          <p:nvPr/>
        </p:nvSpPr>
        <p:spPr bwMode="auto">
          <a:xfrm>
            <a:off x="6403975" y="1905000"/>
            <a:ext cx="941388" cy="301625"/>
          </a:xfrm>
          <a:prstGeom prst="rect">
            <a:avLst/>
          </a:prstGeom>
          <a:noFill/>
          <a:ln w="12700">
            <a:noFill/>
            <a:miter lim="800000"/>
            <a:headEnd/>
            <a:tailEnd/>
          </a:ln>
          <a:effectLst/>
        </p:spPr>
        <p:txBody>
          <a:bodyPr wrap="none" lIns="90488" tIns="44450" rIns="90488" bIns="44450">
            <a:spAutoFit/>
          </a:bodyPr>
          <a:lstStyle/>
          <a:p>
            <a:r>
              <a:rPr lang="en-US" sz="1400"/>
              <a:t>Lpp=465ft</a:t>
            </a:r>
          </a:p>
        </p:txBody>
      </p:sp>
      <p:sp>
        <p:nvSpPr>
          <p:cNvPr id="307226" name="Rectangle 26"/>
          <p:cNvSpPr>
            <a:spLocks noChangeArrowheads="1"/>
          </p:cNvSpPr>
          <p:nvPr/>
        </p:nvSpPr>
        <p:spPr bwMode="auto">
          <a:xfrm>
            <a:off x="6937375" y="2286000"/>
            <a:ext cx="1193800" cy="301625"/>
          </a:xfrm>
          <a:prstGeom prst="rect">
            <a:avLst/>
          </a:prstGeom>
          <a:noFill/>
          <a:ln w="12700">
            <a:noFill/>
            <a:miter lim="800000"/>
            <a:headEnd/>
            <a:tailEnd/>
          </a:ln>
          <a:effectLst/>
        </p:spPr>
        <p:txBody>
          <a:bodyPr wrap="none" lIns="90488" tIns="44450" rIns="90488" bIns="44450">
            <a:spAutoFit/>
          </a:bodyPr>
          <a:lstStyle/>
          <a:p>
            <a:r>
              <a:rPr lang="en-US" sz="1400"/>
              <a:t>Dfwd=257.5ft</a:t>
            </a:r>
          </a:p>
        </p:txBody>
      </p:sp>
      <p:sp>
        <p:nvSpPr>
          <p:cNvPr id="307227" name="Rectangle 27"/>
          <p:cNvSpPr>
            <a:spLocks noChangeArrowheads="1"/>
          </p:cNvSpPr>
          <p:nvPr/>
        </p:nvSpPr>
        <p:spPr bwMode="auto">
          <a:xfrm>
            <a:off x="4803775" y="2286000"/>
            <a:ext cx="1104900" cy="301625"/>
          </a:xfrm>
          <a:prstGeom prst="rect">
            <a:avLst/>
          </a:prstGeom>
          <a:noFill/>
          <a:ln w="12700">
            <a:noFill/>
            <a:miter lim="800000"/>
            <a:headEnd/>
            <a:tailEnd/>
          </a:ln>
          <a:effectLst/>
        </p:spPr>
        <p:txBody>
          <a:bodyPr wrap="none" lIns="90488" tIns="44450" rIns="90488" bIns="44450">
            <a:spAutoFit/>
          </a:bodyPr>
          <a:lstStyle/>
          <a:p>
            <a:r>
              <a:rPr lang="en-US" sz="1400"/>
              <a:t>Daft=207.5ft</a:t>
            </a:r>
          </a:p>
        </p:txBody>
      </p:sp>
      <p:sp>
        <p:nvSpPr>
          <p:cNvPr id="307229" name="Rectangle 29"/>
          <p:cNvSpPr>
            <a:spLocks noChangeArrowheads="1"/>
          </p:cNvSpPr>
          <p:nvPr/>
        </p:nvSpPr>
        <p:spPr bwMode="auto">
          <a:xfrm>
            <a:off x="228600" y="5410200"/>
            <a:ext cx="9448800" cy="4114800"/>
          </a:xfrm>
          <a:prstGeom prst="rect">
            <a:avLst/>
          </a:prstGeom>
          <a:noFill/>
          <a:ln w="12700">
            <a:noFill/>
            <a:miter lim="800000"/>
            <a:headEnd/>
            <a:tailEnd/>
          </a:ln>
          <a:effectLst/>
        </p:spPr>
        <p:txBody>
          <a:bodyPr lIns="90488" tIns="44450" rIns="90488" bIns="44450"/>
          <a:lstStyle/>
          <a:p>
            <a:pPr marL="342900" indent="-342900">
              <a:lnSpc>
                <a:spcPct val="80000"/>
              </a:lnSpc>
              <a:spcBef>
                <a:spcPct val="20000"/>
              </a:spcBef>
            </a:pPr>
            <a:endParaRPr lang="en-US" sz="2000" dirty="0"/>
          </a:p>
          <a:p>
            <a:pPr marL="342900" indent="-342900">
              <a:lnSpc>
                <a:spcPct val="80000"/>
              </a:lnSpc>
              <a:spcBef>
                <a:spcPct val="20000"/>
              </a:spcBef>
            </a:pPr>
            <a:r>
              <a:rPr lang="en-US" sz="2400" dirty="0" smtClean="0"/>
              <a:t>V=w</a:t>
            </a:r>
            <a:r>
              <a:rPr lang="en-US" sz="2400" dirty="0"/>
              <a:t>/(</a:t>
            </a:r>
            <a:r>
              <a:rPr lang="en-US" sz="2400" dirty="0" err="1">
                <a:latin typeface="Symbol" pitchFamily="18" charset="2"/>
              </a:rPr>
              <a:t>r</a:t>
            </a:r>
            <a:r>
              <a:rPr lang="en-US" sz="2400" dirty="0" err="1"/>
              <a:t>g</a:t>
            </a:r>
            <a:r>
              <a:rPr lang="en-US" sz="2400" dirty="0"/>
              <a:t>)=172.8LT/[(64lb/ft³)×2240lb/LT×7.4805gal/ft³]=</a:t>
            </a:r>
            <a:r>
              <a:rPr lang="en-US" sz="2400" b="1" dirty="0"/>
              <a:t>45,243gal</a:t>
            </a:r>
          </a:p>
          <a:p>
            <a:pPr marL="342900" indent="-342900">
              <a:spcBef>
                <a:spcPct val="20000"/>
              </a:spcBef>
            </a:pPr>
            <a:r>
              <a:rPr lang="en-US" sz="2400" dirty="0"/>
              <a:t>This is just another application of moments</a:t>
            </a:r>
            <a:r>
              <a:rPr lang="en-US" sz="3200" dirty="0"/>
              <a:t>!</a:t>
            </a:r>
          </a:p>
          <a:p>
            <a:pPr marL="342900" indent="-342900">
              <a:lnSpc>
                <a:spcPct val="80000"/>
              </a:lnSpc>
              <a:spcBef>
                <a:spcPct val="20000"/>
              </a:spcBef>
            </a:pPr>
            <a:endParaRPr lang="en-US" sz="2000" dirty="0"/>
          </a:p>
        </p:txBody>
      </p:sp>
      <p:sp>
        <p:nvSpPr>
          <p:cNvPr id="307230" name="Line 30"/>
          <p:cNvSpPr>
            <a:spLocks noChangeShapeType="1"/>
          </p:cNvSpPr>
          <p:nvPr/>
        </p:nvSpPr>
        <p:spPr bwMode="auto">
          <a:xfrm>
            <a:off x="4572000" y="1447800"/>
            <a:ext cx="4343400" cy="0"/>
          </a:xfrm>
          <a:prstGeom prst="line">
            <a:avLst/>
          </a:prstGeom>
          <a:noFill/>
          <a:ln w="9525">
            <a:solidFill>
              <a:schemeClr val="tx1"/>
            </a:solidFill>
            <a:round/>
            <a:headEnd/>
            <a:tailEnd/>
          </a:ln>
          <a:effectLst/>
        </p:spPr>
        <p:txBody>
          <a:bodyPr/>
          <a:lstStyle/>
          <a:p>
            <a:endParaRPr lang="en-US"/>
          </a:p>
        </p:txBody>
      </p:sp>
      <p:sp>
        <p:nvSpPr>
          <p:cNvPr id="307231" name="Line 31"/>
          <p:cNvSpPr>
            <a:spLocks noChangeShapeType="1"/>
          </p:cNvSpPr>
          <p:nvPr/>
        </p:nvSpPr>
        <p:spPr bwMode="auto">
          <a:xfrm>
            <a:off x="4572000" y="1143000"/>
            <a:ext cx="4343400" cy="0"/>
          </a:xfrm>
          <a:prstGeom prst="line">
            <a:avLst/>
          </a:prstGeom>
          <a:noFill/>
          <a:ln w="9525">
            <a:solidFill>
              <a:schemeClr val="tx1"/>
            </a:solidFill>
            <a:round/>
            <a:headEnd/>
            <a:tailEnd/>
          </a:ln>
          <a:effectLst/>
        </p:spPr>
        <p:txBody>
          <a:bodyPr/>
          <a:lstStyle/>
          <a:p>
            <a:endParaRPr lang="en-US"/>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1451</TotalTime>
  <Words>5751</Words>
  <Application>Microsoft Office PowerPoint</Application>
  <PresentationFormat>On-screen Show (4:3)</PresentationFormat>
  <Paragraphs>1670</Paragraphs>
  <Slides>120</Slides>
  <Notes>59</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120</vt:i4>
      </vt:variant>
    </vt:vector>
  </HeadingPairs>
  <TitlesOfParts>
    <vt:vector size="123" baseType="lpstr">
      <vt:lpstr>Default Design</vt:lpstr>
      <vt:lpstr>Worksheet</vt:lpstr>
      <vt:lpstr>Chart</vt:lpstr>
      <vt:lpstr>Section 3.1</vt:lpstr>
      <vt:lpstr>Slide 2</vt:lpstr>
      <vt:lpstr>Slide 3</vt:lpstr>
      <vt:lpstr>Example Problem</vt:lpstr>
      <vt:lpstr>Example Answer</vt:lpstr>
      <vt:lpstr>Example Answer</vt:lpstr>
      <vt:lpstr>Example Answer</vt:lpstr>
      <vt:lpstr>Section 3.2</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Example Problem</vt:lpstr>
      <vt:lpstr>Example Answer</vt:lpstr>
      <vt:lpstr>Example Answer</vt:lpstr>
      <vt:lpstr>Section 3.3:  What happens when “G” leaves the Centerline?</vt:lpstr>
      <vt:lpstr>Slide 30</vt:lpstr>
      <vt:lpstr>Shapes which impact KM:</vt:lpstr>
      <vt:lpstr>Slide 32</vt:lpstr>
      <vt:lpstr>Example Problem</vt:lpstr>
      <vt:lpstr>Example Answer</vt:lpstr>
      <vt:lpstr>Section 3.4: Angle of List for Small Angles after Transverse Weight Shift</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Section 3.5 The Inclining Experiment</vt:lpstr>
      <vt:lpstr>How do we find the location of G0?</vt:lpstr>
      <vt:lpstr>Inclining Experiment Tools</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Example Problem </vt:lpstr>
      <vt:lpstr>Example Answer</vt:lpstr>
      <vt:lpstr>Example Answer</vt:lpstr>
      <vt:lpstr>Section 3.6 Longitudinal Changes</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Calculating Draft Changes</vt:lpstr>
      <vt:lpstr>Slide 81</vt:lpstr>
      <vt:lpstr>Slide 82</vt:lpstr>
      <vt:lpstr>Slide 83</vt:lpstr>
      <vt:lpstr>Slide 84</vt:lpstr>
      <vt:lpstr>Slide 85</vt:lpstr>
      <vt:lpstr>Slide 86</vt:lpstr>
      <vt:lpstr>Background Lab 2</vt:lpstr>
      <vt:lpstr>Background Lab 2</vt:lpstr>
      <vt:lpstr>Background Lab 2</vt:lpstr>
      <vt:lpstr>Apparatus</vt:lpstr>
      <vt:lpstr>Data Collection/Reduction</vt:lpstr>
      <vt:lpstr>Data Collection/Reduction</vt:lpstr>
      <vt:lpstr>Section 3.8: Dry Docking</vt:lpstr>
      <vt:lpstr>Dry-Docking</vt:lpstr>
      <vt:lpstr>Impact on Stability</vt:lpstr>
      <vt:lpstr>Comparison to Grounding:</vt:lpstr>
      <vt:lpstr>Floating the Ship</vt:lpstr>
      <vt:lpstr>Example Problem</vt:lpstr>
      <vt:lpstr>Example Answer</vt:lpstr>
      <vt:lpstr>Example Problem</vt:lpstr>
      <vt:lpstr>Example Answer</vt:lpstr>
      <vt:lpstr>Background Lab 3</vt:lpstr>
      <vt:lpstr>Background Lab 3</vt:lpstr>
      <vt:lpstr>Background Lab 3</vt:lpstr>
      <vt:lpstr>Apparatus</vt:lpstr>
      <vt:lpstr>Data Collection/Reduction</vt:lpstr>
      <vt:lpstr>Data Collection/Reduction</vt:lpstr>
      <vt:lpstr>Review of Chapters 1-3 for   Six Week Exam</vt:lpstr>
      <vt:lpstr>Chapter 1: Engineering Fundamentals</vt:lpstr>
      <vt:lpstr>Chapter 1: Engineering Fundamentals</vt:lpstr>
      <vt:lpstr>Chapter 2: Hull Form and Geometry</vt:lpstr>
      <vt:lpstr>Chapter 2: Hull Form and Geometry</vt:lpstr>
      <vt:lpstr>Simpson Integrals</vt:lpstr>
      <vt:lpstr>Simpson Integrals</vt:lpstr>
      <vt:lpstr>Chapter 3: Hydrostatics</vt:lpstr>
      <vt:lpstr>Chapter 3: Hydrostatics</vt:lpstr>
      <vt:lpstr>Chapter 3: Hydrostatics</vt:lpstr>
      <vt:lpstr>Chapter 3: Hydrostatics</vt:lpstr>
      <vt:lpstr>General Problem Solving Technique</vt:lpstr>
      <vt:lpstr>Summary</vt:lpstr>
    </vt:vector>
  </TitlesOfParts>
  <Company>U. S. Navy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Thomas Hornyak</dc:creator>
  <cp:lastModifiedBy>J. Mitch Stubblefield</cp:lastModifiedBy>
  <cp:revision>78</cp:revision>
  <dcterms:created xsi:type="dcterms:W3CDTF">2002-08-24T20:33:19Z</dcterms:created>
  <dcterms:modified xsi:type="dcterms:W3CDTF">2010-01-28T20:55:51Z</dcterms:modified>
</cp:coreProperties>
</file>